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885" r:id="rId2"/>
  </p:sldMasterIdLst>
  <p:notesMasterIdLst>
    <p:notesMasterId r:id="rId31"/>
  </p:notesMasterIdLst>
  <p:sldIdLst>
    <p:sldId id="286" r:id="rId3"/>
    <p:sldId id="352" r:id="rId4"/>
    <p:sldId id="351" r:id="rId5"/>
    <p:sldId id="333" r:id="rId6"/>
    <p:sldId id="353" r:id="rId7"/>
    <p:sldId id="350" r:id="rId8"/>
    <p:sldId id="341" r:id="rId9"/>
    <p:sldId id="355" r:id="rId10"/>
    <p:sldId id="356" r:id="rId11"/>
    <p:sldId id="357" r:id="rId12"/>
    <p:sldId id="358" r:id="rId13"/>
    <p:sldId id="342" r:id="rId14"/>
    <p:sldId id="345" r:id="rId15"/>
    <p:sldId id="346" r:id="rId16"/>
    <p:sldId id="347" r:id="rId17"/>
    <p:sldId id="348" r:id="rId18"/>
    <p:sldId id="328" r:id="rId19"/>
    <p:sldId id="321" r:id="rId20"/>
    <p:sldId id="322" r:id="rId21"/>
    <p:sldId id="323" r:id="rId22"/>
    <p:sldId id="325" r:id="rId23"/>
    <p:sldId id="324" r:id="rId24"/>
    <p:sldId id="326" r:id="rId25"/>
    <p:sldId id="327" r:id="rId26"/>
    <p:sldId id="354" r:id="rId27"/>
    <p:sldId id="359" r:id="rId28"/>
    <p:sldId id="360" r:id="rId29"/>
    <p:sldId id="284" r:id="rId30"/>
  </p:sldIdLst>
  <p:sldSz cx="9906000" cy="6858000" type="A4"/>
  <p:notesSz cx="6797675" cy="9928225"/>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22"/>
    <a:srgbClr val="9DBCB0"/>
    <a:srgbClr val="93B1CC"/>
    <a:srgbClr val="B7AA9E"/>
    <a:srgbClr val="C4C18E"/>
    <a:srgbClr val="31AA1C"/>
    <a:srgbClr val="CF3900"/>
    <a:srgbClr val="007C8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p:cViewPr varScale="1">
        <p:scale>
          <a:sx n="73" d="100"/>
          <a:sy n="73" d="100"/>
        </p:scale>
        <p:origin x="-1758" y="-144"/>
      </p:cViewPr>
      <p:guideLst>
        <p:guide orient="horz" pos="2152"/>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Placebo</c:v>
                </c:pt>
              </c:strCache>
            </c:strRef>
          </c:tx>
          <c:spPr>
            <a:ln w="44450">
              <a:solidFill>
                <a:srgbClr val="FF0000"/>
              </a:solidFill>
            </a:ln>
          </c:spPr>
          <c:marker>
            <c:symbol val="none"/>
          </c:marker>
          <c:xVal>
            <c:numRef>
              <c:f>Sheet1!$A$2:$A$1281</c:f>
              <c:numCache>
                <c:formatCode>General</c:formatCode>
                <c:ptCount val="1280"/>
                <c:pt idx="0">
                  <c:v>0</c:v>
                </c:pt>
                <c:pt idx="1">
                  <c:v>0.2518822724161533</c:v>
                </c:pt>
                <c:pt idx="2">
                  <c:v>0.32306639288158967</c:v>
                </c:pt>
                <c:pt idx="3">
                  <c:v>0.35318275154004342</c:v>
                </c:pt>
                <c:pt idx="4">
                  <c:v>0.54757015742642023</c:v>
                </c:pt>
                <c:pt idx="5">
                  <c:v>0.56125941136208424</c:v>
                </c:pt>
                <c:pt idx="6">
                  <c:v>0.65160848733744414</c:v>
                </c:pt>
                <c:pt idx="7">
                  <c:v>0.71731690622861055</c:v>
                </c:pt>
                <c:pt idx="8">
                  <c:v>0.8213552361396339</c:v>
                </c:pt>
                <c:pt idx="9">
                  <c:v>0.88432580424367357</c:v>
                </c:pt>
                <c:pt idx="10">
                  <c:v>0.95277207392197161</c:v>
                </c:pt>
                <c:pt idx="11">
                  <c:v>1.106091718001369</c:v>
                </c:pt>
                <c:pt idx="12">
                  <c:v>1.1581108829568869</c:v>
                </c:pt>
                <c:pt idx="13">
                  <c:v>1.1718001368925401</c:v>
                </c:pt>
                <c:pt idx="14">
                  <c:v>1.1827515400410742</c:v>
                </c:pt>
                <c:pt idx="15">
                  <c:v>1.1854893908281998</c:v>
                </c:pt>
                <c:pt idx="16">
                  <c:v>1.2128678986995198</c:v>
                </c:pt>
                <c:pt idx="17">
                  <c:v>1.2813141683778233</c:v>
                </c:pt>
                <c:pt idx="18">
                  <c:v>1.3141683778234086</c:v>
                </c:pt>
                <c:pt idx="19">
                  <c:v>1.3305954825462021</c:v>
                </c:pt>
                <c:pt idx="20">
                  <c:v>1.4620123203285489</c:v>
                </c:pt>
                <c:pt idx="21">
                  <c:v>1.505817932922656</c:v>
                </c:pt>
                <c:pt idx="22">
                  <c:v>1.5468856947296372</c:v>
                </c:pt>
                <c:pt idx="23">
                  <c:v>1.5715263518138258</c:v>
                </c:pt>
                <c:pt idx="24">
                  <c:v>1.7166324435318361</c:v>
                </c:pt>
                <c:pt idx="25">
                  <c:v>1.7796030116358661</c:v>
                </c:pt>
                <c:pt idx="26">
                  <c:v>1.8261464750171115</c:v>
                </c:pt>
                <c:pt idx="27">
                  <c:v>1.8453114305270362</c:v>
                </c:pt>
                <c:pt idx="28">
                  <c:v>1.8617385352498288</c:v>
                </c:pt>
                <c:pt idx="29">
                  <c:v>1.8781656399726221</c:v>
                </c:pt>
                <c:pt idx="30">
                  <c:v>1.9247091033538679</c:v>
                </c:pt>
                <c:pt idx="31">
                  <c:v>1.968514715947975</c:v>
                </c:pt>
                <c:pt idx="32">
                  <c:v>2.0095824777549622</c:v>
                </c:pt>
                <c:pt idx="33">
                  <c:v>2.0123203285420952</c:v>
                </c:pt>
                <c:pt idx="34">
                  <c:v>2.0506502395619437</c:v>
                </c:pt>
                <c:pt idx="35">
                  <c:v>2.0616016427104871</c:v>
                </c:pt>
                <c:pt idx="36">
                  <c:v>2.0862422997946459</c:v>
                </c:pt>
                <c:pt idx="37">
                  <c:v>2.108145106091718</c:v>
                </c:pt>
                <c:pt idx="38">
                  <c:v>2.1492128678986995</c:v>
                </c:pt>
                <c:pt idx="39">
                  <c:v>2.1848049281314212</c:v>
                </c:pt>
                <c:pt idx="40">
                  <c:v>2.2559890485968612</c:v>
                </c:pt>
                <c:pt idx="41">
                  <c:v>2.2833675564681903</c:v>
                </c:pt>
                <c:pt idx="42">
                  <c:v>2.324435318275154</c:v>
                </c:pt>
                <c:pt idx="43">
                  <c:v>2.3572895277207393</c:v>
                </c:pt>
                <c:pt idx="44">
                  <c:v>2.3819301848049284</c:v>
                </c:pt>
                <c:pt idx="45">
                  <c:v>2.4284736481861802</c:v>
                </c:pt>
                <c:pt idx="46">
                  <c:v>2.4503764544832167</c:v>
                </c:pt>
                <c:pt idx="47">
                  <c:v>2.4859685147159478</c:v>
                </c:pt>
                <c:pt idx="48">
                  <c:v>2.5817932922655866</c:v>
                </c:pt>
                <c:pt idx="49">
                  <c:v>2.6365503080082138</c:v>
                </c:pt>
                <c:pt idx="50">
                  <c:v>2.647501711156766</c:v>
                </c:pt>
                <c:pt idx="51">
                  <c:v>2.7405886379192332</c:v>
                </c:pt>
                <c:pt idx="52">
                  <c:v>2.7597535934291577</c:v>
                </c:pt>
                <c:pt idx="53">
                  <c:v>2.7707049965776882</c:v>
                </c:pt>
                <c:pt idx="54">
                  <c:v>2.7980835044490076</c:v>
                </c:pt>
                <c:pt idx="55">
                  <c:v>2.8145106091717977</c:v>
                </c:pt>
                <c:pt idx="56">
                  <c:v>2.8172484599589134</c:v>
                </c:pt>
                <c:pt idx="57">
                  <c:v>2.8309377138945941</c:v>
                </c:pt>
                <c:pt idx="58">
                  <c:v>2.8446269678302532</c:v>
                </c:pt>
                <c:pt idx="59">
                  <c:v>2.9240246406571009</c:v>
                </c:pt>
                <c:pt idx="60">
                  <c:v>2.9924709103353777</c:v>
                </c:pt>
                <c:pt idx="61">
                  <c:v>3.0116358658453115</c:v>
                </c:pt>
                <c:pt idx="62">
                  <c:v>3.0225872689938402</c:v>
                </c:pt>
                <c:pt idx="63">
                  <c:v>3.0280629705680977</c:v>
                </c:pt>
                <c:pt idx="64">
                  <c:v>3.0499657768651609</c:v>
                </c:pt>
                <c:pt idx="65">
                  <c:v>3.0828199863107377</c:v>
                </c:pt>
                <c:pt idx="66">
                  <c:v>3.1293634496920002</c:v>
                </c:pt>
                <c:pt idx="67">
                  <c:v>3.1348391512662559</c:v>
                </c:pt>
                <c:pt idx="68">
                  <c:v>3.1540041067761808</c:v>
                </c:pt>
                <c:pt idx="69">
                  <c:v>3.2306639288158787</c:v>
                </c:pt>
                <c:pt idx="70">
                  <c:v>3.3785078713210202</c:v>
                </c:pt>
                <c:pt idx="71">
                  <c:v>3.4086242299794662</c:v>
                </c:pt>
                <c:pt idx="72">
                  <c:v>3.4524298425735798</c:v>
                </c:pt>
                <c:pt idx="73">
                  <c:v>3.485284052019165</c:v>
                </c:pt>
                <c:pt idx="74">
                  <c:v>3.5373032169746752</c:v>
                </c:pt>
                <c:pt idx="75">
                  <c:v>3.5509924709103355</c:v>
                </c:pt>
                <c:pt idx="76">
                  <c:v>3.5674195756331279</c:v>
                </c:pt>
                <c:pt idx="77">
                  <c:v>3.5701574264202587</c:v>
                </c:pt>
                <c:pt idx="78">
                  <c:v>3.5728952772073952</c:v>
                </c:pt>
                <c:pt idx="79">
                  <c:v>3.5838466803559208</c:v>
                </c:pt>
                <c:pt idx="80">
                  <c:v>3.5893223819301849</c:v>
                </c:pt>
                <c:pt idx="81">
                  <c:v>3.6714579055441368</c:v>
                </c:pt>
                <c:pt idx="82">
                  <c:v>3.6824093086926792</c:v>
                </c:pt>
                <c:pt idx="83">
                  <c:v>3.7399041752224602</c:v>
                </c:pt>
                <c:pt idx="84">
                  <c:v>3.8521560574948577</c:v>
                </c:pt>
                <c:pt idx="85">
                  <c:v>3.8877481177275839</c:v>
                </c:pt>
                <c:pt idx="86">
                  <c:v>3.8959616700889788</c:v>
                </c:pt>
                <c:pt idx="87">
                  <c:v>3.9644079397672827</c:v>
                </c:pt>
                <c:pt idx="88">
                  <c:v>4.0082135523613962</c:v>
                </c:pt>
                <c:pt idx="89">
                  <c:v>4.0410677618069819</c:v>
                </c:pt>
                <c:pt idx="90">
                  <c:v>4.0465434633812514</c:v>
                </c:pt>
                <c:pt idx="91">
                  <c:v>4.0985626283367456</c:v>
                </c:pt>
                <c:pt idx="92">
                  <c:v>4.2929500342231384</c:v>
                </c:pt>
                <c:pt idx="93">
                  <c:v>4.2956878850102704</c:v>
                </c:pt>
                <c:pt idx="94">
                  <c:v>4.3285420944558526</c:v>
                </c:pt>
                <c:pt idx="95">
                  <c:v>4.3422313483915085</c:v>
                </c:pt>
                <c:pt idx="96">
                  <c:v>4.4134154688569245</c:v>
                </c:pt>
                <c:pt idx="97">
                  <c:v>4.4271047227926079</c:v>
                </c:pt>
                <c:pt idx="98">
                  <c:v>4.4517453798767965</c:v>
                </c:pt>
                <c:pt idx="99">
                  <c:v>4.5010266940451924</c:v>
                </c:pt>
                <c:pt idx="100">
                  <c:v>4.5147159479807986</c:v>
                </c:pt>
                <c:pt idx="101">
                  <c:v>4.5338809034907595</c:v>
                </c:pt>
                <c:pt idx="102">
                  <c:v>4.5612594113621103</c:v>
                </c:pt>
                <c:pt idx="103">
                  <c:v>4.5804243668720055</c:v>
                </c:pt>
                <c:pt idx="104">
                  <c:v>4.6461327857632071</c:v>
                </c:pt>
                <c:pt idx="105">
                  <c:v>4.7145790554414786</c:v>
                </c:pt>
                <c:pt idx="106">
                  <c:v>4.7693360711841324</c:v>
                </c:pt>
                <c:pt idx="107">
                  <c:v>4.7994524298425834</c:v>
                </c:pt>
                <c:pt idx="108">
                  <c:v>4.8405201916495564</c:v>
                </c:pt>
                <c:pt idx="109">
                  <c:v>4.8898015058179327</c:v>
                </c:pt>
                <c:pt idx="110">
                  <c:v>4.900752908966461</c:v>
                </c:pt>
                <c:pt idx="111">
                  <c:v>4.9363449691991814</c:v>
                </c:pt>
                <c:pt idx="112">
                  <c:v>4.9390828199863108</c:v>
                </c:pt>
                <c:pt idx="113">
                  <c:v>4.9965776865160851</c:v>
                </c:pt>
                <c:pt idx="114">
                  <c:v>5.0020533880903493</c:v>
                </c:pt>
                <c:pt idx="115">
                  <c:v>5.0102669404517464</c:v>
                </c:pt>
                <c:pt idx="116">
                  <c:v>5.1033538672142367</c:v>
                </c:pt>
                <c:pt idx="117">
                  <c:v>5.127994524298372</c:v>
                </c:pt>
                <c:pt idx="118">
                  <c:v>5.1581108829568745</c:v>
                </c:pt>
                <c:pt idx="119">
                  <c:v>5.2156057494866515</c:v>
                </c:pt>
                <c:pt idx="120">
                  <c:v>5.2402464065708534</c:v>
                </c:pt>
                <c:pt idx="121">
                  <c:v>5.3059548254619777</c:v>
                </c:pt>
                <c:pt idx="122">
                  <c:v>5.3114305270362356</c:v>
                </c:pt>
                <c:pt idx="123">
                  <c:v>5.3141683778233855</c:v>
                </c:pt>
                <c:pt idx="124">
                  <c:v>5.3470225872689845</c:v>
                </c:pt>
                <c:pt idx="125">
                  <c:v>5.3963039014373724</c:v>
                </c:pt>
                <c:pt idx="126">
                  <c:v>5.4291581108829572</c:v>
                </c:pt>
                <c:pt idx="127">
                  <c:v>5.4428473648186184</c:v>
                </c:pt>
                <c:pt idx="128">
                  <c:v>5.4455852156057345</c:v>
                </c:pt>
                <c:pt idx="129">
                  <c:v>5.4647501711156741</c:v>
                </c:pt>
                <c:pt idx="130">
                  <c:v>5.4757015742642023</c:v>
                </c:pt>
                <c:pt idx="131">
                  <c:v>5.4866529774127324</c:v>
                </c:pt>
                <c:pt idx="132">
                  <c:v>5.5277207392197045</c:v>
                </c:pt>
                <c:pt idx="133">
                  <c:v>5.5331964407939784</c:v>
                </c:pt>
                <c:pt idx="134">
                  <c:v>5.5824777549623574</c:v>
                </c:pt>
                <c:pt idx="135">
                  <c:v>5.6235455167693003</c:v>
                </c:pt>
                <c:pt idx="136">
                  <c:v>5.6427104722792345</c:v>
                </c:pt>
                <c:pt idx="137">
                  <c:v>5.787816563997227</c:v>
                </c:pt>
                <c:pt idx="138">
                  <c:v>5.8234086242299785</c:v>
                </c:pt>
                <c:pt idx="139">
                  <c:v>5.8316221765913934</c:v>
                </c:pt>
                <c:pt idx="140">
                  <c:v>5.8754277891854896</c:v>
                </c:pt>
                <c:pt idx="141">
                  <c:v>5.8973305954825461</c:v>
                </c:pt>
                <c:pt idx="142">
                  <c:v>5.9192334017796533</c:v>
                </c:pt>
                <c:pt idx="143">
                  <c:v>5.9219712525667347</c:v>
                </c:pt>
                <c:pt idx="144">
                  <c:v>5.9493497604380909</c:v>
                </c:pt>
                <c:pt idx="145">
                  <c:v>5.9603011635865863</c:v>
                </c:pt>
                <c:pt idx="146">
                  <c:v>5.9986310746064335</c:v>
                </c:pt>
                <c:pt idx="147">
                  <c:v>6.0287474332648934</c:v>
                </c:pt>
                <c:pt idx="148">
                  <c:v>6.0451745379876645</c:v>
                </c:pt>
                <c:pt idx="149">
                  <c:v>6.0725530458590002</c:v>
                </c:pt>
                <c:pt idx="150">
                  <c:v>6.1464750171115679</c:v>
                </c:pt>
                <c:pt idx="151">
                  <c:v>6.1656399726214755</c:v>
                </c:pt>
                <c:pt idx="152">
                  <c:v>6.1984941820670771</c:v>
                </c:pt>
                <c:pt idx="153">
                  <c:v>6.2039698836413759</c:v>
                </c:pt>
                <c:pt idx="154">
                  <c:v>6.2203969883641514</c:v>
                </c:pt>
                <c:pt idx="155">
                  <c:v>6.223134839151224</c:v>
                </c:pt>
                <c:pt idx="156">
                  <c:v>6.2559890485968355</c:v>
                </c:pt>
                <c:pt idx="157">
                  <c:v>6.2806297056810925</c:v>
                </c:pt>
                <c:pt idx="158">
                  <c:v>6.2943189596166755</c:v>
                </c:pt>
                <c:pt idx="159">
                  <c:v>6.3326488706365485</c:v>
                </c:pt>
                <c:pt idx="160">
                  <c:v>6.3928815879534291</c:v>
                </c:pt>
                <c:pt idx="161">
                  <c:v>6.4668035592060225</c:v>
                </c:pt>
                <c:pt idx="162">
                  <c:v>6.4996577686516392</c:v>
                </c:pt>
                <c:pt idx="163">
                  <c:v>6.5160848733743855</c:v>
                </c:pt>
                <c:pt idx="164">
                  <c:v>6.5407255304585865</c:v>
                </c:pt>
                <c:pt idx="165">
                  <c:v>6.5489390828199863</c:v>
                </c:pt>
                <c:pt idx="166">
                  <c:v>6.5544147843942495</c:v>
                </c:pt>
                <c:pt idx="167">
                  <c:v>6.6064339493497606</c:v>
                </c:pt>
                <c:pt idx="168">
                  <c:v>6.6091718001368855</c:v>
                </c:pt>
                <c:pt idx="169">
                  <c:v>6.6173853524982427</c:v>
                </c:pt>
                <c:pt idx="170">
                  <c:v>6.6338124572210795</c:v>
                </c:pt>
                <c:pt idx="171">
                  <c:v>6.6721423682409275</c:v>
                </c:pt>
                <c:pt idx="172">
                  <c:v>6.6776180698151855</c:v>
                </c:pt>
                <c:pt idx="173">
                  <c:v>6.6995208761122162</c:v>
                </c:pt>
                <c:pt idx="174">
                  <c:v>6.7241615331964102</c:v>
                </c:pt>
                <c:pt idx="175">
                  <c:v>6.7323750855578659</c:v>
                </c:pt>
                <c:pt idx="176">
                  <c:v>6.8418891170431424</c:v>
                </c:pt>
                <c:pt idx="177">
                  <c:v>6.8720054757015738</c:v>
                </c:pt>
                <c:pt idx="178">
                  <c:v>6.9842573579739895</c:v>
                </c:pt>
                <c:pt idx="179">
                  <c:v>6.9979466119096507</c:v>
                </c:pt>
                <c:pt idx="180">
                  <c:v>7.0225872689938047</c:v>
                </c:pt>
                <c:pt idx="181">
                  <c:v>7.0499657768651609</c:v>
                </c:pt>
                <c:pt idx="182">
                  <c:v>7.055441478439425</c:v>
                </c:pt>
                <c:pt idx="183">
                  <c:v>7.0691307323750845</c:v>
                </c:pt>
                <c:pt idx="184">
                  <c:v>7.0910335386721428</c:v>
                </c:pt>
                <c:pt idx="185">
                  <c:v>7.0937713894592784</c:v>
                </c:pt>
                <c:pt idx="186">
                  <c:v>7.1759069130732378</c:v>
                </c:pt>
                <c:pt idx="187">
                  <c:v>7.1813826146475019</c:v>
                </c:pt>
                <c:pt idx="188">
                  <c:v>7.1841204654346384</c:v>
                </c:pt>
                <c:pt idx="189">
                  <c:v>7.2361396303901433</c:v>
                </c:pt>
                <c:pt idx="190">
                  <c:v>7.2443531827515741</c:v>
                </c:pt>
                <c:pt idx="191">
                  <c:v>7.2799452429842573</c:v>
                </c:pt>
                <c:pt idx="192">
                  <c:v>7.3018480492813138</c:v>
                </c:pt>
                <c:pt idx="193">
                  <c:v>7.3264887063654651</c:v>
                </c:pt>
                <c:pt idx="194">
                  <c:v>7.3292265571526354</c:v>
                </c:pt>
                <c:pt idx="195">
                  <c:v>7.3374401095140334</c:v>
                </c:pt>
                <c:pt idx="196">
                  <c:v>7.3538672142368284</c:v>
                </c:pt>
                <c:pt idx="197">
                  <c:v>7.3785078713210055</c:v>
                </c:pt>
                <c:pt idx="198">
                  <c:v>7.4168377823408944</c:v>
                </c:pt>
                <c:pt idx="199">
                  <c:v>7.4195756331279945</c:v>
                </c:pt>
                <c:pt idx="200">
                  <c:v>7.438740588637919</c:v>
                </c:pt>
                <c:pt idx="201">
                  <c:v>7.4606433949350146</c:v>
                </c:pt>
                <c:pt idx="202">
                  <c:v>7.4770704996577724</c:v>
                </c:pt>
                <c:pt idx="203">
                  <c:v>7.4798083504449124</c:v>
                </c:pt>
                <c:pt idx="204">
                  <c:v>7.4962354551676933</c:v>
                </c:pt>
                <c:pt idx="205">
                  <c:v>7.5126625598904857</c:v>
                </c:pt>
                <c:pt idx="206">
                  <c:v>7.5345653661875245</c:v>
                </c:pt>
                <c:pt idx="207">
                  <c:v>7.5509924709103364</c:v>
                </c:pt>
                <c:pt idx="208">
                  <c:v>7.5592060232717424</c:v>
                </c:pt>
                <c:pt idx="209">
                  <c:v>7.6030116358658457</c:v>
                </c:pt>
                <c:pt idx="210">
                  <c:v>7.6167008898015061</c:v>
                </c:pt>
                <c:pt idx="211">
                  <c:v>7.6358658453114305</c:v>
                </c:pt>
                <c:pt idx="212">
                  <c:v>7.6468172484599197</c:v>
                </c:pt>
                <c:pt idx="213">
                  <c:v>7.6687200547570145</c:v>
                </c:pt>
                <c:pt idx="214">
                  <c:v>7.6906228610540728</c:v>
                </c:pt>
                <c:pt idx="215">
                  <c:v>7.7097878165639955</c:v>
                </c:pt>
                <c:pt idx="216">
                  <c:v>7.7700205338809036</c:v>
                </c:pt>
                <c:pt idx="217">
                  <c:v>7.7864476386037014</c:v>
                </c:pt>
                <c:pt idx="218">
                  <c:v>7.8767967145790863</c:v>
                </c:pt>
                <c:pt idx="219">
                  <c:v>7.9589322381930145</c:v>
                </c:pt>
                <c:pt idx="220">
                  <c:v>7.9698836413415473</c:v>
                </c:pt>
                <c:pt idx="221">
                  <c:v>7.9972621492129017</c:v>
                </c:pt>
                <c:pt idx="222">
                  <c:v>8.0136892539357287</c:v>
                </c:pt>
                <c:pt idx="223">
                  <c:v>8.0383299110197939</c:v>
                </c:pt>
                <c:pt idx="224">
                  <c:v>8.0684462696783772</c:v>
                </c:pt>
                <c:pt idx="225">
                  <c:v>8.0876112251882297</c:v>
                </c:pt>
                <c:pt idx="226">
                  <c:v>8.1149897330595486</c:v>
                </c:pt>
                <c:pt idx="227">
                  <c:v>8.117727583846678</c:v>
                </c:pt>
                <c:pt idx="228">
                  <c:v>8.120465434633811</c:v>
                </c:pt>
                <c:pt idx="229">
                  <c:v>8.1505817932922664</c:v>
                </c:pt>
                <c:pt idx="230">
                  <c:v>8.1861738535249824</c:v>
                </c:pt>
                <c:pt idx="231">
                  <c:v>8.1916495550992767</c:v>
                </c:pt>
                <c:pt idx="232">
                  <c:v>8.1971252566735089</c:v>
                </c:pt>
                <c:pt idx="233">
                  <c:v>8.2518822724161538</c:v>
                </c:pt>
                <c:pt idx="234">
                  <c:v>8.3066392881588591</c:v>
                </c:pt>
                <c:pt idx="235">
                  <c:v>8.3312799452429829</c:v>
                </c:pt>
                <c:pt idx="236">
                  <c:v>8.3367556468172506</c:v>
                </c:pt>
                <c:pt idx="237">
                  <c:v>8.3394934976044048</c:v>
                </c:pt>
                <c:pt idx="238">
                  <c:v>8.3531827515400767</c:v>
                </c:pt>
                <c:pt idx="239">
                  <c:v>8.3641341546885748</c:v>
                </c:pt>
                <c:pt idx="240">
                  <c:v>8.3696098562629384</c:v>
                </c:pt>
                <c:pt idx="241">
                  <c:v>8.396988364134149</c:v>
                </c:pt>
                <c:pt idx="242">
                  <c:v>8.4462696783025333</c:v>
                </c:pt>
                <c:pt idx="243">
                  <c:v>8.4572210814510189</c:v>
                </c:pt>
                <c:pt idx="244">
                  <c:v>8.4818617385352493</c:v>
                </c:pt>
                <c:pt idx="245">
                  <c:v>8.5147159479808359</c:v>
                </c:pt>
                <c:pt idx="246">
                  <c:v>8.5256673511293748</c:v>
                </c:pt>
                <c:pt idx="247">
                  <c:v>8.5338809034907559</c:v>
                </c:pt>
                <c:pt idx="248">
                  <c:v>8.5776865160849773</c:v>
                </c:pt>
                <c:pt idx="249">
                  <c:v>8.5886379192334026</c:v>
                </c:pt>
                <c:pt idx="250">
                  <c:v>8.602327173169062</c:v>
                </c:pt>
                <c:pt idx="251">
                  <c:v>8.7611225188227237</c:v>
                </c:pt>
                <c:pt idx="252">
                  <c:v>8.7720739219712485</c:v>
                </c:pt>
                <c:pt idx="253">
                  <c:v>8.7748117727583619</c:v>
                </c:pt>
                <c:pt idx="254">
                  <c:v>8.8186173853524981</c:v>
                </c:pt>
                <c:pt idx="255">
                  <c:v>8.8377823408624234</c:v>
                </c:pt>
                <c:pt idx="256">
                  <c:v>8.8569472963724163</c:v>
                </c:pt>
                <c:pt idx="257">
                  <c:v>8.8761122518823488</c:v>
                </c:pt>
                <c:pt idx="258">
                  <c:v>8.9144421629021213</c:v>
                </c:pt>
                <c:pt idx="259">
                  <c:v>8.9226557152635202</c:v>
                </c:pt>
                <c:pt idx="260">
                  <c:v>8.9336071184120467</c:v>
                </c:pt>
                <c:pt idx="261">
                  <c:v>8.9390828199864121</c:v>
                </c:pt>
                <c:pt idx="262">
                  <c:v>8.9555099247091849</c:v>
                </c:pt>
                <c:pt idx="263">
                  <c:v>8.9637234770704985</c:v>
                </c:pt>
                <c:pt idx="264">
                  <c:v>8.9856262833675746</c:v>
                </c:pt>
                <c:pt idx="265">
                  <c:v>8.9911019849418139</c:v>
                </c:pt>
                <c:pt idx="266">
                  <c:v>8.9993155373032749</c:v>
                </c:pt>
                <c:pt idx="267">
                  <c:v>9.0075290896646205</c:v>
                </c:pt>
                <c:pt idx="268">
                  <c:v>9.0349075975359341</c:v>
                </c:pt>
                <c:pt idx="269">
                  <c:v>9.037645448323067</c:v>
                </c:pt>
                <c:pt idx="270">
                  <c:v>9.0431211498972939</c:v>
                </c:pt>
                <c:pt idx="271">
                  <c:v>9.0869267624914389</c:v>
                </c:pt>
                <c:pt idx="272">
                  <c:v>9.1115674195756338</c:v>
                </c:pt>
                <c:pt idx="273">
                  <c:v>9.1170431211498979</c:v>
                </c:pt>
                <c:pt idx="274">
                  <c:v>9.1279945242984191</c:v>
                </c:pt>
                <c:pt idx="275">
                  <c:v>9.1307323750855574</c:v>
                </c:pt>
                <c:pt idx="276">
                  <c:v>9.1526351813826228</c:v>
                </c:pt>
                <c:pt idx="277">
                  <c:v>9.1553730321697468</c:v>
                </c:pt>
                <c:pt idx="278">
                  <c:v>9.1663244353182751</c:v>
                </c:pt>
                <c:pt idx="279">
                  <c:v>9.1718001368925339</c:v>
                </c:pt>
                <c:pt idx="280">
                  <c:v>9.1991786447638439</c:v>
                </c:pt>
                <c:pt idx="281">
                  <c:v>9.2210814510609129</c:v>
                </c:pt>
                <c:pt idx="282">
                  <c:v>9.2265571526351682</c:v>
                </c:pt>
                <c:pt idx="283">
                  <c:v>9.292265571526352</c:v>
                </c:pt>
                <c:pt idx="284">
                  <c:v>9.2977412731006162</c:v>
                </c:pt>
                <c:pt idx="285">
                  <c:v>9.3169062286105468</c:v>
                </c:pt>
                <c:pt idx="286">
                  <c:v>9.3689253935660517</c:v>
                </c:pt>
                <c:pt idx="287">
                  <c:v>9.4291581108829572</c:v>
                </c:pt>
                <c:pt idx="288">
                  <c:v>9.4318959616700262</c:v>
                </c:pt>
                <c:pt idx="289">
                  <c:v>9.4373716632442939</c:v>
                </c:pt>
                <c:pt idx="290">
                  <c:v>9.4428473648186166</c:v>
                </c:pt>
                <c:pt idx="291">
                  <c:v>9.4510609171800208</c:v>
                </c:pt>
                <c:pt idx="292">
                  <c:v>9.4866529774127368</c:v>
                </c:pt>
                <c:pt idx="293">
                  <c:v>9.4893908281998627</c:v>
                </c:pt>
                <c:pt idx="294">
                  <c:v>9.5030800821355239</c:v>
                </c:pt>
                <c:pt idx="295">
                  <c:v>9.5058179329226746</c:v>
                </c:pt>
                <c:pt idx="296">
                  <c:v>9.5414099931553729</c:v>
                </c:pt>
                <c:pt idx="297">
                  <c:v>9.5550992470910767</c:v>
                </c:pt>
                <c:pt idx="298">
                  <c:v>9.5605749486653266</c:v>
                </c:pt>
                <c:pt idx="299">
                  <c:v>9.5770020533881048</c:v>
                </c:pt>
                <c:pt idx="300">
                  <c:v>9.6372347707049961</c:v>
                </c:pt>
                <c:pt idx="301">
                  <c:v>9.6646132785763168</c:v>
                </c:pt>
                <c:pt idx="302">
                  <c:v>9.765913757700206</c:v>
                </c:pt>
                <c:pt idx="303">
                  <c:v>9.7823408624230002</c:v>
                </c:pt>
                <c:pt idx="304">
                  <c:v>9.7932922655715089</c:v>
                </c:pt>
                <c:pt idx="305">
                  <c:v>9.8069815195072891</c:v>
                </c:pt>
                <c:pt idx="306">
                  <c:v>9.8726899383984659</c:v>
                </c:pt>
                <c:pt idx="307">
                  <c:v>9.9082819986310682</c:v>
                </c:pt>
                <c:pt idx="308">
                  <c:v>9.9438740588637948</c:v>
                </c:pt>
                <c:pt idx="309">
                  <c:v>9.9603011635865819</c:v>
                </c:pt>
                <c:pt idx="310">
                  <c:v>10.006844626967856</c:v>
                </c:pt>
                <c:pt idx="311">
                  <c:v>10.056125941136209</c:v>
                </c:pt>
                <c:pt idx="312">
                  <c:v>10.05886379192334</c:v>
                </c:pt>
                <c:pt idx="313">
                  <c:v>10.132785763175907</c:v>
                </c:pt>
                <c:pt idx="314">
                  <c:v>10.13552361396305</c:v>
                </c:pt>
                <c:pt idx="315">
                  <c:v>10.151950718685832</c:v>
                </c:pt>
                <c:pt idx="316">
                  <c:v>10.160164271047302</c:v>
                </c:pt>
                <c:pt idx="317">
                  <c:v>10.165639972621561</c:v>
                </c:pt>
                <c:pt idx="318">
                  <c:v>10.182067077344326</c:v>
                </c:pt>
                <c:pt idx="319">
                  <c:v>10.225872689938399</c:v>
                </c:pt>
                <c:pt idx="320">
                  <c:v>10.242299794661191</c:v>
                </c:pt>
                <c:pt idx="321">
                  <c:v>10.264202600958249</c:v>
                </c:pt>
                <c:pt idx="322">
                  <c:v>10.266940451745382</c:v>
                </c:pt>
                <c:pt idx="323">
                  <c:v>10.277891854893909</c:v>
                </c:pt>
                <c:pt idx="324">
                  <c:v>10.318959616700889</c:v>
                </c:pt>
                <c:pt idx="325">
                  <c:v>10.349075975359344</c:v>
                </c:pt>
                <c:pt idx="326">
                  <c:v>10.431211498973298</c:v>
                </c:pt>
                <c:pt idx="327">
                  <c:v>10.48323066392882</c:v>
                </c:pt>
                <c:pt idx="328">
                  <c:v>10.485968514715974</c:v>
                </c:pt>
                <c:pt idx="329">
                  <c:v>10.51334702258727</c:v>
                </c:pt>
                <c:pt idx="330">
                  <c:v>10.546201232032848</c:v>
                </c:pt>
                <c:pt idx="331">
                  <c:v>10.557152635181406</c:v>
                </c:pt>
                <c:pt idx="332">
                  <c:v>10.636550308008271</c:v>
                </c:pt>
                <c:pt idx="333">
                  <c:v>10.732375085557759</c:v>
                </c:pt>
                <c:pt idx="334">
                  <c:v>10.806297056810404</c:v>
                </c:pt>
                <c:pt idx="335">
                  <c:v>10.822724161533197</c:v>
                </c:pt>
                <c:pt idx="336">
                  <c:v>10.844626967830253</c:v>
                </c:pt>
                <c:pt idx="337">
                  <c:v>10.861054072553054</c:v>
                </c:pt>
                <c:pt idx="338">
                  <c:v>10.921286789869956</c:v>
                </c:pt>
                <c:pt idx="339">
                  <c:v>10.945927446954141</c:v>
                </c:pt>
                <c:pt idx="340">
                  <c:v>10.951403148528406</c:v>
                </c:pt>
                <c:pt idx="341">
                  <c:v>10.956878850102672</c:v>
                </c:pt>
                <c:pt idx="342">
                  <c:v>11.014373716632372</c:v>
                </c:pt>
                <c:pt idx="343">
                  <c:v>11.0362765229295</c:v>
                </c:pt>
                <c:pt idx="344">
                  <c:v>11.066392881587976</c:v>
                </c:pt>
                <c:pt idx="345">
                  <c:v>11.115674195756332</c:v>
                </c:pt>
                <c:pt idx="346">
                  <c:v>11.129363449691933</c:v>
                </c:pt>
                <c:pt idx="347">
                  <c:v>11.140314852840518</c:v>
                </c:pt>
                <c:pt idx="348">
                  <c:v>11.143052703627653</c:v>
                </c:pt>
                <c:pt idx="349">
                  <c:v>11.167693360711841</c:v>
                </c:pt>
                <c:pt idx="350">
                  <c:v>11.173169062286105</c:v>
                </c:pt>
                <c:pt idx="351">
                  <c:v>11.175906913073305</c:v>
                </c:pt>
                <c:pt idx="352">
                  <c:v>11.236139630390143</c:v>
                </c:pt>
                <c:pt idx="353">
                  <c:v>11.271731690622861</c:v>
                </c:pt>
                <c:pt idx="354">
                  <c:v>11.288158795345648</c:v>
                </c:pt>
                <c:pt idx="355">
                  <c:v>11.30732375085551</c:v>
                </c:pt>
                <c:pt idx="356">
                  <c:v>11.334702258726988</c:v>
                </c:pt>
                <c:pt idx="357">
                  <c:v>11.392197125256674</c:v>
                </c:pt>
                <c:pt idx="358">
                  <c:v>11.425051334702276</c:v>
                </c:pt>
                <c:pt idx="359">
                  <c:v>11.466119096509331</c:v>
                </c:pt>
                <c:pt idx="360">
                  <c:v>11.477070499657769</c:v>
                </c:pt>
                <c:pt idx="361">
                  <c:v>11.479808350444957</c:v>
                </c:pt>
                <c:pt idx="362">
                  <c:v>11.485284052019235</c:v>
                </c:pt>
                <c:pt idx="363">
                  <c:v>11.488021902806297</c:v>
                </c:pt>
                <c:pt idx="364">
                  <c:v>11.49349760438057</c:v>
                </c:pt>
                <c:pt idx="365">
                  <c:v>11.520876112251868</c:v>
                </c:pt>
                <c:pt idx="366">
                  <c:v>11.529089664613279</c:v>
                </c:pt>
                <c:pt idx="367">
                  <c:v>11.53182751540041</c:v>
                </c:pt>
                <c:pt idx="368">
                  <c:v>11.534565366187543</c:v>
                </c:pt>
                <c:pt idx="369">
                  <c:v>11.537303216974673</c:v>
                </c:pt>
                <c:pt idx="370">
                  <c:v>11.540041067761798</c:v>
                </c:pt>
                <c:pt idx="371">
                  <c:v>11.608487337440122</c:v>
                </c:pt>
                <c:pt idx="372">
                  <c:v>11.630390143737099</c:v>
                </c:pt>
                <c:pt idx="373">
                  <c:v>11.693360711841205</c:v>
                </c:pt>
                <c:pt idx="374">
                  <c:v>11.7015742642026</c:v>
                </c:pt>
                <c:pt idx="375">
                  <c:v>11.704312114989733</c:v>
                </c:pt>
                <c:pt idx="376">
                  <c:v>11.707049965776863</c:v>
                </c:pt>
                <c:pt idx="377">
                  <c:v>11.723477070499658</c:v>
                </c:pt>
                <c:pt idx="378">
                  <c:v>11.728952772073852</c:v>
                </c:pt>
                <c:pt idx="379">
                  <c:v>11.737166324435318</c:v>
                </c:pt>
                <c:pt idx="380">
                  <c:v>11.745379876796715</c:v>
                </c:pt>
                <c:pt idx="381">
                  <c:v>11.783709787816548</c:v>
                </c:pt>
                <c:pt idx="382">
                  <c:v>11.800136892539438</c:v>
                </c:pt>
                <c:pt idx="383">
                  <c:v>11.802874743326489</c:v>
                </c:pt>
                <c:pt idx="384">
                  <c:v>11.819301848049324</c:v>
                </c:pt>
                <c:pt idx="385">
                  <c:v>11.901437371663325</c:v>
                </c:pt>
                <c:pt idx="386">
                  <c:v>11.912388774811768</c:v>
                </c:pt>
                <c:pt idx="387">
                  <c:v>11.964407939767389</c:v>
                </c:pt>
                <c:pt idx="388">
                  <c:v>11.975359342915812</c:v>
                </c:pt>
                <c:pt idx="389">
                  <c:v>11.986310746064339</c:v>
                </c:pt>
                <c:pt idx="390">
                  <c:v>12.019164955509988</c:v>
                </c:pt>
                <c:pt idx="391">
                  <c:v>12.054757015742707</c:v>
                </c:pt>
                <c:pt idx="392">
                  <c:v>12.079397672826834</c:v>
                </c:pt>
                <c:pt idx="393">
                  <c:v>12.142368240930782</c:v>
                </c:pt>
                <c:pt idx="394">
                  <c:v>12.172484599589465</c:v>
                </c:pt>
                <c:pt idx="395">
                  <c:v>12.183436002737874</c:v>
                </c:pt>
                <c:pt idx="396">
                  <c:v>12.221765913757698</c:v>
                </c:pt>
                <c:pt idx="397">
                  <c:v>12.254620123203285</c:v>
                </c:pt>
                <c:pt idx="398">
                  <c:v>12.298425735797398</c:v>
                </c:pt>
                <c:pt idx="399">
                  <c:v>12.317590691307386</c:v>
                </c:pt>
                <c:pt idx="400">
                  <c:v>12.328542094455852</c:v>
                </c:pt>
                <c:pt idx="401">
                  <c:v>12.344969199178644</c:v>
                </c:pt>
                <c:pt idx="402">
                  <c:v>12.372347707050002</c:v>
                </c:pt>
                <c:pt idx="403">
                  <c:v>12.394250513347076</c:v>
                </c:pt>
                <c:pt idx="404">
                  <c:v>12.402464065708486</c:v>
                </c:pt>
                <c:pt idx="405">
                  <c:v>12.418891170431211</c:v>
                </c:pt>
                <c:pt idx="406">
                  <c:v>12.435318275154003</c:v>
                </c:pt>
                <c:pt idx="407">
                  <c:v>12.440793976728274</c:v>
                </c:pt>
                <c:pt idx="408">
                  <c:v>12.454483230664035</c:v>
                </c:pt>
                <c:pt idx="409">
                  <c:v>12.473648186173849</c:v>
                </c:pt>
                <c:pt idx="410">
                  <c:v>12.481861738535249</c:v>
                </c:pt>
                <c:pt idx="411">
                  <c:v>12.501026694045175</c:v>
                </c:pt>
                <c:pt idx="412">
                  <c:v>12.514715947980831</c:v>
                </c:pt>
                <c:pt idx="413">
                  <c:v>12.525667351129419</c:v>
                </c:pt>
                <c:pt idx="414">
                  <c:v>12.531143052703628</c:v>
                </c:pt>
                <c:pt idx="415">
                  <c:v>12.539356605065024</c:v>
                </c:pt>
                <c:pt idx="416">
                  <c:v>12.550308008213548</c:v>
                </c:pt>
                <c:pt idx="417">
                  <c:v>12.585900068446325</c:v>
                </c:pt>
                <c:pt idx="418">
                  <c:v>12.63791923340178</c:v>
                </c:pt>
                <c:pt idx="419">
                  <c:v>12.654346338124572</c:v>
                </c:pt>
                <c:pt idx="420">
                  <c:v>12.709103353867222</c:v>
                </c:pt>
                <c:pt idx="421">
                  <c:v>12.728268309377052</c:v>
                </c:pt>
                <c:pt idx="422">
                  <c:v>12.733744010951403</c:v>
                </c:pt>
                <c:pt idx="423">
                  <c:v>12.747433264887064</c:v>
                </c:pt>
                <c:pt idx="424">
                  <c:v>12.783025325119768</c:v>
                </c:pt>
                <c:pt idx="425">
                  <c:v>12.791238877481169</c:v>
                </c:pt>
                <c:pt idx="426">
                  <c:v>12.793976728268309</c:v>
                </c:pt>
                <c:pt idx="427">
                  <c:v>12.840520191649555</c:v>
                </c:pt>
                <c:pt idx="428">
                  <c:v>12.851471594798086</c:v>
                </c:pt>
                <c:pt idx="429">
                  <c:v>12.856947296372422</c:v>
                </c:pt>
                <c:pt idx="430">
                  <c:v>12.867898699520875</c:v>
                </c:pt>
                <c:pt idx="431">
                  <c:v>12.887063655030801</c:v>
                </c:pt>
                <c:pt idx="432">
                  <c:v>12.928131416837783</c:v>
                </c:pt>
                <c:pt idx="433">
                  <c:v>12.94729637234772</c:v>
                </c:pt>
                <c:pt idx="434">
                  <c:v>12.950034223134876</c:v>
                </c:pt>
                <c:pt idx="435">
                  <c:v>12.955509924709199</c:v>
                </c:pt>
                <c:pt idx="436">
                  <c:v>12.974674880219029</c:v>
                </c:pt>
                <c:pt idx="437">
                  <c:v>12.97741273100617</c:v>
                </c:pt>
                <c:pt idx="438">
                  <c:v>12.980150581793296</c:v>
                </c:pt>
                <c:pt idx="439">
                  <c:v>13.018480492813142</c:v>
                </c:pt>
                <c:pt idx="440">
                  <c:v>13.067761806981519</c:v>
                </c:pt>
                <c:pt idx="441">
                  <c:v>13.152635181382626</c:v>
                </c:pt>
                <c:pt idx="442">
                  <c:v>13.163586584531156</c:v>
                </c:pt>
                <c:pt idx="443">
                  <c:v>13.188227241615298</c:v>
                </c:pt>
                <c:pt idx="444">
                  <c:v>13.218343600273696</c:v>
                </c:pt>
                <c:pt idx="445">
                  <c:v>13.259411362080767</c:v>
                </c:pt>
                <c:pt idx="446">
                  <c:v>13.270362765229295</c:v>
                </c:pt>
                <c:pt idx="447">
                  <c:v>13.28131416837776</c:v>
                </c:pt>
                <c:pt idx="448">
                  <c:v>13.284052019164974</c:v>
                </c:pt>
                <c:pt idx="449">
                  <c:v>13.308692676249176</c:v>
                </c:pt>
                <c:pt idx="450">
                  <c:v>13.319644079397762</c:v>
                </c:pt>
                <c:pt idx="451">
                  <c:v>13.357973990417518</c:v>
                </c:pt>
                <c:pt idx="452">
                  <c:v>13.360711841204656</c:v>
                </c:pt>
                <c:pt idx="453">
                  <c:v>13.374401095140326</c:v>
                </c:pt>
                <c:pt idx="454">
                  <c:v>13.415468856947385</c:v>
                </c:pt>
                <c:pt idx="455">
                  <c:v>13.472963723477068</c:v>
                </c:pt>
                <c:pt idx="456">
                  <c:v>13.492128678987006</c:v>
                </c:pt>
                <c:pt idx="457">
                  <c:v>13.508555783709788</c:v>
                </c:pt>
                <c:pt idx="458">
                  <c:v>13.514031485284049</c:v>
                </c:pt>
                <c:pt idx="459">
                  <c:v>13.552361396303906</c:v>
                </c:pt>
                <c:pt idx="460">
                  <c:v>13.568788501026702</c:v>
                </c:pt>
                <c:pt idx="461">
                  <c:v>13.577002053388124</c:v>
                </c:pt>
                <c:pt idx="462">
                  <c:v>13.648186173853498</c:v>
                </c:pt>
                <c:pt idx="463">
                  <c:v>13.694729637234769</c:v>
                </c:pt>
                <c:pt idx="464">
                  <c:v>13.702943189596168</c:v>
                </c:pt>
                <c:pt idx="465">
                  <c:v>13.711156741957497</c:v>
                </c:pt>
                <c:pt idx="466">
                  <c:v>13.722108145106091</c:v>
                </c:pt>
                <c:pt idx="467">
                  <c:v>13.793292265571518</c:v>
                </c:pt>
                <c:pt idx="468">
                  <c:v>13.79603011635867</c:v>
                </c:pt>
                <c:pt idx="469">
                  <c:v>13.848049281314168</c:v>
                </c:pt>
                <c:pt idx="470">
                  <c:v>13.869952087611226</c:v>
                </c:pt>
                <c:pt idx="471">
                  <c:v>13.875427789185506</c:v>
                </c:pt>
                <c:pt idx="472">
                  <c:v>13.894592744695414</c:v>
                </c:pt>
                <c:pt idx="473">
                  <c:v>13.946611909650921</c:v>
                </c:pt>
                <c:pt idx="474">
                  <c:v>13.960301163586568</c:v>
                </c:pt>
                <c:pt idx="475">
                  <c:v>14.020533880903496</c:v>
                </c:pt>
                <c:pt idx="476">
                  <c:v>14.028747433264883</c:v>
                </c:pt>
                <c:pt idx="477">
                  <c:v>14.067077344284737</c:v>
                </c:pt>
                <c:pt idx="478">
                  <c:v>14.075290896646194</c:v>
                </c:pt>
                <c:pt idx="479">
                  <c:v>14.083504449007529</c:v>
                </c:pt>
                <c:pt idx="480">
                  <c:v>14.091718001368925</c:v>
                </c:pt>
                <c:pt idx="481">
                  <c:v>14.165639972621561</c:v>
                </c:pt>
                <c:pt idx="482">
                  <c:v>14.223134839151276</c:v>
                </c:pt>
                <c:pt idx="483">
                  <c:v>14.236824093086927</c:v>
                </c:pt>
                <c:pt idx="484">
                  <c:v>14.318959616700889</c:v>
                </c:pt>
                <c:pt idx="485">
                  <c:v>14.406570841889122</c:v>
                </c:pt>
                <c:pt idx="486">
                  <c:v>14.420260095824778</c:v>
                </c:pt>
                <c:pt idx="487">
                  <c:v>14.439425051334702</c:v>
                </c:pt>
                <c:pt idx="488">
                  <c:v>14.466803559206106</c:v>
                </c:pt>
                <c:pt idx="489">
                  <c:v>14.499657768651609</c:v>
                </c:pt>
                <c:pt idx="490">
                  <c:v>14.527036276523022</c:v>
                </c:pt>
                <c:pt idx="491">
                  <c:v>14.532511978097194</c:v>
                </c:pt>
                <c:pt idx="492">
                  <c:v>14.546201232032848</c:v>
                </c:pt>
                <c:pt idx="493">
                  <c:v>14.592744695414106</c:v>
                </c:pt>
                <c:pt idx="494">
                  <c:v>14.642026009582478</c:v>
                </c:pt>
                <c:pt idx="495">
                  <c:v>14.64476386036961</c:v>
                </c:pt>
                <c:pt idx="496">
                  <c:v>14.743326488706348</c:v>
                </c:pt>
                <c:pt idx="497">
                  <c:v>14.746064339493497</c:v>
                </c:pt>
                <c:pt idx="498">
                  <c:v>14.847364818617386</c:v>
                </c:pt>
                <c:pt idx="499">
                  <c:v>14.921286789869956</c:v>
                </c:pt>
                <c:pt idx="500">
                  <c:v>14.924024640657068</c:v>
                </c:pt>
                <c:pt idx="501">
                  <c:v>14.984257357974</c:v>
                </c:pt>
                <c:pt idx="502">
                  <c:v>15.000684462696784</c:v>
                </c:pt>
                <c:pt idx="503">
                  <c:v>15.014373716632372</c:v>
                </c:pt>
                <c:pt idx="504">
                  <c:v>15.047227926077998</c:v>
                </c:pt>
                <c:pt idx="505">
                  <c:v>15.074606433949418</c:v>
                </c:pt>
                <c:pt idx="506">
                  <c:v>15.321013004791238</c:v>
                </c:pt>
                <c:pt idx="507">
                  <c:v>15.383983572895326</c:v>
                </c:pt>
                <c:pt idx="508">
                  <c:v>15.709787816564075</c:v>
                </c:pt>
              </c:numCache>
            </c:numRef>
          </c:xVal>
          <c:yVal>
            <c:numRef>
              <c:f>Sheet1!$B$2:$B$1281</c:f>
              <c:numCache>
                <c:formatCode>General</c:formatCode>
                <c:ptCount val="1280"/>
                <c:pt idx="0">
                  <c:v>0</c:v>
                </c:pt>
                <c:pt idx="1">
                  <c:v>3.0367446097783191E-2</c:v>
                </c:pt>
                <c:pt idx="2">
                  <c:v>6.0734892195566534E-2</c:v>
                </c:pt>
                <c:pt idx="3">
                  <c:v>9.1102338293349766E-2</c:v>
                </c:pt>
                <c:pt idx="4">
                  <c:v>9.1102338293349766E-2</c:v>
                </c:pt>
                <c:pt idx="5">
                  <c:v>0.12146978439113272</c:v>
                </c:pt>
                <c:pt idx="6">
                  <c:v>0.15183723048891681</c:v>
                </c:pt>
                <c:pt idx="7">
                  <c:v>0.15183723048891681</c:v>
                </c:pt>
                <c:pt idx="8">
                  <c:v>0.15183723048891681</c:v>
                </c:pt>
                <c:pt idx="9">
                  <c:v>0.18220467658670006</c:v>
                </c:pt>
                <c:pt idx="10">
                  <c:v>0.18220467658670006</c:v>
                </c:pt>
                <c:pt idx="11">
                  <c:v>0.18220467658670006</c:v>
                </c:pt>
                <c:pt idx="12">
                  <c:v>0.18220467658670006</c:v>
                </c:pt>
                <c:pt idx="13">
                  <c:v>0.18220467658670006</c:v>
                </c:pt>
                <c:pt idx="14">
                  <c:v>0.21257212268448231</c:v>
                </c:pt>
                <c:pt idx="15">
                  <c:v>0.24293956878226694</c:v>
                </c:pt>
                <c:pt idx="16">
                  <c:v>0.27330701488004888</c:v>
                </c:pt>
                <c:pt idx="17">
                  <c:v>0.27330701488004888</c:v>
                </c:pt>
                <c:pt idx="18">
                  <c:v>0.30367446097783546</c:v>
                </c:pt>
                <c:pt idx="19">
                  <c:v>0.33404190707561793</c:v>
                </c:pt>
                <c:pt idx="20">
                  <c:v>0.33404190707561793</c:v>
                </c:pt>
                <c:pt idx="21">
                  <c:v>0.3644093531733984</c:v>
                </c:pt>
                <c:pt idx="22">
                  <c:v>0.3644093531733984</c:v>
                </c:pt>
                <c:pt idx="23">
                  <c:v>0.3644093531733984</c:v>
                </c:pt>
                <c:pt idx="24">
                  <c:v>0.39477679927118392</c:v>
                </c:pt>
                <c:pt idx="25">
                  <c:v>0.42514424536896633</c:v>
                </c:pt>
                <c:pt idx="26">
                  <c:v>0.45551169146674797</c:v>
                </c:pt>
                <c:pt idx="27">
                  <c:v>0.48587913756453138</c:v>
                </c:pt>
                <c:pt idx="28">
                  <c:v>0.48587913756453138</c:v>
                </c:pt>
                <c:pt idx="29">
                  <c:v>0.51624658366231357</c:v>
                </c:pt>
                <c:pt idx="30">
                  <c:v>0.54661402976009754</c:v>
                </c:pt>
                <c:pt idx="31">
                  <c:v>0.57698147585788084</c:v>
                </c:pt>
                <c:pt idx="32">
                  <c:v>0.57698147585788084</c:v>
                </c:pt>
                <c:pt idx="33">
                  <c:v>0.57698147585788084</c:v>
                </c:pt>
                <c:pt idx="34">
                  <c:v>0.60734892195566359</c:v>
                </c:pt>
                <c:pt idx="35">
                  <c:v>0.63771636805344745</c:v>
                </c:pt>
                <c:pt idx="36">
                  <c:v>0.63771636805344745</c:v>
                </c:pt>
                <c:pt idx="37">
                  <c:v>0.66808381415123064</c:v>
                </c:pt>
                <c:pt idx="38">
                  <c:v>0.66808381415123064</c:v>
                </c:pt>
                <c:pt idx="39">
                  <c:v>0.69845126024901716</c:v>
                </c:pt>
                <c:pt idx="40">
                  <c:v>0.72881870634680079</c:v>
                </c:pt>
                <c:pt idx="41">
                  <c:v>0.75918615244458598</c:v>
                </c:pt>
                <c:pt idx="42">
                  <c:v>0.78955359854235985</c:v>
                </c:pt>
                <c:pt idx="43">
                  <c:v>0.81992104464015103</c:v>
                </c:pt>
                <c:pt idx="44">
                  <c:v>0.81992104464015103</c:v>
                </c:pt>
                <c:pt idx="45">
                  <c:v>0.85028849073792956</c:v>
                </c:pt>
                <c:pt idx="46">
                  <c:v>0.88065593683571852</c:v>
                </c:pt>
                <c:pt idx="47">
                  <c:v>0.91102338293349672</c:v>
                </c:pt>
                <c:pt idx="48">
                  <c:v>0.91102338293349672</c:v>
                </c:pt>
                <c:pt idx="49">
                  <c:v>0.91102338293349672</c:v>
                </c:pt>
                <c:pt idx="50">
                  <c:v>0.94139082903128002</c:v>
                </c:pt>
                <c:pt idx="51">
                  <c:v>0.97175827512906354</c:v>
                </c:pt>
                <c:pt idx="52">
                  <c:v>0.97175827512906354</c:v>
                </c:pt>
                <c:pt idx="53">
                  <c:v>0.97175827512906354</c:v>
                </c:pt>
                <c:pt idx="54">
                  <c:v>1.0021257212268528</c:v>
                </c:pt>
                <c:pt idx="55">
                  <c:v>1.0324931673246298</c:v>
                </c:pt>
                <c:pt idx="56">
                  <c:v>1.0324931673246298</c:v>
                </c:pt>
                <c:pt idx="57">
                  <c:v>1.0324931673246298</c:v>
                </c:pt>
                <c:pt idx="58">
                  <c:v>1.0628606134224059</c:v>
                </c:pt>
                <c:pt idx="59">
                  <c:v>1.0932280595201938</c:v>
                </c:pt>
                <c:pt idx="60">
                  <c:v>1.1235955056179796</c:v>
                </c:pt>
                <c:pt idx="61">
                  <c:v>1.1235955056179796</c:v>
                </c:pt>
                <c:pt idx="62">
                  <c:v>1.1539629517157641</c:v>
                </c:pt>
                <c:pt idx="63">
                  <c:v>1.1843303978135462</c:v>
                </c:pt>
                <c:pt idx="64">
                  <c:v>1.1843303978135462</c:v>
                </c:pt>
                <c:pt idx="65">
                  <c:v>1.1843303978135462</c:v>
                </c:pt>
                <c:pt idx="66">
                  <c:v>1.1843303978135462</c:v>
                </c:pt>
                <c:pt idx="67">
                  <c:v>1.1843303978135462</c:v>
                </c:pt>
                <c:pt idx="68">
                  <c:v>1.2146978439113301</c:v>
                </c:pt>
                <c:pt idx="69">
                  <c:v>1.2450652900090995</c:v>
                </c:pt>
                <c:pt idx="70">
                  <c:v>1.2450652900090995</c:v>
                </c:pt>
                <c:pt idx="71">
                  <c:v>1.2450652900090995</c:v>
                </c:pt>
                <c:pt idx="72">
                  <c:v>1.275432736106896</c:v>
                </c:pt>
                <c:pt idx="73">
                  <c:v>1.3058001822046712</c:v>
                </c:pt>
                <c:pt idx="74">
                  <c:v>1.3361676283024624</c:v>
                </c:pt>
                <c:pt idx="75">
                  <c:v>1.3665350744002529</c:v>
                </c:pt>
                <c:pt idx="76">
                  <c:v>1.3665350744002529</c:v>
                </c:pt>
                <c:pt idx="77">
                  <c:v>1.3969025204980385</c:v>
                </c:pt>
                <c:pt idx="78">
                  <c:v>1.4272699665958122</c:v>
                </c:pt>
                <c:pt idx="79">
                  <c:v>1.4272699665958122</c:v>
                </c:pt>
                <c:pt idx="80">
                  <c:v>1.4576374126935954</c:v>
                </c:pt>
                <c:pt idx="81">
                  <c:v>1.4880048587913788</c:v>
                </c:pt>
                <c:pt idx="82">
                  <c:v>1.518372304889162</c:v>
                </c:pt>
                <c:pt idx="83">
                  <c:v>1.5487397509869452</c:v>
                </c:pt>
                <c:pt idx="84">
                  <c:v>1.5791071970847286</c:v>
                </c:pt>
                <c:pt idx="85">
                  <c:v>1.5791071970847286</c:v>
                </c:pt>
                <c:pt idx="86">
                  <c:v>1.6094746431825118</c:v>
                </c:pt>
                <c:pt idx="87">
                  <c:v>1.6398420892802961</c:v>
                </c:pt>
                <c:pt idx="88">
                  <c:v>1.6398420892802961</c:v>
                </c:pt>
                <c:pt idx="89">
                  <c:v>1.6702095353780781</c:v>
                </c:pt>
                <c:pt idx="90">
                  <c:v>1.6702095353780781</c:v>
                </c:pt>
                <c:pt idx="91">
                  <c:v>1.7005769814758673</c:v>
                </c:pt>
                <c:pt idx="92">
                  <c:v>1.7309444275736461</c:v>
                </c:pt>
                <c:pt idx="93">
                  <c:v>1.7309444275736461</c:v>
                </c:pt>
                <c:pt idx="94">
                  <c:v>1.761311873671433</c:v>
                </c:pt>
                <c:pt idx="95">
                  <c:v>1.791679319769212</c:v>
                </c:pt>
                <c:pt idx="96">
                  <c:v>1.791679319769212</c:v>
                </c:pt>
                <c:pt idx="97">
                  <c:v>1.791679319769212</c:v>
                </c:pt>
                <c:pt idx="98">
                  <c:v>1.791679319769212</c:v>
                </c:pt>
                <c:pt idx="99">
                  <c:v>1.8220467658669945</c:v>
                </c:pt>
                <c:pt idx="100">
                  <c:v>1.8524142119647777</c:v>
                </c:pt>
                <c:pt idx="101">
                  <c:v>1.8827816580625598</c:v>
                </c:pt>
                <c:pt idx="102">
                  <c:v>1.8827816580625598</c:v>
                </c:pt>
                <c:pt idx="103">
                  <c:v>1.9131491041603439</c:v>
                </c:pt>
                <c:pt idx="104">
                  <c:v>1.9435165502581258</c:v>
                </c:pt>
                <c:pt idx="105">
                  <c:v>1.9435165502581258</c:v>
                </c:pt>
                <c:pt idx="106">
                  <c:v>1.9738839963559098</c:v>
                </c:pt>
                <c:pt idx="107">
                  <c:v>1.9738839963559098</c:v>
                </c:pt>
                <c:pt idx="108">
                  <c:v>2.0042514424536941</c:v>
                </c:pt>
                <c:pt idx="109">
                  <c:v>2.0346188885514782</c:v>
                </c:pt>
                <c:pt idx="110">
                  <c:v>2.0346188885514782</c:v>
                </c:pt>
                <c:pt idx="111">
                  <c:v>2.0346188885514782</c:v>
                </c:pt>
                <c:pt idx="112">
                  <c:v>2.0649863346492587</c:v>
                </c:pt>
                <c:pt idx="113">
                  <c:v>2.0953537807470441</c:v>
                </c:pt>
                <c:pt idx="114">
                  <c:v>2.1257212268448282</c:v>
                </c:pt>
                <c:pt idx="115">
                  <c:v>2.1257212268448282</c:v>
                </c:pt>
                <c:pt idx="116">
                  <c:v>2.1560886729426105</c:v>
                </c:pt>
                <c:pt idx="117">
                  <c:v>2.1864561190403937</c:v>
                </c:pt>
                <c:pt idx="118">
                  <c:v>2.1864561190403937</c:v>
                </c:pt>
                <c:pt idx="119">
                  <c:v>2.1864561190403937</c:v>
                </c:pt>
                <c:pt idx="120">
                  <c:v>2.2168235651381769</c:v>
                </c:pt>
                <c:pt idx="121">
                  <c:v>2.2471910112359899</c:v>
                </c:pt>
                <c:pt idx="122">
                  <c:v>2.2471910112359899</c:v>
                </c:pt>
                <c:pt idx="123">
                  <c:v>2.2775584573337433</c:v>
                </c:pt>
                <c:pt idx="124">
                  <c:v>2.2775584573337433</c:v>
                </c:pt>
                <c:pt idx="125">
                  <c:v>2.3079259034315269</c:v>
                </c:pt>
                <c:pt idx="126">
                  <c:v>2.3382933495293101</c:v>
                </c:pt>
                <c:pt idx="127">
                  <c:v>2.3382933495293101</c:v>
                </c:pt>
                <c:pt idx="128">
                  <c:v>2.3686607956270942</c:v>
                </c:pt>
                <c:pt idx="129">
                  <c:v>2.3990282417248765</c:v>
                </c:pt>
                <c:pt idx="130">
                  <c:v>2.3990282417248765</c:v>
                </c:pt>
                <c:pt idx="131">
                  <c:v>2.3990282417248765</c:v>
                </c:pt>
                <c:pt idx="132">
                  <c:v>2.3990282417248765</c:v>
                </c:pt>
                <c:pt idx="133">
                  <c:v>2.4293956878226601</c:v>
                </c:pt>
                <c:pt idx="134">
                  <c:v>2.4293956878226601</c:v>
                </c:pt>
                <c:pt idx="135">
                  <c:v>2.4293956878226601</c:v>
                </c:pt>
                <c:pt idx="136">
                  <c:v>2.4597631339204367</c:v>
                </c:pt>
                <c:pt idx="137">
                  <c:v>2.4901305800182261</c:v>
                </c:pt>
                <c:pt idx="138">
                  <c:v>2.5204980261160097</c:v>
                </c:pt>
                <c:pt idx="139">
                  <c:v>2.5204980261160097</c:v>
                </c:pt>
                <c:pt idx="140">
                  <c:v>2.5508654722137734</c:v>
                </c:pt>
                <c:pt idx="141">
                  <c:v>2.5508654722137734</c:v>
                </c:pt>
                <c:pt idx="142">
                  <c:v>2.5812329183115792</c:v>
                </c:pt>
                <c:pt idx="143">
                  <c:v>2.5812329183115792</c:v>
                </c:pt>
                <c:pt idx="144">
                  <c:v>2.6116003644093593</c:v>
                </c:pt>
                <c:pt idx="145">
                  <c:v>2.6419678105071442</c:v>
                </c:pt>
                <c:pt idx="146">
                  <c:v>2.6419678105071442</c:v>
                </c:pt>
                <c:pt idx="147">
                  <c:v>2.6419678105071442</c:v>
                </c:pt>
                <c:pt idx="148">
                  <c:v>2.6419678105071442</c:v>
                </c:pt>
                <c:pt idx="149">
                  <c:v>2.6419678105071442</c:v>
                </c:pt>
                <c:pt idx="150">
                  <c:v>2.6419678105071442</c:v>
                </c:pt>
                <c:pt idx="151">
                  <c:v>2.6723352566049292</c:v>
                </c:pt>
                <c:pt idx="152">
                  <c:v>2.6723352566049292</c:v>
                </c:pt>
                <c:pt idx="153">
                  <c:v>2.7027027027027248</c:v>
                </c:pt>
                <c:pt idx="154">
                  <c:v>2.7330701488005094</c:v>
                </c:pt>
                <c:pt idx="155">
                  <c:v>2.7330701488005094</c:v>
                </c:pt>
                <c:pt idx="156">
                  <c:v>2.7634375948982792</c:v>
                </c:pt>
                <c:pt idx="157">
                  <c:v>2.7938050409960606</c:v>
                </c:pt>
                <c:pt idx="158">
                  <c:v>2.8241724870938367</c:v>
                </c:pt>
                <c:pt idx="159">
                  <c:v>2.8241724870938367</c:v>
                </c:pt>
                <c:pt idx="160">
                  <c:v>2.8545399331916177</c:v>
                </c:pt>
                <c:pt idx="161">
                  <c:v>2.8545399331916177</c:v>
                </c:pt>
                <c:pt idx="162">
                  <c:v>2.8849073792894115</c:v>
                </c:pt>
                <c:pt idx="163">
                  <c:v>2.9152748253871947</c:v>
                </c:pt>
                <c:pt idx="164">
                  <c:v>2.9456422714849788</c:v>
                </c:pt>
                <c:pt idx="165">
                  <c:v>2.9760097175827624</c:v>
                </c:pt>
                <c:pt idx="166">
                  <c:v>2.9760097175827624</c:v>
                </c:pt>
                <c:pt idx="167">
                  <c:v>3.0063771636805461</c:v>
                </c:pt>
                <c:pt idx="168">
                  <c:v>3.0367446097783177</c:v>
                </c:pt>
                <c:pt idx="169">
                  <c:v>3.0671120558761293</c:v>
                </c:pt>
                <c:pt idx="170">
                  <c:v>3.0671120558761293</c:v>
                </c:pt>
                <c:pt idx="171">
                  <c:v>3.0671120558761293</c:v>
                </c:pt>
                <c:pt idx="172">
                  <c:v>3.0671120558761293</c:v>
                </c:pt>
                <c:pt idx="173">
                  <c:v>3.0671120558761293</c:v>
                </c:pt>
                <c:pt idx="174">
                  <c:v>3.0974795019738965</c:v>
                </c:pt>
                <c:pt idx="175">
                  <c:v>3.1278469480716802</c:v>
                </c:pt>
                <c:pt idx="176">
                  <c:v>3.1278469480716802</c:v>
                </c:pt>
                <c:pt idx="177">
                  <c:v>3.1278469480716802</c:v>
                </c:pt>
                <c:pt idx="178">
                  <c:v>3.1582143941694638</c:v>
                </c:pt>
                <c:pt idx="179">
                  <c:v>3.1582143941694638</c:v>
                </c:pt>
                <c:pt idx="180">
                  <c:v>3.1885818402672723</c:v>
                </c:pt>
                <c:pt idx="181">
                  <c:v>3.1885818402672723</c:v>
                </c:pt>
                <c:pt idx="182">
                  <c:v>3.2189492863650311</c:v>
                </c:pt>
                <c:pt idx="183">
                  <c:v>3.2189492863650311</c:v>
                </c:pt>
                <c:pt idx="184">
                  <c:v>3.2189492863650311</c:v>
                </c:pt>
                <c:pt idx="185">
                  <c:v>3.2189492863650311</c:v>
                </c:pt>
                <c:pt idx="186">
                  <c:v>3.2189492863650311</c:v>
                </c:pt>
                <c:pt idx="187">
                  <c:v>3.2189492863650311</c:v>
                </c:pt>
                <c:pt idx="188">
                  <c:v>3.2493167324628303</c:v>
                </c:pt>
                <c:pt idx="189">
                  <c:v>3.2493167324628303</c:v>
                </c:pt>
                <c:pt idx="190">
                  <c:v>3.2796841785605992</c:v>
                </c:pt>
                <c:pt idx="191">
                  <c:v>3.3100516246583767</c:v>
                </c:pt>
                <c:pt idx="192">
                  <c:v>3.3404190707561647</c:v>
                </c:pt>
                <c:pt idx="193">
                  <c:v>3.3404190707561647</c:v>
                </c:pt>
                <c:pt idx="194">
                  <c:v>3.3404190707561647</c:v>
                </c:pt>
                <c:pt idx="195">
                  <c:v>3.3707865168539493</c:v>
                </c:pt>
                <c:pt idx="196">
                  <c:v>3.4011539629517342</c:v>
                </c:pt>
                <c:pt idx="197">
                  <c:v>3.4011539629517342</c:v>
                </c:pt>
                <c:pt idx="198">
                  <c:v>3.4315214090495165</c:v>
                </c:pt>
                <c:pt idx="199">
                  <c:v>3.4315214090495165</c:v>
                </c:pt>
                <c:pt idx="200">
                  <c:v>3.4618888551473002</c:v>
                </c:pt>
                <c:pt idx="201">
                  <c:v>3.4922563012450767</c:v>
                </c:pt>
                <c:pt idx="202">
                  <c:v>3.5226237473428692</c:v>
                </c:pt>
                <c:pt idx="203">
                  <c:v>3.5226237473428692</c:v>
                </c:pt>
                <c:pt idx="204">
                  <c:v>3.5529911934406382</c:v>
                </c:pt>
                <c:pt idx="205">
                  <c:v>3.5529911934406382</c:v>
                </c:pt>
                <c:pt idx="206">
                  <c:v>3.5833586395384343</c:v>
                </c:pt>
                <c:pt idx="207">
                  <c:v>3.5833586395384343</c:v>
                </c:pt>
                <c:pt idx="208">
                  <c:v>3.6137260856362192</c:v>
                </c:pt>
                <c:pt idx="209">
                  <c:v>3.6440935317340015</c:v>
                </c:pt>
                <c:pt idx="210">
                  <c:v>3.6440935317340015</c:v>
                </c:pt>
                <c:pt idx="211">
                  <c:v>3.6440935317340015</c:v>
                </c:pt>
                <c:pt idx="212">
                  <c:v>3.6744609778317847</c:v>
                </c:pt>
                <c:pt idx="213">
                  <c:v>3.6744609778317847</c:v>
                </c:pt>
                <c:pt idx="214">
                  <c:v>3.7048284239295577</c:v>
                </c:pt>
                <c:pt idx="215">
                  <c:v>3.7351958700273671</c:v>
                </c:pt>
                <c:pt idx="216">
                  <c:v>3.7351958700273671</c:v>
                </c:pt>
                <c:pt idx="217">
                  <c:v>3.7351958700273671</c:v>
                </c:pt>
                <c:pt idx="218">
                  <c:v>3.7351958700273671</c:v>
                </c:pt>
                <c:pt idx="219">
                  <c:v>3.7655633161251392</c:v>
                </c:pt>
                <c:pt idx="220">
                  <c:v>3.7959307622229499</c:v>
                </c:pt>
                <c:pt idx="221">
                  <c:v>3.7959307622229499</c:v>
                </c:pt>
                <c:pt idx="222">
                  <c:v>3.7959307622229499</c:v>
                </c:pt>
                <c:pt idx="223">
                  <c:v>3.8262982083207033</c:v>
                </c:pt>
                <c:pt idx="224">
                  <c:v>3.8262982083207033</c:v>
                </c:pt>
                <c:pt idx="225">
                  <c:v>3.8262982083207033</c:v>
                </c:pt>
                <c:pt idx="226">
                  <c:v>3.8262982083207033</c:v>
                </c:pt>
                <c:pt idx="227">
                  <c:v>3.8262982083207033</c:v>
                </c:pt>
                <c:pt idx="228">
                  <c:v>3.8262982083207033</c:v>
                </c:pt>
                <c:pt idx="229">
                  <c:v>3.8566656544184612</c:v>
                </c:pt>
                <c:pt idx="230">
                  <c:v>3.8566656544184612</c:v>
                </c:pt>
                <c:pt idx="231">
                  <c:v>3.8870331005162706</c:v>
                </c:pt>
                <c:pt idx="232">
                  <c:v>3.9174005466140542</c:v>
                </c:pt>
                <c:pt idx="233">
                  <c:v>3.9477679927118392</c:v>
                </c:pt>
                <c:pt idx="234">
                  <c:v>3.9781354388096197</c:v>
                </c:pt>
                <c:pt idx="235">
                  <c:v>4.0085028849074051</c:v>
                </c:pt>
                <c:pt idx="236">
                  <c:v>4.0388703310051888</c:v>
                </c:pt>
                <c:pt idx="237">
                  <c:v>4.0388703310051888</c:v>
                </c:pt>
                <c:pt idx="238">
                  <c:v>4.0388703310051888</c:v>
                </c:pt>
                <c:pt idx="239">
                  <c:v>4.0388703310051888</c:v>
                </c:pt>
                <c:pt idx="240">
                  <c:v>4.0692377771029715</c:v>
                </c:pt>
                <c:pt idx="241">
                  <c:v>4.099605223200756</c:v>
                </c:pt>
                <c:pt idx="242">
                  <c:v>4.099605223200756</c:v>
                </c:pt>
                <c:pt idx="243">
                  <c:v>4.099605223200756</c:v>
                </c:pt>
                <c:pt idx="244">
                  <c:v>4.099605223200756</c:v>
                </c:pt>
                <c:pt idx="245">
                  <c:v>4.1299726692985255</c:v>
                </c:pt>
                <c:pt idx="246">
                  <c:v>4.1603401153963233</c:v>
                </c:pt>
                <c:pt idx="247">
                  <c:v>4.1907075614941069</c:v>
                </c:pt>
                <c:pt idx="248">
                  <c:v>4.1907075614941069</c:v>
                </c:pt>
                <c:pt idx="249">
                  <c:v>4.1907075614941069</c:v>
                </c:pt>
                <c:pt idx="250">
                  <c:v>4.2210750075918906</c:v>
                </c:pt>
                <c:pt idx="251">
                  <c:v>4.2514424536897053</c:v>
                </c:pt>
                <c:pt idx="252">
                  <c:v>4.281809899787457</c:v>
                </c:pt>
                <c:pt idx="253">
                  <c:v>4.281809899787457</c:v>
                </c:pt>
                <c:pt idx="254">
                  <c:v>4.3121773458852255</c:v>
                </c:pt>
                <c:pt idx="255">
                  <c:v>4.3425447919830304</c:v>
                </c:pt>
                <c:pt idx="256">
                  <c:v>4.3729122380807732</c:v>
                </c:pt>
                <c:pt idx="257">
                  <c:v>4.3729122380807732</c:v>
                </c:pt>
                <c:pt idx="258">
                  <c:v>4.4032796841786501</c:v>
                </c:pt>
                <c:pt idx="259">
                  <c:v>4.4032796841786501</c:v>
                </c:pt>
                <c:pt idx="260">
                  <c:v>4.433647130276408</c:v>
                </c:pt>
                <c:pt idx="261">
                  <c:v>4.433647130276408</c:v>
                </c:pt>
                <c:pt idx="262">
                  <c:v>4.4640145763741179</c:v>
                </c:pt>
                <c:pt idx="263">
                  <c:v>4.4640145763741179</c:v>
                </c:pt>
                <c:pt idx="264">
                  <c:v>4.4640145763741179</c:v>
                </c:pt>
                <c:pt idx="265">
                  <c:v>4.4943820224719415</c:v>
                </c:pt>
                <c:pt idx="266">
                  <c:v>4.524749468569726</c:v>
                </c:pt>
                <c:pt idx="267">
                  <c:v>4.5551169146674759</c:v>
                </c:pt>
                <c:pt idx="268">
                  <c:v>4.5551169146674759</c:v>
                </c:pt>
                <c:pt idx="269">
                  <c:v>4.5854843607652471</c:v>
                </c:pt>
                <c:pt idx="270">
                  <c:v>4.6158518068630645</c:v>
                </c:pt>
                <c:pt idx="271">
                  <c:v>4.6462192529608624</c:v>
                </c:pt>
                <c:pt idx="272">
                  <c:v>4.6765866990586442</c:v>
                </c:pt>
                <c:pt idx="273">
                  <c:v>4.6765866990586442</c:v>
                </c:pt>
                <c:pt idx="274">
                  <c:v>4.7069541451564278</c:v>
                </c:pt>
                <c:pt idx="275">
                  <c:v>4.7069541451564278</c:v>
                </c:pt>
                <c:pt idx="276">
                  <c:v>4.7373215912542124</c:v>
                </c:pt>
                <c:pt idx="277">
                  <c:v>4.7373215912542124</c:v>
                </c:pt>
                <c:pt idx="278">
                  <c:v>4.7676890373519845</c:v>
                </c:pt>
                <c:pt idx="279">
                  <c:v>4.7980564834497814</c:v>
                </c:pt>
                <c:pt idx="280">
                  <c:v>4.8284239295475615</c:v>
                </c:pt>
                <c:pt idx="281">
                  <c:v>4.858791375645346</c:v>
                </c:pt>
                <c:pt idx="282">
                  <c:v>4.8891588217431314</c:v>
                </c:pt>
                <c:pt idx="283">
                  <c:v>4.8891588217431314</c:v>
                </c:pt>
                <c:pt idx="284">
                  <c:v>4.9195262678408955</c:v>
                </c:pt>
                <c:pt idx="285">
                  <c:v>4.9498937139387378</c:v>
                </c:pt>
                <c:pt idx="286">
                  <c:v>4.9498937139387378</c:v>
                </c:pt>
                <c:pt idx="287">
                  <c:v>4.9802611600364814</c:v>
                </c:pt>
                <c:pt idx="288">
                  <c:v>5.0106286061342704</c:v>
                </c:pt>
                <c:pt idx="289">
                  <c:v>5.0409960522320478</c:v>
                </c:pt>
                <c:pt idx="290">
                  <c:v>5.0713634983298919</c:v>
                </c:pt>
                <c:pt idx="291">
                  <c:v>5.0713634983298919</c:v>
                </c:pt>
                <c:pt idx="292">
                  <c:v>5.1017309444276151</c:v>
                </c:pt>
                <c:pt idx="293">
                  <c:v>5.1017309444276151</c:v>
                </c:pt>
                <c:pt idx="294">
                  <c:v>5.1017309444276151</c:v>
                </c:pt>
                <c:pt idx="295">
                  <c:v>5.1320983905253987</c:v>
                </c:pt>
                <c:pt idx="296">
                  <c:v>5.1624658366231655</c:v>
                </c:pt>
                <c:pt idx="297">
                  <c:v>5.1624658366231655</c:v>
                </c:pt>
                <c:pt idx="298">
                  <c:v>5.1928332827209651</c:v>
                </c:pt>
                <c:pt idx="299">
                  <c:v>5.1928332827209651</c:v>
                </c:pt>
                <c:pt idx="300">
                  <c:v>5.1928332827209651</c:v>
                </c:pt>
                <c:pt idx="301">
                  <c:v>5.1928332827209651</c:v>
                </c:pt>
                <c:pt idx="302">
                  <c:v>5.1928332827209651</c:v>
                </c:pt>
                <c:pt idx="303">
                  <c:v>5.2232007288187488</c:v>
                </c:pt>
                <c:pt idx="304">
                  <c:v>5.2232007288187488</c:v>
                </c:pt>
                <c:pt idx="305">
                  <c:v>5.2535681749165324</c:v>
                </c:pt>
                <c:pt idx="306">
                  <c:v>5.283935621014316</c:v>
                </c:pt>
                <c:pt idx="307">
                  <c:v>5.3143030671120846</c:v>
                </c:pt>
                <c:pt idx="308">
                  <c:v>5.3143030671120846</c:v>
                </c:pt>
                <c:pt idx="309">
                  <c:v>5.3446705132098815</c:v>
                </c:pt>
                <c:pt idx="310">
                  <c:v>5.3446705132098815</c:v>
                </c:pt>
                <c:pt idx="311">
                  <c:v>5.3446705132098815</c:v>
                </c:pt>
                <c:pt idx="312">
                  <c:v>5.3750379593076669</c:v>
                </c:pt>
                <c:pt idx="313">
                  <c:v>5.4357728515032404</c:v>
                </c:pt>
                <c:pt idx="314">
                  <c:v>5.4357728515032404</c:v>
                </c:pt>
                <c:pt idx="315">
                  <c:v>5.4357728515032404</c:v>
                </c:pt>
                <c:pt idx="316">
                  <c:v>5.4661402976010187</c:v>
                </c:pt>
                <c:pt idx="317">
                  <c:v>5.4965077436988024</c:v>
                </c:pt>
                <c:pt idx="318">
                  <c:v>5.526875189796586</c:v>
                </c:pt>
                <c:pt idx="319">
                  <c:v>5.526875189796586</c:v>
                </c:pt>
                <c:pt idx="320">
                  <c:v>5.526875189796586</c:v>
                </c:pt>
                <c:pt idx="321">
                  <c:v>5.5572426358944007</c:v>
                </c:pt>
                <c:pt idx="322">
                  <c:v>5.5876100819921533</c:v>
                </c:pt>
                <c:pt idx="323">
                  <c:v>5.6179775280898818</c:v>
                </c:pt>
                <c:pt idx="324">
                  <c:v>5.6179775280898818</c:v>
                </c:pt>
                <c:pt idx="325">
                  <c:v>5.6179775280898818</c:v>
                </c:pt>
                <c:pt idx="326">
                  <c:v>5.6483449741877205</c:v>
                </c:pt>
                <c:pt idx="327">
                  <c:v>5.6787124202855042</c:v>
                </c:pt>
                <c:pt idx="328">
                  <c:v>5.7090798663832878</c:v>
                </c:pt>
                <c:pt idx="329">
                  <c:v>5.7394473124811025</c:v>
                </c:pt>
                <c:pt idx="330">
                  <c:v>5.7394473124811025</c:v>
                </c:pt>
                <c:pt idx="331">
                  <c:v>5.7698147585788355</c:v>
                </c:pt>
                <c:pt idx="332">
                  <c:v>5.7698147585788355</c:v>
                </c:pt>
                <c:pt idx="333">
                  <c:v>5.7698147585788355</c:v>
                </c:pt>
                <c:pt idx="334">
                  <c:v>5.7698147585788355</c:v>
                </c:pt>
                <c:pt idx="335">
                  <c:v>5.8001822046766387</c:v>
                </c:pt>
                <c:pt idx="336">
                  <c:v>5.8001822046766387</c:v>
                </c:pt>
                <c:pt idx="337">
                  <c:v>5.8305496507744223</c:v>
                </c:pt>
                <c:pt idx="338">
                  <c:v>5.8305496507744223</c:v>
                </c:pt>
                <c:pt idx="339">
                  <c:v>5.8609170968721855</c:v>
                </c:pt>
                <c:pt idx="340">
                  <c:v>5.8609170968721855</c:v>
                </c:pt>
                <c:pt idx="341">
                  <c:v>5.8912845429699745</c:v>
                </c:pt>
                <c:pt idx="342">
                  <c:v>5.9216519890677732</c:v>
                </c:pt>
                <c:pt idx="343">
                  <c:v>5.9520194351655569</c:v>
                </c:pt>
                <c:pt idx="344">
                  <c:v>5.9520194351655569</c:v>
                </c:pt>
                <c:pt idx="345">
                  <c:v>5.9823868812633414</c:v>
                </c:pt>
                <c:pt idx="346">
                  <c:v>5.9823868812633414</c:v>
                </c:pt>
                <c:pt idx="347">
                  <c:v>5.9823868812633414</c:v>
                </c:pt>
                <c:pt idx="348">
                  <c:v>5.9823868812633414</c:v>
                </c:pt>
                <c:pt idx="349">
                  <c:v>6.0127543273611215</c:v>
                </c:pt>
                <c:pt idx="350">
                  <c:v>6.0431217734589069</c:v>
                </c:pt>
                <c:pt idx="351">
                  <c:v>6.0734892195566905</c:v>
                </c:pt>
                <c:pt idx="352">
                  <c:v>6.1038566656544742</c:v>
                </c:pt>
                <c:pt idx="353">
                  <c:v>6.1342241117522578</c:v>
                </c:pt>
                <c:pt idx="354">
                  <c:v>6.164591557849981</c:v>
                </c:pt>
                <c:pt idx="355">
                  <c:v>6.164591557849981</c:v>
                </c:pt>
                <c:pt idx="356">
                  <c:v>6.1949590039478251</c:v>
                </c:pt>
                <c:pt idx="357">
                  <c:v>6.1949590039478251</c:v>
                </c:pt>
                <c:pt idx="358">
                  <c:v>6.2253264500456087</c:v>
                </c:pt>
                <c:pt idx="359">
                  <c:v>6.2253264500456087</c:v>
                </c:pt>
                <c:pt idx="360">
                  <c:v>6.2556938961433923</c:v>
                </c:pt>
                <c:pt idx="361">
                  <c:v>6.2556938961433923</c:v>
                </c:pt>
                <c:pt idx="362">
                  <c:v>6.2860613422412071</c:v>
                </c:pt>
                <c:pt idx="363">
                  <c:v>6.2860613422412071</c:v>
                </c:pt>
                <c:pt idx="364">
                  <c:v>6.3164287883389614</c:v>
                </c:pt>
                <c:pt idx="365">
                  <c:v>6.346796234436745</c:v>
                </c:pt>
                <c:pt idx="366">
                  <c:v>6.3771636805345588</c:v>
                </c:pt>
                <c:pt idx="367">
                  <c:v>6.4075311266323141</c:v>
                </c:pt>
                <c:pt idx="368">
                  <c:v>6.4075311266323141</c:v>
                </c:pt>
                <c:pt idx="369">
                  <c:v>6.4378985727300986</c:v>
                </c:pt>
                <c:pt idx="370">
                  <c:v>6.4986334649256934</c:v>
                </c:pt>
                <c:pt idx="371">
                  <c:v>6.4986334649256934</c:v>
                </c:pt>
                <c:pt idx="372">
                  <c:v>6.4986334649256934</c:v>
                </c:pt>
                <c:pt idx="373">
                  <c:v>6.4986334649256934</c:v>
                </c:pt>
                <c:pt idx="374">
                  <c:v>6.5290009110234495</c:v>
                </c:pt>
                <c:pt idx="375">
                  <c:v>6.5290009110234495</c:v>
                </c:pt>
                <c:pt idx="376">
                  <c:v>6.5290009110234495</c:v>
                </c:pt>
                <c:pt idx="377">
                  <c:v>6.5290009110234495</c:v>
                </c:pt>
                <c:pt idx="378">
                  <c:v>6.5593683571212384</c:v>
                </c:pt>
                <c:pt idx="379">
                  <c:v>6.5593683571212384</c:v>
                </c:pt>
                <c:pt idx="380">
                  <c:v>6.5593683571212384</c:v>
                </c:pt>
                <c:pt idx="381">
                  <c:v>6.5593683571212384</c:v>
                </c:pt>
                <c:pt idx="382">
                  <c:v>6.5897358032190185</c:v>
                </c:pt>
                <c:pt idx="383">
                  <c:v>6.6201032493167578</c:v>
                </c:pt>
                <c:pt idx="384">
                  <c:v>6.6504706954145894</c:v>
                </c:pt>
                <c:pt idx="385">
                  <c:v>6.6504706954145894</c:v>
                </c:pt>
                <c:pt idx="386">
                  <c:v>6.680838141512373</c:v>
                </c:pt>
                <c:pt idx="387">
                  <c:v>6.7112055876101584</c:v>
                </c:pt>
                <c:pt idx="388">
                  <c:v>6.7415730337079411</c:v>
                </c:pt>
                <c:pt idx="389">
                  <c:v>6.7719404798057274</c:v>
                </c:pt>
                <c:pt idx="390">
                  <c:v>6.7719404798057274</c:v>
                </c:pt>
                <c:pt idx="391">
                  <c:v>6.7719404798057274</c:v>
                </c:pt>
                <c:pt idx="392">
                  <c:v>6.7719404798057274</c:v>
                </c:pt>
                <c:pt idx="393">
                  <c:v>6.8023079259035102</c:v>
                </c:pt>
                <c:pt idx="394">
                  <c:v>6.8326753720012885</c:v>
                </c:pt>
                <c:pt idx="395">
                  <c:v>6.8326753720012885</c:v>
                </c:pt>
                <c:pt idx="396">
                  <c:v>6.8630428180990775</c:v>
                </c:pt>
                <c:pt idx="397">
                  <c:v>6.8934102641968344</c:v>
                </c:pt>
                <c:pt idx="398">
                  <c:v>6.8934102641968344</c:v>
                </c:pt>
                <c:pt idx="399">
                  <c:v>6.9237777102946811</c:v>
                </c:pt>
                <c:pt idx="400">
                  <c:v>6.9541451563924275</c:v>
                </c:pt>
                <c:pt idx="401">
                  <c:v>6.9541451563924275</c:v>
                </c:pt>
                <c:pt idx="402">
                  <c:v>6.9541451563924275</c:v>
                </c:pt>
                <c:pt idx="403">
                  <c:v>6.9541451563924275</c:v>
                </c:pt>
                <c:pt idx="404">
                  <c:v>6.9845126024902155</c:v>
                </c:pt>
                <c:pt idx="405">
                  <c:v>6.9845126024902155</c:v>
                </c:pt>
                <c:pt idx="406">
                  <c:v>6.9845126024902155</c:v>
                </c:pt>
                <c:pt idx="407">
                  <c:v>7.0148800485879432</c:v>
                </c:pt>
                <c:pt idx="408">
                  <c:v>7.0148800485879432</c:v>
                </c:pt>
                <c:pt idx="409">
                  <c:v>7.0148800485879432</c:v>
                </c:pt>
                <c:pt idx="410">
                  <c:v>7.0452474946858148</c:v>
                </c:pt>
                <c:pt idx="411">
                  <c:v>7.0756149407835682</c:v>
                </c:pt>
                <c:pt idx="412">
                  <c:v>7.0756149407835682</c:v>
                </c:pt>
                <c:pt idx="413">
                  <c:v>7.1059823868813465</c:v>
                </c:pt>
                <c:pt idx="414">
                  <c:v>7.1363498329791524</c:v>
                </c:pt>
                <c:pt idx="415">
                  <c:v>7.1667172790768703</c:v>
                </c:pt>
                <c:pt idx="416">
                  <c:v>7.1970847251747045</c:v>
                </c:pt>
                <c:pt idx="417">
                  <c:v>7.2274521712724855</c:v>
                </c:pt>
                <c:pt idx="418">
                  <c:v>7.2578196173702745</c:v>
                </c:pt>
                <c:pt idx="419">
                  <c:v>7.2578196173702745</c:v>
                </c:pt>
                <c:pt idx="420">
                  <c:v>7.2881870634680546</c:v>
                </c:pt>
                <c:pt idx="421">
                  <c:v>7.2881870634680546</c:v>
                </c:pt>
                <c:pt idx="422">
                  <c:v>7.3185545095657965</c:v>
                </c:pt>
                <c:pt idx="423">
                  <c:v>7.3185545095657965</c:v>
                </c:pt>
                <c:pt idx="424">
                  <c:v>7.3185545095657965</c:v>
                </c:pt>
                <c:pt idx="425">
                  <c:v>7.3185545095657965</c:v>
                </c:pt>
                <c:pt idx="426">
                  <c:v>7.3489219556636334</c:v>
                </c:pt>
                <c:pt idx="427">
                  <c:v>7.3792894017614419</c:v>
                </c:pt>
                <c:pt idx="428">
                  <c:v>7.4096568478591962</c:v>
                </c:pt>
                <c:pt idx="429">
                  <c:v>7.4400242939569798</c:v>
                </c:pt>
                <c:pt idx="430">
                  <c:v>7.4703917400547999</c:v>
                </c:pt>
                <c:pt idx="431">
                  <c:v>7.4703917400547999</c:v>
                </c:pt>
                <c:pt idx="432">
                  <c:v>7.5007591861525524</c:v>
                </c:pt>
                <c:pt idx="433">
                  <c:v>7.5311266322503334</c:v>
                </c:pt>
                <c:pt idx="434">
                  <c:v>7.5614940783481055</c:v>
                </c:pt>
                <c:pt idx="435">
                  <c:v>7.5614940783481055</c:v>
                </c:pt>
                <c:pt idx="436">
                  <c:v>7.5614940783481055</c:v>
                </c:pt>
                <c:pt idx="437">
                  <c:v>7.5918615244459016</c:v>
                </c:pt>
                <c:pt idx="438">
                  <c:v>7.5918615244459016</c:v>
                </c:pt>
                <c:pt idx="439">
                  <c:v>7.5918615244459016</c:v>
                </c:pt>
                <c:pt idx="440">
                  <c:v>7.6222289705436861</c:v>
                </c:pt>
                <c:pt idx="441">
                  <c:v>7.6222289705436861</c:v>
                </c:pt>
                <c:pt idx="442">
                  <c:v>7.6222289705436861</c:v>
                </c:pt>
                <c:pt idx="443">
                  <c:v>7.6525964166414386</c:v>
                </c:pt>
                <c:pt idx="444">
                  <c:v>7.6525964166414386</c:v>
                </c:pt>
                <c:pt idx="445">
                  <c:v>7.6829638627392445</c:v>
                </c:pt>
                <c:pt idx="446">
                  <c:v>7.7133313088370388</c:v>
                </c:pt>
                <c:pt idx="447">
                  <c:v>7.7436987549348801</c:v>
                </c:pt>
                <c:pt idx="448">
                  <c:v>7.7740662010326114</c:v>
                </c:pt>
                <c:pt idx="449">
                  <c:v>7.8044336471303755</c:v>
                </c:pt>
                <c:pt idx="450">
                  <c:v>7.8348010932281804</c:v>
                </c:pt>
                <c:pt idx="451">
                  <c:v>7.8651804528002698</c:v>
                </c:pt>
                <c:pt idx="452">
                  <c:v>7.9259391719445542</c:v>
                </c:pt>
                <c:pt idx="453">
                  <c:v>7.95631853151668</c:v>
                </c:pt>
                <c:pt idx="454">
                  <c:v>7.986697891088844</c:v>
                </c:pt>
                <c:pt idx="455">
                  <c:v>8.0171975221660663</c:v>
                </c:pt>
                <c:pt idx="456">
                  <c:v>8.0171975221660663</c:v>
                </c:pt>
                <c:pt idx="457">
                  <c:v>8.0478186271886187</c:v>
                </c:pt>
                <c:pt idx="458">
                  <c:v>8.0784397322111783</c:v>
                </c:pt>
                <c:pt idx="459">
                  <c:v>8.0784397322111783</c:v>
                </c:pt>
                <c:pt idx="460">
                  <c:v>8.1097991868240697</c:v>
                </c:pt>
                <c:pt idx="461">
                  <c:v>8.1413133755880089</c:v>
                </c:pt>
                <c:pt idx="462">
                  <c:v>8.1737898313405228</c:v>
                </c:pt>
                <c:pt idx="463">
                  <c:v>8.1737898313405228</c:v>
                </c:pt>
                <c:pt idx="464">
                  <c:v>8.2070141379327879</c:v>
                </c:pt>
                <c:pt idx="465">
                  <c:v>8.2403398706681603</c:v>
                </c:pt>
                <c:pt idx="466">
                  <c:v>8.273855701922848</c:v>
                </c:pt>
                <c:pt idx="467">
                  <c:v>8.3084185831258157</c:v>
                </c:pt>
                <c:pt idx="468">
                  <c:v>8.3429814643287656</c:v>
                </c:pt>
                <c:pt idx="469">
                  <c:v>8.3782980425788089</c:v>
                </c:pt>
                <c:pt idx="470">
                  <c:v>8.4140465263013748</c:v>
                </c:pt>
                <c:pt idx="471">
                  <c:v>8.4498118407601019</c:v>
                </c:pt>
                <c:pt idx="472">
                  <c:v>8.4498118407601019</c:v>
                </c:pt>
                <c:pt idx="473">
                  <c:v>8.4872919094423214</c:v>
                </c:pt>
                <c:pt idx="474">
                  <c:v>8.4872919094423214</c:v>
                </c:pt>
                <c:pt idx="475">
                  <c:v>8.5258026220559504</c:v>
                </c:pt>
                <c:pt idx="476">
                  <c:v>8.5643133346695688</c:v>
                </c:pt>
                <c:pt idx="477">
                  <c:v>8.6037493428010468</c:v>
                </c:pt>
                <c:pt idx="478">
                  <c:v>8.6433301841207939</c:v>
                </c:pt>
                <c:pt idx="479">
                  <c:v>8.6831619341019053</c:v>
                </c:pt>
                <c:pt idx="480">
                  <c:v>8.7230358563963648</c:v>
                </c:pt>
                <c:pt idx="481">
                  <c:v>8.8056737623093095</c:v>
                </c:pt>
                <c:pt idx="482">
                  <c:v>8.8056737623093095</c:v>
                </c:pt>
                <c:pt idx="483">
                  <c:v>8.8486279663797589</c:v>
                </c:pt>
                <c:pt idx="484">
                  <c:v>8.8931712385689767</c:v>
                </c:pt>
                <c:pt idx="485">
                  <c:v>8.9396606708818016</c:v>
                </c:pt>
                <c:pt idx="486">
                  <c:v>8.9865015566747548</c:v>
                </c:pt>
                <c:pt idx="487">
                  <c:v>9.0339709783153559</c:v>
                </c:pt>
                <c:pt idx="488">
                  <c:v>9.0825922893608109</c:v>
                </c:pt>
                <c:pt idx="489">
                  <c:v>9.0825922893608109</c:v>
                </c:pt>
                <c:pt idx="490">
                  <c:v>9.0825922893608109</c:v>
                </c:pt>
                <c:pt idx="491">
                  <c:v>9.0825922893608109</c:v>
                </c:pt>
                <c:pt idx="492">
                  <c:v>9.1366930127174317</c:v>
                </c:pt>
                <c:pt idx="493">
                  <c:v>9.1938098039450828</c:v>
                </c:pt>
                <c:pt idx="494">
                  <c:v>9.1938098039450828</c:v>
                </c:pt>
                <c:pt idx="495">
                  <c:v>9.2549052132495948</c:v>
                </c:pt>
                <c:pt idx="496">
                  <c:v>9.2549052132495948</c:v>
                </c:pt>
                <c:pt idx="497">
                  <c:v>9.2549052132495948</c:v>
                </c:pt>
                <c:pt idx="498">
                  <c:v>9.3301388879651856</c:v>
                </c:pt>
                <c:pt idx="499">
                  <c:v>9.3301388879651856</c:v>
                </c:pt>
                <c:pt idx="500">
                  <c:v>9.3301388879651856</c:v>
                </c:pt>
                <c:pt idx="501">
                  <c:v>9.3301388879651856</c:v>
                </c:pt>
                <c:pt idx="502">
                  <c:v>9.4235161890250048</c:v>
                </c:pt>
                <c:pt idx="503">
                  <c:v>9.5168934900848186</c:v>
                </c:pt>
                <c:pt idx="504">
                  <c:v>9.5168934900848186</c:v>
                </c:pt>
                <c:pt idx="505">
                  <c:v>9.5168934900848186</c:v>
                </c:pt>
                <c:pt idx="506">
                  <c:v>9.6714700933717985</c:v>
                </c:pt>
                <c:pt idx="507">
                  <c:v>9.8535095449585608</c:v>
                </c:pt>
                <c:pt idx="508">
                  <c:v>10.486067480306229</c:v>
                </c:pt>
              </c:numCache>
            </c:numRef>
          </c:yVal>
          <c:smooth val="0"/>
        </c:ser>
        <c:ser>
          <c:idx val="1"/>
          <c:order val="1"/>
          <c:tx>
            <c:strRef>
              <c:f>Sheet1!$C$1</c:f>
              <c:strCache>
                <c:ptCount val="1"/>
                <c:pt idx="0">
                  <c:v>Pravastatin</c:v>
                </c:pt>
              </c:strCache>
            </c:strRef>
          </c:tx>
          <c:spPr>
            <a:ln w="44450">
              <a:solidFill>
                <a:srgbClr val="0070C0"/>
              </a:solidFill>
            </a:ln>
          </c:spPr>
          <c:marker>
            <c:symbol val="none"/>
          </c:marker>
          <c:xVal>
            <c:numRef>
              <c:f>Sheet1!$A$2:$A$1281</c:f>
              <c:numCache>
                <c:formatCode>General</c:formatCode>
                <c:ptCount val="1280"/>
                <c:pt idx="0">
                  <c:v>0</c:v>
                </c:pt>
                <c:pt idx="1">
                  <c:v>0.2518822724161533</c:v>
                </c:pt>
                <c:pt idx="2">
                  <c:v>0.32306639288158967</c:v>
                </c:pt>
                <c:pt idx="3">
                  <c:v>0.35318275154004342</c:v>
                </c:pt>
                <c:pt idx="4">
                  <c:v>0.54757015742642023</c:v>
                </c:pt>
                <c:pt idx="5">
                  <c:v>0.56125941136208424</c:v>
                </c:pt>
                <c:pt idx="6">
                  <c:v>0.65160848733744414</c:v>
                </c:pt>
                <c:pt idx="7">
                  <c:v>0.71731690622861055</c:v>
                </c:pt>
                <c:pt idx="8">
                  <c:v>0.8213552361396339</c:v>
                </c:pt>
                <c:pt idx="9">
                  <c:v>0.88432580424367357</c:v>
                </c:pt>
                <c:pt idx="10">
                  <c:v>0.95277207392197161</c:v>
                </c:pt>
                <c:pt idx="11">
                  <c:v>1.106091718001369</c:v>
                </c:pt>
                <c:pt idx="12">
                  <c:v>1.1581108829568869</c:v>
                </c:pt>
                <c:pt idx="13">
                  <c:v>1.1718001368925401</c:v>
                </c:pt>
                <c:pt idx="14">
                  <c:v>1.1827515400410742</c:v>
                </c:pt>
                <c:pt idx="15">
                  <c:v>1.1854893908281998</c:v>
                </c:pt>
                <c:pt idx="16">
                  <c:v>1.2128678986995198</c:v>
                </c:pt>
                <c:pt idx="17">
                  <c:v>1.2813141683778233</c:v>
                </c:pt>
                <c:pt idx="18">
                  <c:v>1.3141683778234086</c:v>
                </c:pt>
                <c:pt idx="19">
                  <c:v>1.3305954825462021</c:v>
                </c:pt>
                <c:pt idx="20">
                  <c:v>1.4620123203285489</c:v>
                </c:pt>
                <c:pt idx="21">
                  <c:v>1.505817932922656</c:v>
                </c:pt>
                <c:pt idx="22">
                  <c:v>1.5468856947296372</c:v>
                </c:pt>
                <c:pt idx="23">
                  <c:v>1.5715263518138258</c:v>
                </c:pt>
                <c:pt idx="24">
                  <c:v>1.7166324435318361</c:v>
                </c:pt>
                <c:pt idx="25">
                  <c:v>1.7796030116358661</c:v>
                </c:pt>
                <c:pt idx="26">
                  <c:v>1.8261464750171115</c:v>
                </c:pt>
                <c:pt idx="27">
                  <c:v>1.8453114305270362</c:v>
                </c:pt>
                <c:pt idx="28">
                  <c:v>1.8617385352498288</c:v>
                </c:pt>
                <c:pt idx="29">
                  <c:v>1.8781656399726221</c:v>
                </c:pt>
                <c:pt idx="30">
                  <c:v>1.9247091033538679</c:v>
                </c:pt>
                <c:pt idx="31">
                  <c:v>1.968514715947975</c:v>
                </c:pt>
                <c:pt idx="32">
                  <c:v>2.0095824777549622</c:v>
                </c:pt>
                <c:pt idx="33">
                  <c:v>2.0123203285420952</c:v>
                </c:pt>
                <c:pt idx="34">
                  <c:v>2.0506502395619437</c:v>
                </c:pt>
                <c:pt idx="35">
                  <c:v>2.0616016427104871</c:v>
                </c:pt>
                <c:pt idx="36">
                  <c:v>2.0862422997946459</c:v>
                </c:pt>
                <c:pt idx="37">
                  <c:v>2.108145106091718</c:v>
                </c:pt>
                <c:pt idx="38">
                  <c:v>2.1492128678986995</c:v>
                </c:pt>
                <c:pt idx="39">
                  <c:v>2.1848049281314212</c:v>
                </c:pt>
                <c:pt idx="40">
                  <c:v>2.2559890485968612</c:v>
                </c:pt>
                <c:pt idx="41">
                  <c:v>2.2833675564681903</c:v>
                </c:pt>
                <c:pt idx="42">
                  <c:v>2.324435318275154</c:v>
                </c:pt>
                <c:pt idx="43">
                  <c:v>2.3572895277207393</c:v>
                </c:pt>
                <c:pt idx="44">
                  <c:v>2.3819301848049284</c:v>
                </c:pt>
                <c:pt idx="45">
                  <c:v>2.4284736481861802</c:v>
                </c:pt>
                <c:pt idx="46">
                  <c:v>2.4503764544832167</c:v>
                </c:pt>
                <c:pt idx="47">
                  <c:v>2.4859685147159478</c:v>
                </c:pt>
                <c:pt idx="48">
                  <c:v>2.5817932922655866</c:v>
                </c:pt>
                <c:pt idx="49">
                  <c:v>2.6365503080082138</c:v>
                </c:pt>
                <c:pt idx="50">
                  <c:v>2.647501711156766</c:v>
                </c:pt>
                <c:pt idx="51">
                  <c:v>2.7405886379192332</c:v>
                </c:pt>
                <c:pt idx="52">
                  <c:v>2.7597535934291577</c:v>
                </c:pt>
                <c:pt idx="53">
                  <c:v>2.7707049965776882</c:v>
                </c:pt>
                <c:pt idx="54">
                  <c:v>2.7980835044490076</c:v>
                </c:pt>
                <c:pt idx="55">
                  <c:v>2.8145106091717977</c:v>
                </c:pt>
                <c:pt idx="56">
                  <c:v>2.8172484599589134</c:v>
                </c:pt>
                <c:pt idx="57">
                  <c:v>2.8309377138945941</c:v>
                </c:pt>
                <c:pt idx="58">
                  <c:v>2.8446269678302532</c:v>
                </c:pt>
                <c:pt idx="59">
                  <c:v>2.9240246406571009</c:v>
                </c:pt>
                <c:pt idx="60">
                  <c:v>2.9924709103353777</c:v>
                </c:pt>
                <c:pt idx="61">
                  <c:v>3.0116358658453115</c:v>
                </c:pt>
                <c:pt idx="62">
                  <c:v>3.0225872689938402</c:v>
                </c:pt>
                <c:pt idx="63">
                  <c:v>3.0280629705680977</c:v>
                </c:pt>
                <c:pt idx="64">
                  <c:v>3.0499657768651609</c:v>
                </c:pt>
                <c:pt idx="65">
                  <c:v>3.0828199863107377</c:v>
                </c:pt>
                <c:pt idx="66">
                  <c:v>3.1293634496920002</c:v>
                </c:pt>
                <c:pt idx="67">
                  <c:v>3.1348391512662559</c:v>
                </c:pt>
                <c:pt idx="68">
                  <c:v>3.1540041067761808</c:v>
                </c:pt>
                <c:pt idx="69">
                  <c:v>3.2306639288158787</c:v>
                </c:pt>
                <c:pt idx="70">
                  <c:v>3.3785078713210202</c:v>
                </c:pt>
                <c:pt idx="71">
                  <c:v>3.4086242299794662</c:v>
                </c:pt>
                <c:pt idx="72">
                  <c:v>3.4524298425735798</c:v>
                </c:pt>
                <c:pt idx="73">
                  <c:v>3.485284052019165</c:v>
                </c:pt>
                <c:pt idx="74">
                  <c:v>3.5373032169746752</c:v>
                </c:pt>
                <c:pt idx="75">
                  <c:v>3.5509924709103355</c:v>
                </c:pt>
                <c:pt idx="76">
                  <c:v>3.5674195756331279</c:v>
                </c:pt>
                <c:pt idx="77">
                  <c:v>3.5701574264202587</c:v>
                </c:pt>
                <c:pt idx="78">
                  <c:v>3.5728952772073952</c:v>
                </c:pt>
                <c:pt idx="79">
                  <c:v>3.5838466803559208</c:v>
                </c:pt>
                <c:pt idx="80">
                  <c:v>3.5893223819301849</c:v>
                </c:pt>
                <c:pt idx="81">
                  <c:v>3.6714579055441368</c:v>
                </c:pt>
                <c:pt idx="82">
                  <c:v>3.6824093086926792</c:v>
                </c:pt>
                <c:pt idx="83">
                  <c:v>3.7399041752224602</c:v>
                </c:pt>
                <c:pt idx="84">
                  <c:v>3.8521560574948577</c:v>
                </c:pt>
                <c:pt idx="85">
                  <c:v>3.8877481177275839</c:v>
                </c:pt>
                <c:pt idx="86">
                  <c:v>3.8959616700889788</c:v>
                </c:pt>
                <c:pt idx="87">
                  <c:v>3.9644079397672827</c:v>
                </c:pt>
                <c:pt idx="88">
                  <c:v>4.0082135523613962</c:v>
                </c:pt>
                <c:pt idx="89">
                  <c:v>4.0410677618069819</c:v>
                </c:pt>
                <c:pt idx="90">
                  <c:v>4.0465434633812514</c:v>
                </c:pt>
                <c:pt idx="91">
                  <c:v>4.0985626283367456</c:v>
                </c:pt>
                <c:pt idx="92">
                  <c:v>4.2929500342231384</c:v>
                </c:pt>
                <c:pt idx="93">
                  <c:v>4.2956878850102704</c:v>
                </c:pt>
                <c:pt idx="94">
                  <c:v>4.3285420944558526</c:v>
                </c:pt>
                <c:pt idx="95">
                  <c:v>4.3422313483915085</c:v>
                </c:pt>
                <c:pt idx="96">
                  <c:v>4.4134154688569245</c:v>
                </c:pt>
                <c:pt idx="97">
                  <c:v>4.4271047227926079</c:v>
                </c:pt>
                <c:pt idx="98">
                  <c:v>4.4517453798767965</c:v>
                </c:pt>
                <c:pt idx="99">
                  <c:v>4.5010266940451924</c:v>
                </c:pt>
                <c:pt idx="100">
                  <c:v>4.5147159479807986</c:v>
                </c:pt>
                <c:pt idx="101">
                  <c:v>4.5338809034907595</c:v>
                </c:pt>
                <c:pt idx="102">
                  <c:v>4.5612594113621103</c:v>
                </c:pt>
                <c:pt idx="103">
                  <c:v>4.5804243668720055</c:v>
                </c:pt>
                <c:pt idx="104">
                  <c:v>4.6461327857632071</c:v>
                </c:pt>
                <c:pt idx="105">
                  <c:v>4.7145790554414786</c:v>
                </c:pt>
                <c:pt idx="106">
                  <c:v>4.7693360711841324</c:v>
                </c:pt>
                <c:pt idx="107">
                  <c:v>4.7994524298425834</c:v>
                </c:pt>
                <c:pt idx="108">
                  <c:v>4.8405201916495564</c:v>
                </c:pt>
                <c:pt idx="109">
                  <c:v>4.8898015058179327</c:v>
                </c:pt>
                <c:pt idx="110">
                  <c:v>4.900752908966461</c:v>
                </c:pt>
                <c:pt idx="111">
                  <c:v>4.9363449691991814</c:v>
                </c:pt>
                <c:pt idx="112">
                  <c:v>4.9390828199863108</c:v>
                </c:pt>
                <c:pt idx="113">
                  <c:v>4.9965776865160851</c:v>
                </c:pt>
                <c:pt idx="114">
                  <c:v>5.0020533880903493</c:v>
                </c:pt>
                <c:pt idx="115">
                  <c:v>5.0102669404517464</c:v>
                </c:pt>
                <c:pt idx="116">
                  <c:v>5.1033538672142367</c:v>
                </c:pt>
                <c:pt idx="117">
                  <c:v>5.127994524298372</c:v>
                </c:pt>
                <c:pt idx="118">
                  <c:v>5.1581108829568745</c:v>
                </c:pt>
                <c:pt idx="119">
                  <c:v>5.2156057494866515</c:v>
                </c:pt>
                <c:pt idx="120">
                  <c:v>5.2402464065708534</c:v>
                </c:pt>
                <c:pt idx="121">
                  <c:v>5.3059548254619777</c:v>
                </c:pt>
                <c:pt idx="122">
                  <c:v>5.3114305270362356</c:v>
                </c:pt>
                <c:pt idx="123">
                  <c:v>5.3141683778233855</c:v>
                </c:pt>
                <c:pt idx="124">
                  <c:v>5.3470225872689845</c:v>
                </c:pt>
                <c:pt idx="125">
                  <c:v>5.3963039014373724</c:v>
                </c:pt>
                <c:pt idx="126">
                  <c:v>5.4291581108829572</c:v>
                </c:pt>
                <c:pt idx="127">
                  <c:v>5.4428473648186184</c:v>
                </c:pt>
                <c:pt idx="128">
                  <c:v>5.4455852156057345</c:v>
                </c:pt>
                <c:pt idx="129">
                  <c:v>5.4647501711156741</c:v>
                </c:pt>
                <c:pt idx="130">
                  <c:v>5.4757015742642023</c:v>
                </c:pt>
                <c:pt idx="131">
                  <c:v>5.4866529774127324</c:v>
                </c:pt>
                <c:pt idx="132">
                  <c:v>5.5277207392197045</c:v>
                </c:pt>
                <c:pt idx="133">
                  <c:v>5.5331964407939784</c:v>
                </c:pt>
                <c:pt idx="134">
                  <c:v>5.5824777549623574</c:v>
                </c:pt>
                <c:pt idx="135">
                  <c:v>5.6235455167693003</c:v>
                </c:pt>
                <c:pt idx="136">
                  <c:v>5.6427104722792345</c:v>
                </c:pt>
                <c:pt idx="137">
                  <c:v>5.787816563997227</c:v>
                </c:pt>
                <c:pt idx="138">
                  <c:v>5.8234086242299785</c:v>
                </c:pt>
                <c:pt idx="139">
                  <c:v>5.8316221765913934</c:v>
                </c:pt>
                <c:pt idx="140">
                  <c:v>5.8754277891854896</c:v>
                </c:pt>
                <c:pt idx="141">
                  <c:v>5.8973305954825461</c:v>
                </c:pt>
                <c:pt idx="142">
                  <c:v>5.9192334017796533</c:v>
                </c:pt>
                <c:pt idx="143">
                  <c:v>5.9219712525667347</c:v>
                </c:pt>
                <c:pt idx="144">
                  <c:v>5.9493497604380909</c:v>
                </c:pt>
                <c:pt idx="145">
                  <c:v>5.9603011635865863</c:v>
                </c:pt>
                <c:pt idx="146">
                  <c:v>5.9986310746064335</c:v>
                </c:pt>
                <c:pt idx="147">
                  <c:v>6.0287474332648934</c:v>
                </c:pt>
                <c:pt idx="148">
                  <c:v>6.0451745379876645</c:v>
                </c:pt>
                <c:pt idx="149">
                  <c:v>6.0725530458590002</c:v>
                </c:pt>
                <c:pt idx="150">
                  <c:v>6.1464750171115679</c:v>
                </c:pt>
                <c:pt idx="151">
                  <c:v>6.1656399726214755</c:v>
                </c:pt>
                <c:pt idx="152">
                  <c:v>6.1984941820670771</c:v>
                </c:pt>
                <c:pt idx="153">
                  <c:v>6.2039698836413759</c:v>
                </c:pt>
                <c:pt idx="154">
                  <c:v>6.2203969883641514</c:v>
                </c:pt>
                <c:pt idx="155">
                  <c:v>6.223134839151224</c:v>
                </c:pt>
                <c:pt idx="156">
                  <c:v>6.2559890485968355</c:v>
                </c:pt>
                <c:pt idx="157">
                  <c:v>6.2806297056810925</c:v>
                </c:pt>
                <c:pt idx="158">
                  <c:v>6.2943189596166755</c:v>
                </c:pt>
                <c:pt idx="159">
                  <c:v>6.3326488706365485</c:v>
                </c:pt>
                <c:pt idx="160">
                  <c:v>6.3928815879534291</c:v>
                </c:pt>
                <c:pt idx="161">
                  <c:v>6.4668035592060225</c:v>
                </c:pt>
                <c:pt idx="162">
                  <c:v>6.4996577686516392</c:v>
                </c:pt>
                <c:pt idx="163">
                  <c:v>6.5160848733743855</c:v>
                </c:pt>
                <c:pt idx="164">
                  <c:v>6.5407255304585865</c:v>
                </c:pt>
                <c:pt idx="165">
                  <c:v>6.5489390828199863</c:v>
                </c:pt>
                <c:pt idx="166">
                  <c:v>6.5544147843942495</c:v>
                </c:pt>
                <c:pt idx="167">
                  <c:v>6.6064339493497606</c:v>
                </c:pt>
                <c:pt idx="168">
                  <c:v>6.6091718001368855</c:v>
                </c:pt>
                <c:pt idx="169">
                  <c:v>6.6173853524982427</c:v>
                </c:pt>
                <c:pt idx="170">
                  <c:v>6.6338124572210795</c:v>
                </c:pt>
                <c:pt idx="171">
                  <c:v>6.6721423682409275</c:v>
                </c:pt>
                <c:pt idx="172">
                  <c:v>6.6776180698151855</c:v>
                </c:pt>
                <c:pt idx="173">
                  <c:v>6.6995208761122162</c:v>
                </c:pt>
                <c:pt idx="174">
                  <c:v>6.7241615331964102</c:v>
                </c:pt>
                <c:pt idx="175">
                  <c:v>6.7323750855578659</c:v>
                </c:pt>
                <c:pt idx="176">
                  <c:v>6.8418891170431424</c:v>
                </c:pt>
                <c:pt idx="177">
                  <c:v>6.8720054757015738</c:v>
                </c:pt>
                <c:pt idx="178">
                  <c:v>6.9842573579739895</c:v>
                </c:pt>
                <c:pt idx="179">
                  <c:v>6.9979466119096507</c:v>
                </c:pt>
                <c:pt idx="180">
                  <c:v>7.0225872689938047</c:v>
                </c:pt>
                <c:pt idx="181">
                  <c:v>7.0499657768651609</c:v>
                </c:pt>
                <c:pt idx="182">
                  <c:v>7.055441478439425</c:v>
                </c:pt>
                <c:pt idx="183">
                  <c:v>7.0691307323750845</c:v>
                </c:pt>
                <c:pt idx="184">
                  <c:v>7.0910335386721428</c:v>
                </c:pt>
                <c:pt idx="185">
                  <c:v>7.0937713894592784</c:v>
                </c:pt>
                <c:pt idx="186">
                  <c:v>7.1759069130732378</c:v>
                </c:pt>
                <c:pt idx="187">
                  <c:v>7.1813826146475019</c:v>
                </c:pt>
                <c:pt idx="188">
                  <c:v>7.1841204654346384</c:v>
                </c:pt>
                <c:pt idx="189">
                  <c:v>7.2361396303901433</c:v>
                </c:pt>
                <c:pt idx="190">
                  <c:v>7.2443531827515741</c:v>
                </c:pt>
                <c:pt idx="191">
                  <c:v>7.2799452429842573</c:v>
                </c:pt>
                <c:pt idx="192">
                  <c:v>7.3018480492813138</c:v>
                </c:pt>
                <c:pt idx="193">
                  <c:v>7.3264887063654651</c:v>
                </c:pt>
                <c:pt idx="194">
                  <c:v>7.3292265571526354</c:v>
                </c:pt>
                <c:pt idx="195">
                  <c:v>7.3374401095140334</c:v>
                </c:pt>
                <c:pt idx="196">
                  <c:v>7.3538672142368284</c:v>
                </c:pt>
                <c:pt idx="197">
                  <c:v>7.3785078713210055</c:v>
                </c:pt>
                <c:pt idx="198">
                  <c:v>7.4168377823408944</c:v>
                </c:pt>
                <c:pt idx="199">
                  <c:v>7.4195756331279945</c:v>
                </c:pt>
                <c:pt idx="200">
                  <c:v>7.438740588637919</c:v>
                </c:pt>
                <c:pt idx="201">
                  <c:v>7.4606433949350146</c:v>
                </c:pt>
                <c:pt idx="202">
                  <c:v>7.4770704996577724</c:v>
                </c:pt>
                <c:pt idx="203">
                  <c:v>7.4798083504449124</c:v>
                </c:pt>
                <c:pt idx="204">
                  <c:v>7.4962354551676933</c:v>
                </c:pt>
                <c:pt idx="205">
                  <c:v>7.5126625598904857</c:v>
                </c:pt>
                <c:pt idx="206">
                  <c:v>7.5345653661875245</c:v>
                </c:pt>
                <c:pt idx="207">
                  <c:v>7.5509924709103364</c:v>
                </c:pt>
                <c:pt idx="208">
                  <c:v>7.5592060232717424</c:v>
                </c:pt>
                <c:pt idx="209">
                  <c:v>7.6030116358658457</c:v>
                </c:pt>
                <c:pt idx="210">
                  <c:v>7.6167008898015061</c:v>
                </c:pt>
                <c:pt idx="211">
                  <c:v>7.6358658453114305</c:v>
                </c:pt>
                <c:pt idx="212">
                  <c:v>7.6468172484599197</c:v>
                </c:pt>
                <c:pt idx="213">
                  <c:v>7.6687200547570145</c:v>
                </c:pt>
                <c:pt idx="214">
                  <c:v>7.6906228610540728</c:v>
                </c:pt>
                <c:pt idx="215">
                  <c:v>7.7097878165639955</c:v>
                </c:pt>
                <c:pt idx="216">
                  <c:v>7.7700205338809036</c:v>
                </c:pt>
                <c:pt idx="217">
                  <c:v>7.7864476386037014</c:v>
                </c:pt>
                <c:pt idx="218">
                  <c:v>7.8767967145790863</c:v>
                </c:pt>
                <c:pt idx="219">
                  <c:v>7.9589322381930145</c:v>
                </c:pt>
                <c:pt idx="220">
                  <c:v>7.9698836413415473</c:v>
                </c:pt>
                <c:pt idx="221">
                  <c:v>7.9972621492129017</c:v>
                </c:pt>
                <c:pt idx="222">
                  <c:v>8.0136892539357287</c:v>
                </c:pt>
                <c:pt idx="223">
                  <c:v>8.0383299110197939</c:v>
                </c:pt>
                <c:pt idx="224">
                  <c:v>8.0684462696783772</c:v>
                </c:pt>
                <c:pt idx="225">
                  <c:v>8.0876112251882297</c:v>
                </c:pt>
                <c:pt idx="226">
                  <c:v>8.1149897330595486</c:v>
                </c:pt>
                <c:pt idx="227">
                  <c:v>8.117727583846678</c:v>
                </c:pt>
                <c:pt idx="228">
                  <c:v>8.120465434633811</c:v>
                </c:pt>
                <c:pt idx="229">
                  <c:v>8.1505817932922664</c:v>
                </c:pt>
                <c:pt idx="230">
                  <c:v>8.1861738535249824</c:v>
                </c:pt>
                <c:pt idx="231">
                  <c:v>8.1916495550992767</c:v>
                </c:pt>
                <c:pt idx="232">
                  <c:v>8.1971252566735089</c:v>
                </c:pt>
                <c:pt idx="233">
                  <c:v>8.2518822724161538</c:v>
                </c:pt>
                <c:pt idx="234">
                  <c:v>8.3066392881588591</c:v>
                </c:pt>
                <c:pt idx="235">
                  <c:v>8.3312799452429829</c:v>
                </c:pt>
                <c:pt idx="236">
                  <c:v>8.3367556468172506</c:v>
                </c:pt>
                <c:pt idx="237">
                  <c:v>8.3394934976044048</c:v>
                </c:pt>
                <c:pt idx="238">
                  <c:v>8.3531827515400767</c:v>
                </c:pt>
                <c:pt idx="239">
                  <c:v>8.3641341546885748</c:v>
                </c:pt>
                <c:pt idx="240">
                  <c:v>8.3696098562629384</c:v>
                </c:pt>
                <c:pt idx="241">
                  <c:v>8.396988364134149</c:v>
                </c:pt>
                <c:pt idx="242">
                  <c:v>8.4462696783025333</c:v>
                </c:pt>
                <c:pt idx="243">
                  <c:v>8.4572210814510189</c:v>
                </c:pt>
                <c:pt idx="244">
                  <c:v>8.4818617385352493</c:v>
                </c:pt>
                <c:pt idx="245">
                  <c:v>8.5147159479808359</c:v>
                </c:pt>
                <c:pt idx="246">
                  <c:v>8.5256673511293748</c:v>
                </c:pt>
                <c:pt idx="247">
                  <c:v>8.5338809034907559</c:v>
                </c:pt>
                <c:pt idx="248">
                  <c:v>8.5776865160849773</c:v>
                </c:pt>
                <c:pt idx="249">
                  <c:v>8.5886379192334026</c:v>
                </c:pt>
                <c:pt idx="250">
                  <c:v>8.602327173169062</c:v>
                </c:pt>
                <c:pt idx="251">
                  <c:v>8.7611225188227237</c:v>
                </c:pt>
                <c:pt idx="252">
                  <c:v>8.7720739219712485</c:v>
                </c:pt>
                <c:pt idx="253">
                  <c:v>8.7748117727583619</c:v>
                </c:pt>
                <c:pt idx="254">
                  <c:v>8.8186173853524981</c:v>
                </c:pt>
                <c:pt idx="255">
                  <c:v>8.8377823408624234</c:v>
                </c:pt>
                <c:pt idx="256">
                  <c:v>8.8569472963724163</c:v>
                </c:pt>
                <c:pt idx="257">
                  <c:v>8.8761122518823488</c:v>
                </c:pt>
                <c:pt idx="258">
                  <c:v>8.9144421629021213</c:v>
                </c:pt>
                <c:pt idx="259">
                  <c:v>8.9226557152635202</c:v>
                </c:pt>
                <c:pt idx="260">
                  <c:v>8.9336071184120467</c:v>
                </c:pt>
                <c:pt idx="261">
                  <c:v>8.9390828199864121</c:v>
                </c:pt>
                <c:pt idx="262">
                  <c:v>8.9555099247091849</c:v>
                </c:pt>
                <c:pt idx="263">
                  <c:v>8.9637234770704985</c:v>
                </c:pt>
                <c:pt idx="264">
                  <c:v>8.9856262833675746</c:v>
                </c:pt>
                <c:pt idx="265">
                  <c:v>8.9911019849418139</c:v>
                </c:pt>
                <c:pt idx="266">
                  <c:v>8.9993155373032749</c:v>
                </c:pt>
                <c:pt idx="267">
                  <c:v>9.0075290896646205</c:v>
                </c:pt>
                <c:pt idx="268">
                  <c:v>9.0349075975359341</c:v>
                </c:pt>
                <c:pt idx="269">
                  <c:v>9.037645448323067</c:v>
                </c:pt>
                <c:pt idx="270">
                  <c:v>9.0431211498972939</c:v>
                </c:pt>
                <c:pt idx="271">
                  <c:v>9.0869267624914389</c:v>
                </c:pt>
                <c:pt idx="272">
                  <c:v>9.1115674195756338</c:v>
                </c:pt>
                <c:pt idx="273">
                  <c:v>9.1170431211498979</c:v>
                </c:pt>
                <c:pt idx="274">
                  <c:v>9.1279945242984191</c:v>
                </c:pt>
                <c:pt idx="275">
                  <c:v>9.1307323750855574</c:v>
                </c:pt>
                <c:pt idx="276">
                  <c:v>9.1526351813826228</c:v>
                </c:pt>
                <c:pt idx="277">
                  <c:v>9.1553730321697468</c:v>
                </c:pt>
                <c:pt idx="278">
                  <c:v>9.1663244353182751</c:v>
                </c:pt>
                <c:pt idx="279">
                  <c:v>9.1718001368925339</c:v>
                </c:pt>
                <c:pt idx="280">
                  <c:v>9.1991786447638439</c:v>
                </c:pt>
                <c:pt idx="281">
                  <c:v>9.2210814510609129</c:v>
                </c:pt>
                <c:pt idx="282">
                  <c:v>9.2265571526351682</c:v>
                </c:pt>
                <c:pt idx="283">
                  <c:v>9.292265571526352</c:v>
                </c:pt>
                <c:pt idx="284">
                  <c:v>9.2977412731006162</c:v>
                </c:pt>
                <c:pt idx="285">
                  <c:v>9.3169062286105468</c:v>
                </c:pt>
                <c:pt idx="286">
                  <c:v>9.3689253935660517</c:v>
                </c:pt>
                <c:pt idx="287">
                  <c:v>9.4291581108829572</c:v>
                </c:pt>
                <c:pt idx="288">
                  <c:v>9.4318959616700262</c:v>
                </c:pt>
                <c:pt idx="289">
                  <c:v>9.4373716632442939</c:v>
                </c:pt>
                <c:pt idx="290">
                  <c:v>9.4428473648186166</c:v>
                </c:pt>
                <c:pt idx="291">
                  <c:v>9.4510609171800208</c:v>
                </c:pt>
                <c:pt idx="292">
                  <c:v>9.4866529774127368</c:v>
                </c:pt>
                <c:pt idx="293">
                  <c:v>9.4893908281998627</c:v>
                </c:pt>
                <c:pt idx="294">
                  <c:v>9.5030800821355239</c:v>
                </c:pt>
                <c:pt idx="295">
                  <c:v>9.5058179329226746</c:v>
                </c:pt>
                <c:pt idx="296">
                  <c:v>9.5414099931553729</c:v>
                </c:pt>
                <c:pt idx="297">
                  <c:v>9.5550992470910767</c:v>
                </c:pt>
                <c:pt idx="298">
                  <c:v>9.5605749486653266</c:v>
                </c:pt>
                <c:pt idx="299">
                  <c:v>9.5770020533881048</c:v>
                </c:pt>
                <c:pt idx="300">
                  <c:v>9.6372347707049961</c:v>
                </c:pt>
                <c:pt idx="301">
                  <c:v>9.6646132785763168</c:v>
                </c:pt>
                <c:pt idx="302">
                  <c:v>9.765913757700206</c:v>
                </c:pt>
                <c:pt idx="303">
                  <c:v>9.7823408624230002</c:v>
                </c:pt>
                <c:pt idx="304">
                  <c:v>9.7932922655715089</c:v>
                </c:pt>
                <c:pt idx="305">
                  <c:v>9.8069815195072891</c:v>
                </c:pt>
                <c:pt idx="306">
                  <c:v>9.8726899383984659</c:v>
                </c:pt>
                <c:pt idx="307">
                  <c:v>9.9082819986310682</c:v>
                </c:pt>
                <c:pt idx="308">
                  <c:v>9.9438740588637948</c:v>
                </c:pt>
                <c:pt idx="309">
                  <c:v>9.9603011635865819</c:v>
                </c:pt>
                <c:pt idx="310">
                  <c:v>10.006844626967856</c:v>
                </c:pt>
                <c:pt idx="311">
                  <c:v>10.056125941136209</c:v>
                </c:pt>
                <c:pt idx="312">
                  <c:v>10.05886379192334</c:v>
                </c:pt>
                <c:pt idx="313">
                  <c:v>10.132785763175907</c:v>
                </c:pt>
                <c:pt idx="314">
                  <c:v>10.13552361396305</c:v>
                </c:pt>
                <c:pt idx="315">
                  <c:v>10.151950718685832</c:v>
                </c:pt>
                <c:pt idx="316">
                  <c:v>10.160164271047302</c:v>
                </c:pt>
                <c:pt idx="317">
                  <c:v>10.165639972621561</c:v>
                </c:pt>
                <c:pt idx="318">
                  <c:v>10.182067077344326</c:v>
                </c:pt>
                <c:pt idx="319">
                  <c:v>10.225872689938399</c:v>
                </c:pt>
                <c:pt idx="320">
                  <c:v>10.242299794661191</c:v>
                </c:pt>
                <c:pt idx="321">
                  <c:v>10.264202600958249</c:v>
                </c:pt>
                <c:pt idx="322">
                  <c:v>10.266940451745382</c:v>
                </c:pt>
                <c:pt idx="323">
                  <c:v>10.277891854893909</c:v>
                </c:pt>
                <c:pt idx="324">
                  <c:v>10.318959616700889</c:v>
                </c:pt>
                <c:pt idx="325">
                  <c:v>10.349075975359344</c:v>
                </c:pt>
                <c:pt idx="326">
                  <c:v>10.431211498973298</c:v>
                </c:pt>
                <c:pt idx="327">
                  <c:v>10.48323066392882</c:v>
                </c:pt>
                <c:pt idx="328">
                  <c:v>10.485968514715974</c:v>
                </c:pt>
                <c:pt idx="329">
                  <c:v>10.51334702258727</c:v>
                </c:pt>
                <c:pt idx="330">
                  <c:v>10.546201232032848</c:v>
                </c:pt>
                <c:pt idx="331">
                  <c:v>10.557152635181406</c:v>
                </c:pt>
                <c:pt idx="332">
                  <c:v>10.636550308008271</c:v>
                </c:pt>
                <c:pt idx="333">
                  <c:v>10.732375085557759</c:v>
                </c:pt>
                <c:pt idx="334">
                  <c:v>10.806297056810404</c:v>
                </c:pt>
                <c:pt idx="335">
                  <c:v>10.822724161533197</c:v>
                </c:pt>
                <c:pt idx="336">
                  <c:v>10.844626967830253</c:v>
                </c:pt>
                <c:pt idx="337">
                  <c:v>10.861054072553054</c:v>
                </c:pt>
                <c:pt idx="338">
                  <c:v>10.921286789869956</c:v>
                </c:pt>
                <c:pt idx="339">
                  <c:v>10.945927446954141</c:v>
                </c:pt>
                <c:pt idx="340">
                  <c:v>10.951403148528406</c:v>
                </c:pt>
                <c:pt idx="341">
                  <c:v>10.956878850102672</c:v>
                </c:pt>
                <c:pt idx="342">
                  <c:v>11.014373716632372</c:v>
                </c:pt>
                <c:pt idx="343">
                  <c:v>11.0362765229295</c:v>
                </c:pt>
                <c:pt idx="344">
                  <c:v>11.066392881587976</c:v>
                </c:pt>
                <c:pt idx="345">
                  <c:v>11.115674195756332</c:v>
                </c:pt>
                <c:pt idx="346">
                  <c:v>11.129363449691933</c:v>
                </c:pt>
                <c:pt idx="347">
                  <c:v>11.140314852840518</c:v>
                </c:pt>
                <c:pt idx="348">
                  <c:v>11.143052703627653</c:v>
                </c:pt>
                <c:pt idx="349">
                  <c:v>11.167693360711841</c:v>
                </c:pt>
                <c:pt idx="350">
                  <c:v>11.173169062286105</c:v>
                </c:pt>
                <c:pt idx="351">
                  <c:v>11.175906913073305</c:v>
                </c:pt>
                <c:pt idx="352">
                  <c:v>11.236139630390143</c:v>
                </c:pt>
                <c:pt idx="353">
                  <c:v>11.271731690622861</c:v>
                </c:pt>
                <c:pt idx="354">
                  <c:v>11.288158795345648</c:v>
                </c:pt>
                <c:pt idx="355">
                  <c:v>11.30732375085551</c:v>
                </c:pt>
                <c:pt idx="356">
                  <c:v>11.334702258726988</c:v>
                </c:pt>
                <c:pt idx="357">
                  <c:v>11.392197125256674</c:v>
                </c:pt>
                <c:pt idx="358">
                  <c:v>11.425051334702276</c:v>
                </c:pt>
                <c:pt idx="359">
                  <c:v>11.466119096509331</c:v>
                </c:pt>
                <c:pt idx="360">
                  <c:v>11.477070499657769</c:v>
                </c:pt>
                <c:pt idx="361">
                  <c:v>11.479808350444957</c:v>
                </c:pt>
                <c:pt idx="362">
                  <c:v>11.485284052019235</c:v>
                </c:pt>
                <c:pt idx="363">
                  <c:v>11.488021902806297</c:v>
                </c:pt>
                <c:pt idx="364">
                  <c:v>11.49349760438057</c:v>
                </c:pt>
                <c:pt idx="365">
                  <c:v>11.520876112251868</c:v>
                </c:pt>
                <c:pt idx="366">
                  <c:v>11.529089664613279</c:v>
                </c:pt>
                <c:pt idx="367">
                  <c:v>11.53182751540041</c:v>
                </c:pt>
                <c:pt idx="368">
                  <c:v>11.534565366187543</c:v>
                </c:pt>
                <c:pt idx="369">
                  <c:v>11.537303216974673</c:v>
                </c:pt>
                <c:pt idx="370">
                  <c:v>11.540041067761798</c:v>
                </c:pt>
                <c:pt idx="371">
                  <c:v>11.608487337440122</c:v>
                </c:pt>
                <c:pt idx="372">
                  <c:v>11.630390143737099</c:v>
                </c:pt>
                <c:pt idx="373">
                  <c:v>11.693360711841205</c:v>
                </c:pt>
                <c:pt idx="374">
                  <c:v>11.7015742642026</c:v>
                </c:pt>
                <c:pt idx="375">
                  <c:v>11.704312114989733</c:v>
                </c:pt>
                <c:pt idx="376">
                  <c:v>11.707049965776863</c:v>
                </c:pt>
                <c:pt idx="377">
                  <c:v>11.723477070499658</c:v>
                </c:pt>
                <c:pt idx="378">
                  <c:v>11.728952772073852</c:v>
                </c:pt>
                <c:pt idx="379">
                  <c:v>11.737166324435318</c:v>
                </c:pt>
                <c:pt idx="380">
                  <c:v>11.745379876796715</c:v>
                </c:pt>
                <c:pt idx="381">
                  <c:v>11.783709787816548</c:v>
                </c:pt>
                <c:pt idx="382">
                  <c:v>11.800136892539438</c:v>
                </c:pt>
                <c:pt idx="383">
                  <c:v>11.802874743326489</c:v>
                </c:pt>
                <c:pt idx="384">
                  <c:v>11.819301848049324</c:v>
                </c:pt>
                <c:pt idx="385">
                  <c:v>11.901437371663325</c:v>
                </c:pt>
                <c:pt idx="386">
                  <c:v>11.912388774811768</c:v>
                </c:pt>
                <c:pt idx="387">
                  <c:v>11.964407939767389</c:v>
                </c:pt>
                <c:pt idx="388">
                  <c:v>11.975359342915812</c:v>
                </c:pt>
                <c:pt idx="389">
                  <c:v>11.986310746064339</c:v>
                </c:pt>
                <c:pt idx="390">
                  <c:v>12.019164955509988</c:v>
                </c:pt>
                <c:pt idx="391">
                  <c:v>12.054757015742707</c:v>
                </c:pt>
                <c:pt idx="392">
                  <c:v>12.079397672826834</c:v>
                </c:pt>
                <c:pt idx="393">
                  <c:v>12.142368240930782</c:v>
                </c:pt>
                <c:pt idx="394">
                  <c:v>12.172484599589465</c:v>
                </c:pt>
                <c:pt idx="395">
                  <c:v>12.183436002737874</c:v>
                </c:pt>
                <c:pt idx="396">
                  <c:v>12.221765913757698</c:v>
                </c:pt>
                <c:pt idx="397">
                  <c:v>12.254620123203285</c:v>
                </c:pt>
                <c:pt idx="398">
                  <c:v>12.298425735797398</c:v>
                </c:pt>
                <c:pt idx="399">
                  <c:v>12.317590691307386</c:v>
                </c:pt>
                <c:pt idx="400">
                  <c:v>12.328542094455852</c:v>
                </c:pt>
                <c:pt idx="401">
                  <c:v>12.344969199178644</c:v>
                </c:pt>
                <c:pt idx="402">
                  <c:v>12.372347707050002</c:v>
                </c:pt>
                <c:pt idx="403">
                  <c:v>12.394250513347076</c:v>
                </c:pt>
                <c:pt idx="404">
                  <c:v>12.402464065708486</c:v>
                </c:pt>
                <c:pt idx="405">
                  <c:v>12.418891170431211</c:v>
                </c:pt>
                <c:pt idx="406">
                  <c:v>12.435318275154003</c:v>
                </c:pt>
                <c:pt idx="407">
                  <c:v>12.440793976728274</c:v>
                </c:pt>
                <c:pt idx="408">
                  <c:v>12.454483230664035</c:v>
                </c:pt>
                <c:pt idx="409">
                  <c:v>12.473648186173849</c:v>
                </c:pt>
                <c:pt idx="410">
                  <c:v>12.481861738535249</c:v>
                </c:pt>
                <c:pt idx="411">
                  <c:v>12.501026694045175</c:v>
                </c:pt>
                <c:pt idx="412">
                  <c:v>12.514715947980831</c:v>
                </c:pt>
                <c:pt idx="413">
                  <c:v>12.525667351129419</c:v>
                </c:pt>
                <c:pt idx="414">
                  <c:v>12.531143052703628</c:v>
                </c:pt>
                <c:pt idx="415">
                  <c:v>12.539356605065024</c:v>
                </c:pt>
                <c:pt idx="416">
                  <c:v>12.550308008213548</c:v>
                </c:pt>
                <c:pt idx="417">
                  <c:v>12.585900068446325</c:v>
                </c:pt>
                <c:pt idx="418">
                  <c:v>12.63791923340178</c:v>
                </c:pt>
                <c:pt idx="419">
                  <c:v>12.654346338124572</c:v>
                </c:pt>
                <c:pt idx="420">
                  <c:v>12.709103353867222</c:v>
                </c:pt>
                <c:pt idx="421">
                  <c:v>12.728268309377052</c:v>
                </c:pt>
                <c:pt idx="422">
                  <c:v>12.733744010951403</c:v>
                </c:pt>
                <c:pt idx="423">
                  <c:v>12.747433264887064</c:v>
                </c:pt>
                <c:pt idx="424">
                  <c:v>12.783025325119768</c:v>
                </c:pt>
                <c:pt idx="425">
                  <c:v>12.791238877481169</c:v>
                </c:pt>
                <c:pt idx="426">
                  <c:v>12.793976728268309</c:v>
                </c:pt>
                <c:pt idx="427">
                  <c:v>12.840520191649555</c:v>
                </c:pt>
                <c:pt idx="428">
                  <c:v>12.851471594798086</c:v>
                </c:pt>
                <c:pt idx="429">
                  <c:v>12.856947296372422</c:v>
                </c:pt>
                <c:pt idx="430">
                  <c:v>12.867898699520875</c:v>
                </c:pt>
                <c:pt idx="431">
                  <c:v>12.887063655030801</c:v>
                </c:pt>
                <c:pt idx="432">
                  <c:v>12.928131416837783</c:v>
                </c:pt>
                <c:pt idx="433">
                  <c:v>12.94729637234772</c:v>
                </c:pt>
                <c:pt idx="434">
                  <c:v>12.950034223134876</c:v>
                </c:pt>
                <c:pt idx="435">
                  <c:v>12.955509924709199</c:v>
                </c:pt>
                <c:pt idx="436">
                  <c:v>12.974674880219029</c:v>
                </c:pt>
                <c:pt idx="437">
                  <c:v>12.97741273100617</c:v>
                </c:pt>
                <c:pt idx="438">
                  <c:v>12.980150581793296</c:v>
                </c:pt>
                <c:pt idx="439">
                  <c:v>13.018480492813142</c:v>
                </c:pt>
                <c:pt idx="440">
                  <c:v>13.067761806981519</c:v>
                </c:pt>
                <c:pt idx="441">
                  <c:v>13.152635181382626</c:v>
                </c:pt>
                <c:pt idx="442">
                  <c:v>13.163586584531156</c:v>
                </c:pt>
                <c:pt idx="443">
                  <c:v>13.188227241615298</c:v>
                </c:pt>
                <c:pt idx="444">
                  <c:v>13.218343600273696</c:v>
                </c:pt>
                <c:pt idx="445">
                  <c:v>13.259411362080767</c:v>
                </c:pt>
                <c:pt idx="446">
                  <c:v>13.270362765229295</c:v>
                </c:pt>
                <c:pt idx="447">
                  <c:v>13.28131416837776</c:v>
                </c:pt>
                <c:pt idx="448">
                  <c:v>13.284052019164974</c:v>
                </c:pt>
                <c:pt idx="449">
                  <c:v>13.308692676249176</c:v>
                </c:pt>
                <c:pt idx="450">
                  <c:v>13.319644079397762</c:v>
                </c:pt>
                <c:pt idx="451">
                  <c:v>13.357973990417518</c:v>
                </c:pt>
                <c:pt idx="452">
                  <c:v>13.360711841204656</c:v>
                </c:pt>
                <c:pt idx="453">
                  <c:v>13.374401095140326</c:v>
                </c:pt>
                <c:pt idx="454">
                  <c:v>13.415468856947385</c:v>
                </c:pt>
                <c:pt idx="455">
                  <c:v>13.472963723477068</c:v>
                </c:pt>
                <c:pt idx="456">
                  <c:v>13.492128678987006</c:v>
                </c:pt>
                <c:pt idx="457">
                  <c:v>13.508555783709788</c:v>
                </c:pt>
                <c:pt idx="458">
                  <c:v>13.514031485284049</c:v>
                </c:pt>
                <c:pt idx="459">
                  <c:v>13.552361396303906</c:v>
                </c:pt>
                <c:pt idx="460">
                  <c:v>13.568788501026702</c:v>
                </c:pt>
                <c:pt idx="461">
                  <c:v>13.577002053388124</c:v>
                </c:pt>
                <c:pt idx="462">
                  <c:v>13.648186173853498</c:v>
                </c:pt>
                <c:pt idx="463">
                  <c:v>13.694729637234769</c:v>
                </c:pt>
                <c:pt idx="464">
                  <c:v>13.702943189596168</c:v>
                </c:pt>
                <c:pt idx="465">
                  <c:v>13.711156741957497</c:v>
                </c:pt>
                <c:pt idx="466">
                  <c:v>13.722108145106091</c:v>
                </c:pt>
                <c:pt idx="467">
                  <c:v>13.793292265571518</c:v>
                </c:pt>
                <c:pt idx="468">
                  <c:v>13.79603011635867</c:v>
                </c:pt>
                <c:pt idx="469">
                  <c:v>13.848049281314168</c:v>
                </c:pt>
                <c:pt idx="470">
                  <c:v>13.869952087611226</c:v>
                </c:pt>
                <c:pt idx="471">
                  <c:v>13.875427789185506</c:v>
                </c:pt>
                <c:pt idx="472">
                  <c:v>13.894592744695414</c:v>
                </c:pt>
                <c:pt idx="473">
                  <c:v>13.946611909650921</c:v>
                </c:pt>
                <c:pt idx="474">
                  <c:v>13.960301163586568</c:v>
                </c:pt>
                <c:pt idx="475">
                  <c:v>14.020533880903496</c:v>
                </c:pt>
                <c:pt idx="476">
                  <c:v>14.028747433264883</c:v>
                </c:pt>
                <c:pt idx="477">
                  <c:v>14.067077344284737</c:v>
                </c:pt>
                <c:pt idx="478">
                  <c:v>14.075290896646194</c:v>
                </c:pt>
                <c:pt idx="479">
                  <c:v>14.083504449007529</c:v>
                </c:pt>
                <c:pt idx="480">
                  <c:v>14.091718001368925</c:v>
                </c:pt>
                <c:pt idx="481">
                  <c:v>14.165639972621561</c:v>
                </c:pt>
                <c:pt idx="482">
                  <c:v>14.223134839151276</c:v>
                </c:pt>
                <c:pt idx="483">
                  <c:v>14.236824093086927</c:v>
                </c:pt>
                <c:pt idx="484">
                  <c:v>14.318959616700889</c:v>
                </c:pt>
                <c:pt idx="485">
                  <c:v>14.406570841889122</c:v>
                </c:pt>
                <c:pt idx="486">
                  <c:v>14.420260095824778</c:v>
                </c:pt>
                <c:pt idx="487">
                  <c:v>14.439425051334702</c:v>
                </c:pt>
                <c:pt idx="488">
                  <c:v>14.466803559206106</c:v>
                </c:pt>
                <c:pt idx="489">
                  <c:v>14.499657768651609</c:v>
                </c:pt>
                <c:pt idx="490">
                  <c:v>14.527036276523022</c:v>
                </c:pt>
                <c:pt idx="491">
                  <c:v>14.532511978097194</c:v>
                </c:pt>
                <c:pt idx="492">
                  <c:v>14.546201232032848</c:v>
                </c:pt>
                <c:pt idx="493">
                  <c:v>14.592744695414106</c:v>
                </c:pt>
                <c:pt idx="494">
                  <c:v>14.642026009582478</c:v>
                </c:pt>
                <c:pt idx="495">
                  <c:v>14.64476386036961</c:v>
                </c:pt>
                <c:pt idx="496">
                  <c:v>14.743326488706348</c:v>
                </c:pt>
                <c:pt idx="497">
                  <c:v>14.746064339493497</c:v>
                </c:pt>
                <c:pt idx="498">
                  <c:v>14.847364818617386</c:v>
                </c:pt>
                <c:pt idx="499">
                  <c:v>14.921286789869956</c:v>
                </c:pt>
                <c:pt idx="500">
                  <c:v>14.924024640657068</c:v>
                </c:pt>
                <c:pt idx="501">
                  <c:v>14.984257357974</c:v>
                </c:pt>
                <c:pt idx="502">
                  <c:v>15.000684462696784</c:v>
                </c:pt>
                <c:pt idx="503">
                  <c:v>15.014373716632372</c:v>
                </c:pt>
                <c:pt idx="504">
                  <c:v>15.047227926077998</c:v>
                </c:pt>
                <c:pt idx="505">
                  <c:v>15.074606433949418</c:v>
                </c:pt>
                <c:pt idx="506">
                  <c:v>15.321013004791238</c:v>
                </c:pt>
                <c:pt idx="507">
                  <c:v>15.383983572895326</c:v>
                </c:pt>
                <c:pt idx="508">
                  <c:v>15.709787816564075</c:v>
                </c:pt>
              </c:numCache>
            </c:numRef>
          </c:xVal>
          <c:yVal>
            <c:numRef>
              <c:f>Sheet1!$C$2:$C$1281</c:f>
              <c:numCache>
                <c:formatCode>General</c:formatCode>
                <c:ptCount val="1280"/>
                <c:pt idx="0">
                  <c:v>0</c:v>
                </c:pt>
                <c:pt idx="1">
                  <c:v>0</c:v>
                </c:pt>
                <c:pt idx="2">
                  <c:v>0</c:v>
                </c:pt>
                <c:pt idx="3">
                  <c:v>0</c:v>
                </c:pt>
                <c:pt idx="4">
                  <c:v>3.0284675953967412E-2</c:v>
                </c:pt>
                <c:pt idx="5">
                  <c:v>3.0284675953967412E-2</c:v>
                </c:pt>
                <c:pt idx="6">
                  <c:v>3.0284675953967412E-2</c:v>
                </c:pt>
                <c:pt idx="7">
                  <c:v>6.0569351907934915E-2</c:v>
                </c:pt>
                <c:pt idx="8">
                  <c:v>9.0854027861902581E-2</c:v>
                </c:pt>
                <c:pt idx="9">
                  <c:v>9.0854027861902581E-2</c:v>
                </c:pt>
                <c:pt idx="10">
                  <c:v>0.12113870381586919</c:v>
                </c:pt>
                <c:pt idx="11">
                  <c:v>0.15142337976983691</c:v>
                </c:pt>
                <c:pt idx="12">
                  <c:v>0.18170805572380391</c:v>
                </c:pt>
                <c:pt idx="13">
                  <c:v>0.21199273167777252</c:v>
                </c:pt>
                <c:pt idx="14">
                  <c:v>0.21199273167777252</c:v>
                </c:pt>
                <c:pt idx="15">
                  <c:v>0.21199273167777252</c:v>
                </c:pt>
                <c:pt idx="16">
                  <c:v>0.21199273167777252</c:v>
                </c:pt>
                <c:pt idx="17">
                  <c:v>0.24227740763173874</c:v>
                </c:pt>
                <c:pt idx="18">
                  <c:v>0.24227740763173874</c:v>
                </c:pt>
                <c:pt idx="19">
                  <c:v>0.24227740763173874</c:v>
                </c:pt>
                <c:pt idx="20">
                  <c:v>0.27256208358570588</c:v>
                </c:pt>
                <c:pt idx="21">
                  <c:v>0.27256208358570588</c:v>
                </c:pt>
                <c:pt idx="22">
                  <c:v>0.30284675953967594</c:v>
                </c:pt>
                <c:pt idx="23">
                  <c:v>0.33313143549364088</c:v>
                </c:pt>
                <c:pt idx="24">
                  <c:v>0.33313143549364088</c:v>
                </c:pt>
                <c:pt idx="25">
                  <c:v>0.33313143549364088</c:v>
                </c:pt>
                <c:pt idx="26">
                  <c:v>0.33313143549364088</c:v>
                </c:pt>
                <c:pt idx="27">
                  <c:v>0.33313143549364088</c:v>
                </c:pt>
                <c:pt idx="28">
                  <c:v>0.36341611144761055</c:v>
                </c:pt>
                <c:pt idx="29">
                  <c:v>0.36341611144761055</c:v>
                </c:pt>
                <c:pt idx="30">
                  <c:v>0.36341611144761055</c:v>
                </c:pt>
                <c:pt idx="31">
                  <c:v>0.36341611144761055</c:v>
                </c:pt>
                <c:pt idx="32">
                  <c:v>0.39370078740157538</c:v>
                </c:pt>
                <c:pt idx="33">
                  <c:v>0.42398546335554693</c:v>
                </c:pt>
                <c:pt idx="34">
                  <c:v>0.42398546335554693</c:v>
                </c:pt>
                <c:pt idx="35">
                  <c:v>0.42398546335554693</c:v>
                </c:pt>
                <c:pt idx="36">
                  <c:v>0.45427013930950982</c:v>
                </c:pt>
                <c:pt idx="37">
                  <c:v>0.45427013930950982</c:v>
                </c:pt>
                <c:pt idx="38">
                  <c:v>0.48455481526347977</c:v>
                </c:pt>
                <c:pt idx="39">
                  <c:v>0.48455481526347977</c:v>
                </c:pt>
                <c:pt idx="40">
                  <c:v>0.48455481526347977</c:v>
                </c:pt>
                <c:pt idx="41">
                  <c:v>0.48455481526347977</c:v>
                </c:pt>
                <c:pt idx="42">
                  <c:v>0.48455481526347977</c:v>
                </c:pt>
                <c:pt idx="43">
                  <c:v>0.48455481526347977</c:v>
                </c:pt>
                <c:pt idx="44">
                  <c:v>0.51483949121744432</c:v>
                </c:pt>
                <c:pt idx="45">
                  <c:v>0.51483949121744432</c:v>
                </c:pt>
                <c:pt idx="46">
                  <c:v>0.51483949121744432</c:v>
                </c:pt>
                <c:pt idx="47">
                  <c:v>0.51483949121744432</c:v>
                </c:pt>
                <c:pt idx="48">
                  <c:v>0.54512416717141166</c:v>
                </c:pt>
                <c:pt idx="49">
                  <c:v>0.57540884312537965</c:v>
                </c:pt>
                <c:pt idx="50">
                  <c:v>0.57540884312537965</c:v>
                </c:pt>
                <c:pt idx="51">
                  <c:v>0.57540884312537965</c:v>
                </c:pt>
                <c:pt idx="52">
                  <c:v>0.60569351907934665</c:v>
                </c:pt>
                <c:pt idx="53">
                  <c:v>0.63597819503331465</c:v>
                </c:pt>
                <c:pt idx="54">
                  <c:v>0.63597819503331465</c:v>
                </c:pt>
                <c:pt idx="55">
                  <c:v>0.63597819503331465</c:v>
                </c:pt>
                <c:pt idx="56">
                  <c:v>0.66626287098728121</c:v>
                </c:pt>
                <c:pt idx="57">
                  <c:v>0.69654754694124799</c:v>
                </c:pt>
                <c:pt idx="58">
                  <c:v>0.69654754694124799</c:v>
                </c:pt>
                <c:pt idx="59">
                  <c:v>0.69654754694124799</c:v>
                </c:pt>
                <c:pt idx="60">
                  <c:v>0.69654754694124799</c:v>
                </c:pt>
                <c:pt idx="61">
                  <c:v>0.72683222289521598</c:v>
                </c:pt>
                <c:pt idx="62">
                  <c:v>0.72683222289521598</c:v>
                </c:pt>
                <c:pt idx="63">
                  <c:v>0.72683222289521598</c:v>
                </c:pt>
                <c:pt idx="64">
                  <c:v>0.75711689884918365</c:v>
                </c:pt>
                <c:pt idx="65">
                  <c:v>0.78740157480315076</c:v>
                </c:pt>
                <c:pt idx="66">
                  <c:v>0.81768625075711809</c:v>
                </c:pt>
                <c:pt idx="67">
                  <c:v>0.84797092671108565</c:v>
                </c:pt>
                <c:pt idx="68">
                  <c:v>0.84797092671108565</c:v>
                </c:pt>
                <c:pt idx="69">
                  <c:v>0.84797092671108565</c:v>
                </c:pt>
                <c:pt idx="70">
                  <c:v>0.87825560266505842</c:v>
                </c:pt>
                <c:pt idx="71">
                  <c:v>0.90854027861902065</c:v>
                </c:pt>
                <c:pt idx="72">
                  <c:v>0.90854027861902065</c:v>
                </c:pt>
                <c:pt idx="73">
                  <c:v>0.90854027861902065</c:v>
                </c:pt>
                <c:pt idx="74">
                  <c:v>0.90854027861902065</c:v>
                </c:pt>
                <c:pt idx="75">
                  <c:v>0.90854027861902065</c:v>
                </c:pt>
                <c:pt idx="76">
                  <c:v>0.93882495457298765</c:v>
                </c:pt>
                <c:pt idx="77">
                  <c:v>0.93882495457298765</c:v>
                </c:pt>
                <c:pt idx="78">
                  <c:v>0.93882495457298765</c:v>
                </c:pt>
                <c:pt idx="79">
                  <c:v>0.96910963052695565</c:v>
                </c:pt>
                <c:pt idx="80">
                  <c:v>0.96910963052695565</c:v>
                </c:pt>
                <c:pt idx="81">
                  <c:v>0.96910963052695565</c:v>
                </c:pt>
                <c:pt idx="82">
                  <c:v>0.96910963052695565</c:v>
                </c:pt>
                <c:pt idx="83">
                  <c:v>0.96910963052695565</c:v>
                </c:pt>
                <c:pt idx="84">
                  <c:v>0.96910963052695565</c:v>
                </c:pt>
                <c:pt idx="85">
                  <c:v>0.9993943064809222</c:v>
                </c:pt>
                <c:pt idx="86">
                  <c:v>0.9993943064809222</c:v>
                </c:pt>
                <c:pt idx="87">
                  <c:v>0.9993943064809222</c:v>
                </c:pt>
                <c:pt idx="88">
                  <c:v>1.0296789824348898</c:v>
                </c:pt>
                <c:pt idx="89">
                  <c:v>1.0296789824348898</c:v>
                </c:pt>
                <c:pt idx="90">
                  <c:v>1.0599636583888492</c:v>
                </c:pt>
                <c:pt idx="91">
                  <c:v>1.0599636583888492</c:v>
                </c:pt>
                <c:pt idx="92">
                  <c:v>1.0599636583888492</c:v>
                </c:pt>
                <c:pt idx="93">
                  <c:v>1.0902483343428315</c:v>
                </c:pt>
                <c:pt idx="94">
                  <c:v>1.0902483343428315</c:v>
                </c:pt>
                <c:pt idx="95">
                  <c:v>1.0902483343428315</c:v>
                </c:pt>
                <c:pt idx="96">
                  <c:v>1.1205330102967921</c:v>
                </c:pt>
                <c:pt idx="97">
                  <c:v>1.1508176862507664</c:v>
                </c:pt>
                <c:pt idx="98">
                  <c:v>1.1811023622047281</c:v>
                </c:pt>
                <c:pt idx="99">
                  <c:v>1.1811023622047281</c:v>
                </c:pt>
                <c:pt idx="100">
                  <c:v>1.1811023622047281</c:v>
                </c:pt>
                <c:pt idx="101">
                  <c:v>1.1811023622047281</c:v>
                </c:pt>
                <c:pt idx="102">
                  <c:v>1.2113870381586946</c:v>
                </c:pt>
                <c:pt idx="103">
                  <c:v>1.2113870381586946</c:v>
                </c:pt>
                <c:pt idx="104">
                  <c:v>1.2113870381586946</c:v>
                </c:pt>
                <c:pt idx="105">
                  <c:v>1.2416717141126541</c:v>
                </c:pt>
                <c:pt idx="106">
                  <c:v>1.2416717141126541</c:v>
                </c:pt>
                <c:pt idx="107">
                  <c:v>1.2719563900666278</c:v>
                </c:pt>
                <c:pt idx="108">
                  <c:v>1.3022410660205981</c:v>
                </c:pt>
                <c:pt idx="109">
                  <c:v>1.3022410660205981</c:v>
                </c:pt>
                <c:pt idx="110">
                  <c:v>1.3325257419745646</c:v>
                </c:pt>
                <c:pt idx="111">
                  <c:v>1.3628104179285321</c:v>
                </c:pt>
                <c:pt idx="112">
                  <c:v>1.3628104179285321</c:v>
                </c:pt>
                <c:pt idx="113">
                  <c:v>1.3628104179285321</c:v>
                </c:pt>
                <c:pt idx="114">
                  <c:v>1.3628104179285321</c:v>
                </c:pt>
                <c:pt idx="115">
                  <c:v>1.3930950938824938</c:v>
                </c:pt>
                <c:pt idx="116">
                  <c:v>1.3930950938824938</c:v>
                </c:pt>
                <c:pt idx="117">
                  <c:v>1.3930950938824938</c:v>
                </c:pt>
                <c:pt idx="118">
                  <c:v>1.4233797698364672</c:v>
                </c:pt>
                <c:pt idx="119">
                  <c:v>1.4536644457904226</c:v>
                </c:pt>
                <c:pt idx="120">
                  <c:v>1.4536644457904226</c:v>
                </c:pt>
                <c:pt idx="121">
                  <c:v>1.4536644457904226</c:v>
                </c:pt>
                <c:pt idx="122">
                  <c:v>1.4839491217444019</c:v>
                </c:pt>
                <c:pt idx="123">
                  <c:v>1.4839491217444019</c:v>
                </c:pt>
                <c:pt idx="124">
                  <c:v>1.5142337976983633</c:v>
                </c:pt>
                <c:pt idx="125">
                  <c:v>1.5142337976983633</c:v>
                </c:pt>
                <c:pt idx="126">
                  <c:v>1.5142337976983633</c:v>
                </c:pt>
                <c:pt idx="127">
                  <c:v>1.5445184736523381</c:v>
                </c:pt>
                <c:pt idx="128">
                  <c:v>1.5445184736523381</c:v>
                </c:pt>
                <c:pt idx="129">
                  <c:v>1.5445184736523381</c:v>
                </c:pt>
                <c:pt idx="130">
                  <c:v>1.5748031496063111</c:v>
                </c:pt>
                <c:pt idx="131">
                  <c:v>1.6050878255602814</c:v>
                </c:pt>
                <c:pt idx="132">
                  <c:v>1.6353725015142464</c:v>
                </c:pt>
                <c:pt idx="133">
                  <c:v>1.6353725015142464</c:v>
                </c:pt>
                <c:pt idx="134">
                  <c:v>1.6656571774682167</c:v>
                </c:pt>
                <c:pt idx="135">
                  <c:v>1.6959418534221693</c:v>
                </c:pt>
                <c:pt idx="136">
                  <c:v>1.6959418534221693</c:v>
                </c:pt>
                <c:pt idx="137">
                  <c:v>1.6959418534221693</c:v>
                </c:pt>
                <c:pt idx="138">
                  <c:v>1.6959418534221693</c:v>
                </c:pt>
                <c:pt idx="139">
                  <c:v>1.7262265293761514</c:v>
                </c:pt>
                <c:pt idx="140">
                  <c:v>1.7262265293761514</c:v>
                </c:pt>
                <c:pt idx="141">
                  <c:v>1.7565112053301097</c:v>
                </c:pt>
                <c:pt idx="142">
                  <c:v>1.7565112053301097</c:v>
                </c:pt>
                <c:pt idx="143">
                  <c:v>1.7867958812840781</c:v>
                </c:pt>
                <c:pt idx="144">
                  <c:v>1.7867958812840781</c:v>
                </c:pt>
                <c:pt idx="145">
                  <c:v>1.7867958812840781</c:v>
                </c:pt>
                <c:pt idx="146">
                  <c:v>1.8170805572380462</c:v>
                </c:pt>
                <c:pt idx="147">
                  <c:v>1.8473652331920136</c:v>
                </c:pt>
                <c:pt idx="148">
                  <c:v>1.8776499091459815</c:v>
                </c:pt>
                <c:pt idx="149">
                  <c:v>1.9079345850999359</c:v>
                </c:pt>
                <c:pt idx="150">
                  <c:v>1.938219261053918</c:v>
                </c:pt>
                <c:pt idx="151">
                  <c:v>1.9685039370078838</c:v>
                </c:pt>
                <c:pt idx="152">
                  <c:v>1.9987886129618533</c:v>
                </c:pt>
                <c:pt idx="153">
                  <c:v>1.9987886129618533</c:v>
                </c:pt>
                <c:pt idx="154">
                  <c:v>1.9987886129618533</c:v>
                </c:pt>
                <c:pt idx="155">
                  <c:v>2.0290732889158196</c:v>
                </c:pt>
                <c:pt idx="156">
                  <c:v>2.0290732889158196</c:v>
                </c:pt>
                <c:pt idx="157">
                  <c:v>2.0290732889158196</c:v>
                </c:pt>
                <c:pt idx="158">
                  <c:v>2.0290732889158196</c:v>
                </c:pt>
                <c:pt idx="159">
                  <c:v>2.0593579648697777</c:v>
                </c:pt>
                <c:pt idx="160">
                  <c:v>2.0896426408237527</c:v>
                </c:pt>
                <c:pt idx="161">
                  <c:v>2.1502119927316912</c:v>
                </c:pt>
                <c:pt idx="162">
                  <c:v>2.1502119927316912</c:v>
                </c:pt>
                <c:pt idx="163">
                  <c:v>2.1502119927316912</c:v>
                </c:pt>
                <c:pt idx="164">
                  <c:v>2.1502119927316912</c:v>
                </c:pt>
                <c:pt idx="165">
                  <c:v>2.1502119927316912</c:v>
                </c:pt>
                <c:pt idx="166">
                  <c:v>2.1804966686856706</c:v>
                </c:pt>
                <c:pt idx="167">
                  <c:v>2.2107813446396256</c:v>
                </c:pt>
                <c:pt idx="168">
                  <c:v>2.2107813446396256</c:v>
                </c:pt>
                <c:pt idx="169">
                  <c:v>2.2107813446396256</c:v>
                </c:pt>
                <c:pt idx="170">
                  <c:v>2.2410660205935935</c:v>
                </c:pt>
                <c:pt idx="171">
                  <c:v>2.2713506965475609</c:v>
                </c:pt>
                <c:pt idx="172">
                  <c:v>2.3016353725015288</c:v>
                </c:pt>
                <c:pt idx="173">
                  <c:v>2.3319200484555012</c:v>
                </c:pt>
                <c:pt idx="174">
                  <c:v>2.3319200484555012</c:v>
                </c:pt>
                <c:pt idx="175">
                  <c:v>2.3319200484555012</c:v>
                </c:pt>
                <c:pt idx="176">
                  <c:v>2.3622047244094637</c:v>
                </c:pt>
                <c:pt idx="177">
                  <c:v>2.392489400363413</c:v>
                </c:pt>
                <c:pt idx="178">
                  <c:v>2.392489400363413</c:v>
                </c:pt>
                <c:pt idx="179">
                  <c:v>2.4227740763174119</c:v>
                </c:pt>
                <c:pt idx="180">
                  <c:v>2.4227740763174119</c:v>
                </c:pt>
                <c:pt idx="181">
                  <c:v>2.4530587522713692</c:v>
                </c:pt>
                <c:pt idx="182">
                  <c:v>2.4530587522713692</c:v>
                </c:pt>
                <c:pt idx="183">
                  <c:v>2.4833434282253402</c:v>
                </c:pt>
                <c:pt idx="184">
                  <c:v>2.5136281041793023</c:v>
                </c:pt>
                <c:pt idx="185">
                  <c:v>2.5439127801332702</c:v>
                </c:pt>
                <c:pt idx="186">
                  <c:v>2.5741974560872412</c:v>
                </c:pt>
                <c:pt idx="187">
                  <c:v>2.6044821320412037</c:v>
                </c:pt>
                <c:pt idx="188">
                  <c:v>2.6347668079951752</c:v>
                </c:pt>
                <c:pt idx="189">
                  <c:v>2.6650514839491377</c:v>
                </c:pt>
                <c:pt idx="190">
                  <c:v>2.6650514839491377</c:v>
                </c:pt>
                <c:pt idx="191">
                  <c:v>2.6650514839491377</c:v>
                </c:pt>
                <c:pt idx="192">
                  <c:v>2.6650514839491377</c:v>
                </c:pt>
                <c:pt idx="193">
                  <c:v>2.6953361599031083</c:v>
                </c:pt>
                <c:pt idx="194">
                  <c:v>2.7256208358570801</c:v>
                </c:pt>
                <c:pt idx="195">
                  <c:v>2.7256208358570801</c:v>
                </c:pt>
                <c:pt idx="196">
                  <c:v>2.7256208358570801</c:v>
                </c:pt>
                <c:pt idx="197">
                  <c:v>2.7559055118110436</c:v>
                </c:pt>
                <c:pt idx="198">
                  <c:v>2.7559055118110436</c:v>
                </c:pt>
                <c:pt idx="199">
                  <c:v>2.7861901877650257</c:v>
                </c:pt>
                <c:pt idx="200">
                  <c:v>2.7861901877650257</c:v>
                </c:pt>
                <c:pt idx="201">
                  <c:v>2.7861901877650257</c:v>
                </c:pt>
                <c:pt idx="202">
                  <c:v>2.7861901877650257</c:v>
                </c:pt>
                <c:pt idx="203">
                  <c:v>2.8164748637189767</c:v>
                </c:pt>
                <c:pt idx="204">
                  <c:v>2.8164748637189767</c:v>
                </c:pt>
                <c:pt idx="205">
                  <c:v>2.8467595396729468</c:v>
                </c:pt>
                <c:pt idx="206">
                  <c:v>2.8467595396729468</c:v>
                </c:pt>
                <c:pt idx="207">
                  <c:v>2.8770442156269151</c:v>
                </c:pt>
                <c:pt idx="208">
                  <c:v>2.8770442156269151</c:v>
                </c:pt>
                <c:pt idx="209">
                  <c:v>2.8770442156269151</c:v>
                </c:pt>
                <c:pt idx="210">
                  <c:v>2.9073288915808821</c:v>
                </c:pt>
                <c:pt idx="211">
                  <c:v>2.9376135675348487</c:v>
                </c:pt>
                <c:pt idx="212">
                  <c:v>2.9376135675348487</c:v>
                </c:pt>
                <c:pt idx="213">
                  <c:v>2.9678982434888175</c:v>
                </c:pt>
                <c:pt idx="214">
                  <c:v>2.9678982434888175</c:v>
                </c:pt>
                <c:pt idx="215">
                  <c:v>2.9678982434888175</c:v>
                </c:pt>
                <c:pt idx="216">
                  <c:v>2.9981829194427827</c:v>
                </c:pt>
                <c:pt idx="217">
                  <c:v>3.0284675953967541</c:v>
                </c:pt>
                <c:pt idx="218">
                  <c:v>3.0587522713507203</c:v>
                </c:pt>
                <c:pt idx="219">
                  <c:v>3.0587522713507203</c:v>
                </c:pt>
                <c:pt idx="220">
                  <c:v>3.0587522713507203</c:v>
                </c:pt>
                <c:pt idx="221">
                  <c:v>3.0890369473046881</c:v>
                </c:pt>
                <c:pt idx="222">
                  <c:v>3.1193216232586547</c:v>
                </c:pt>
                <c:pt idx="223">
                  <c:v>3.1193216232586547</c:v>
                </c:pt>
                <c:pt idx="224">
                  <c:v>3.1496062992126235</c:v>
                </c:pt>
                <c:pt idx="225">
                  <c:v>3.1798909751665909</c:v>
                </c:pt>
                <c:pt idx="226">
                  <c:v>3.2101756511205592</c:v>
                </c:pt>
                <c:pt idx="227">
                  <c:v>3.2404603270745262</c:v>
                </c:pt>
                <c:pt idx="228">
                  <c:v>3.2707450030284937</c:v>
                </c:pt>
                <c:pt idx="229">
                  <c:v>3.2707450030284937</c:v>
                </c:pt>
                <c:pt idx="230">
                  <c:v>3.3010296789824616</c:v>
                </c:pt>
                <c:pt idx="231">
                  <c:v>3.3010296789824616</c:v>
                </c:pt>
                <c:pt idx="232">
                  <c:v>3.3010296789824616</c:v>
                </c:pt>
                <c:pt idx="233">
                  <c:v>3.3010296789824616</c:v>
                </c:pt>
                <c:pt idx="234">
                  <c:v>3.3010296789824616</c:v>
                </c:pt>
                <c:pt idx="235">
                  <c:v>3.3010296789824616</c:v>
                </c:pt>
                <c:pt idx="236">
                  <c:v>3.3010296789824616</c:v>
                </c:pt>
                <c:pt idx="237">
                  <c:v>3.3313143549364295</c:v>
                </c:pt>
                <c:pt idx="238">
                  <c:v>3.3615990308903982</c:v>
                </c:pt>
                <c:pt idx="239">
                  <c:v>3.3918837068443648</c:v>
                </c:pt>
                <c:pt idx="240">
                  <c:v>3.3918837068443648</c:v>
                </c:pt>
                <c:pt idx="241">
                  <c:v>3.3918837068443648</c:v>
                </c:pt>
                <c:pt idx="242">
                  <c:v>3.4221683827983322</c:v>
                </c:pt>
                <c:pt idx="243">
                  <c:v>3.4524530587523001</c:v>
                </c:pt>
                <c:pt idx="244">
                  <c:v>3.4827377347062676</c:v>
                </c:pt>
                <c:pt idx="245">
                  <c:v>3.5130224106602337</c:v>
                </c:pt>
                <c:pt idx="246">
                  <c:v>3.5130224106602337</c:v>
                </c:pt>
                <c:pt idx="247">
                  <c:v>3.5130224106602337</c:v>
                </c:pt>
                <c:pt idx="248">
                  <c:v>3.5433070866142042</c:v>
                </c:pt>
                <c:pt idx="249">
                  <c:v>3.5735917625681894</c:v>
                </c:pt>
                <c:pt idx="250">
                  <c:v>3.5735917625681894</c:v>
                </c:pt>
                <c:pt idx="251">
                  <c:v>3.5735917625681894</c:v>
                </c:pt>
                <c:pt idx="252">
                  <c:v>3.5735917625681894</c:v>
                </c:pt>
                <c:pt idx="253">
                  <c:v>3.6038764385221382</c:v>
                </c:pt>
                <c:pt idx="254">
                  <c:v>3.6038764385221382</c:v>
                </c:pt>
                <c:pt idx="255">
                  <c:v>3.6341611144761061</c:v>
                </c:pt>
                <c:pt idx="256">
                  <c:v>3.6341611144761061</c:v>
                </c:pt>
                <c:pt idx="257">
                  <c:v>3.6644457904300736</c:v>
                </c:pt>
                <c:pt idx="258">
                  <c:v>3.6644457904300736</c:v>
                </c:pt>
                <c:pt idx="259">
                  <c:v>3.6947304663840415</c:v>
                </c:pt>
                <c:pt idx="260">
                  <c:v>3.6947304663840415</c:v>
                </c:pt>
                <c:pt idx="261">
                  <c:v>3.7250151423380089</c:v>
                </c:pt>
                <c:pt idx="262">
                  <c:v>3.7250151423380089</c:v>
                </c:pt>
                <c:pt idx="263">
                  <c:v>3.7552998182919812</c:v>
                </c:pt>
                <c:pt idx="264">
                  <c:v>3.7855844942459442</c:v>
                </c:pt>
                <c:pt idx="265">
                  <c:v>3.7855844942459442</c:v>
                </c:pt>
                <c:pt idx="266">
                  <c:v>3.7855844942459442</c:v>
                </c:pt>
                <c:pt idx="267">
                  <c:v>3.7855844942459442</c:v>
                </c:pt>
                <c:pt idx="268">
                  <c:v>3.8158691701998873</c:v>
                </c:pt>
                <c:pt idx="269">
                  <c:v>3.8158691701998873</c:v>
                </c:pt>
                <c:pt idx="270">
                  <c:v>3.8158691701998873</c:v>
                </c:pt>
                <c:pt idx="271">
                  <c:v>3.8158691701998873</c:v>
                </c:pt>
                <c:pt idx="272">
                  <c:v>3.8158691701998873</c:v>
                </c:pt>
                <c:pt idx="273">
                  <c:v>3.8461538461538787</c:v>
                </c:pt>
                <c:pt idx="274">
                  <c:v>3.8461538461538787</c:v>
                </c:pt>
                <c:pt idx="275">
                  <c:v>3.8764385221078377</c:v>
                </c:pt>
                <c:pt idx="276">
                  <c:v>3.8764385221078377</c:v>
                </c:pt>
                <c:pt idx="277">
                  <c:v>3.9067231980618149</c:v>
                </c:pt>
                <c:pt idx="278">
                  <c:v>3.9067231980618149</c:v>
                </c:pt>
                <c:pt idx="279">
                  <c:v>3.9067231980618149</c:v>
                </c:pt>
                <c:pt idx="280">
                  <c:v>3.9067231980618149</c:v>
                </c:pt>
                <c:pt idx="281">
                  <c:v>3.9067231980618149</c:v>
                </c:pt>
                <c:pt idx="282">
                  <c:v>3.9067231980618149</c:v>
                </c:pt>
                <c:pt idx="283">
                  <c:v>3.9370078740157828</c:v>
                </c:pt>
                <c:pt idx="284">
                  <c:v>3.9370078740157828</c:v>
                </c:pt>
                <c:pt idx="285">
                  <c:v>3.9370078740157828</c:v>
                </c:pt>
                <c:pt idx="286">
                  <c:v>3.9672925499697502</c:v>
                </c:pt>
                <c:pt idx="287">
                  <c:v>3.9672925499697502</c:v>
                </c:pt>
                <c:pt idx="288">
                  <c:v>3.9672925499697502</c:v>
                </c:pt>
                <c:pt idx="289">
                  <c:v>3.9672925499697502</c:v>
                </c:pt>
                <c:pt idx="290">
                  <c:v>3.9672925499697502</c:v>
                </c:pt>
                <c:pt idx="291">
                  <c:v>3.9975772259237181</c:v>
                </c:pt>
                <c:pt idx="292">
                  <c:v>4.027861901877686</c:v>
                </c:pt>
                <c:pt idx="293">
                  <c:v>4.0581465778316455</c:v>
                </c:pt>
                <c:pt idx="294">
                  <c:v>4.0884312537856209</c:v>
                </c:pt>
                <c:pt idx="295">
                  <c:v>4.0884312537856209</c:v>
                </c:pt>
                <c:pt idx="296">
                  <c:v>4.0884312537856209</c:v>
                </c:pt>
                <c:pt idx="297">
                  <c:v>4.1187159297395581</c:v>
                </c:pt>
                <c:pt idx="298">
                  <c:v>4.1187159297395581</c:v>
                </c:pt>
                <c:pt idx="299">
                  <c:v>4.1490006056935584</c:v>
                </c:pt>
                <c:pt idx="300">
                  <c:v>4.2095699576014916</c:v>
                </c:pt>
                <c:pt idx="301">
                  <c:v>4.2398546335554546</c:v>
                </c:pt>
                <c:pt idx="302">
                  <c:v>4.2701393095094273</c:v>
                </c:pt>
                <c:pt idx="303">
                  <c:v>4.2701393095094273</c:v>
                </c:pt>
                <c:pt idx="304">
                  <c:v>4.3004239854634134</c:v>
                </c:pt>
                <c:pt idx="305">
                  <c:v>4.3004239854634134</c:v>
                </c:pt>
                <c:pt idx="306">
                  <c:v>4.3004239854634134</c:v>
                </c:pt>
                <c:pt idx="307">
                  <c:v>4.3004239854634134</c:v>
                </c:pt>
                <c:pt idx="308">
                  <c:v>4.3307086614173622</c:v>
                </c:pt>
                <c:pt idx="309">
                  <c:v>4.3307086614173622</c:v>
                </c:pt>
                <c:pt idx="310">
                  <c:v>4.3609933373713297</c:v>
                </c:pt>
                <c:pt idx="311">
                  <c:v>4.391278013325298</c:v>
                </c:pt>
                <c:pt idx="312">
                  <c:v>4.391278013325298</c:v>
                </c:pt>
                <c:pt idx="313">
                  <c:v>4.391278013325298</c:v>
                </c:pt>
                <c:pt idx="314">
                  <c:v>4.4215626892792734</c:v>
                </c:pt>
                <c:pt idx="315">
                  <c:v>4.4518473652332524</c:v>
                </c:pt>
                <c:pt idx="316">
                  <c:v>4.4518473652332524</c:v>
                </c:pt>
                <c:pt idx="317">
                  <c:v>4.4518473652332524</c:v>
                </c:pt>
                <c:pt idx="318">
                  <c:v>4.4518473652332524</c:v>
                </c:pt>
                <c:pt idx="319">
                  <c:v>4.4821320411871985</c:v>
                </c:pt>
                <c:pt idx="320">
                  <c:v>4.5124167171411687</c:v>
                </c:pt>
                <c:pt idx="321">
                  <c:v>4.5124167171411687</c:v>
                </c:pt>
                <c:pt idx="322">
                  <c:v>4.5124167171411687</c:v>
                </c:pt>
                <c:pt idx="323">
                  <c:v>4.5124167171411687</c:v>
                </c:pt>
                <c:pt idx="324">
                  <c:v>4.5427013930951414</c:v>
                </c:pt>
                <c:pt idx="325">
                  <c:v>4.5729860690490707</c:v>
                </c:pt>
                <c:pt idx="326">
                  <c:v>4.5729860690490707</c:v>
                </c:pt>
                <c:pt idx="327">
                  <c:v>4.5729860690490707</c:v>
                </c:pt>
                <c:pt idx="328">
                  <c:v>4.5729860690490707</c:v>
                </c:pt>
                <c:pt idx="329">
                  <c:v>4.5729860690490707</c:v>
                </c:pt>
                <c:pt idx="330">
                  <c:v>4.6032707450030834</c:v>
                </c:pt>
                <c:pt idx="331">
                  <c:v>4.6032707450030834</c:v>
                </c:pt>
                <c:pt idx="332">
                  <c:v>4.6335554209570375</c:v>
                </c:pt>
                <c:pt idx="333">
                  <c:v>4.6638400969110068</c:v>
                </c:pt>
                <c:pt idx="334">
                  <c:v>4.6941247728649431</c:v>
                </c:pt>
                <c:pt idx="335">
                  <c:v>4.6941247728649431</c:v>
                </c:pt>
                <c:pt idx="336">
                  <c:v>4.7244094488189345</c:v>
                </c:pt>
                <c:pt idx="337">
                  <c:v>4.7244094488189345</c:v>
                </c:pt>
                <c:pt idx="338">
                  <c:v>4.75469412477291</c:v>
                </c:pt>
                <c:pt idx="339">
                  <c:v>4.75469412477291</c:v>
                </c:pt>
                <c:pt idx="340">
                  <c:v>4.7849788007268765</c:v>
                </c:pt>
                <c:pt idx="341">
                  <c:v>4.7849788007268765</c:v>
                </c:pt>
                <c:pt idx="342">
                  <c:v>4.7849788007268765</c:v>
                </c:pt>
                <c:pt idx="343">
                  <c:v>4.7849788007268765</c:v>
                </c:pt>
                <c:pt idx="344">
                  <c:v>4.8152634766808484</c:v>
                </c:pt>
                <c:pt idx="345">
                  <c:v>4.8152634766808484</c:v>
                </c:pt>
                <c:pt idx="346">
                  <c:v>4.8455481526348123</c:v>
                </c:pt>
                <c:pt idx="347">
                  <c:v>4.8758328285887655</c:v>
                </c:pt>
                <c:pt idx="348">
                  <c:v>4.9061175045427481</c:v>
                </c:pt>
                <c:pt idx="349">
                  <c:v>4.9061175045427481</c:v>
                </c:pt>
                <c:pt idx="350">
                  <c:v>4.9061175045427481</c:v>
                </c:pt>
                <c:pt idx="351">
                  <c:v>4.9061175045427481</c:v>
                </c:pt>
                <c:pt idx="352">
                  <c:v>4.9061175045427481</c:v>
                </c:pt>
                <c:pt idx="353">
                  <c:v>4.9061175045427481</c:v>
                </c:pt>
                <c:pt idx="354">
                  <c:v>4.9061175045427481</c:v>
                </c:pt>
                <c:pt idx="355">
                  <c:v>4.9364021804967537</c:v>
                </c:pt>
                <c:pt idx="356">
                  <c:v>4.9364021804967537</c:v>
                </c:pt>
                <c:pt idx="357">
                  <c:v>4.9666868564506785</c:v>
                </c:pt>
                <c:pt idx="358">
                  <c:v>4.9666868564506785</c:v>
                </c:pt>
                <c:pt idx="359">
                  <c:v>4.9969715324046513</c:v>
                </c:pt>
                <c:pt idx="360">
                  <c:v>4.9969715324046513</c:v>
                </c:pt>
                <c:pt idx="361">
                  <c:v>5.0272562083586045</c:v>
                </c:pt>
                <c:pt idx="362">
                  <c:v>5.0272562083586045</c:v>
                </c:pt>
                <c:pt idx="363">
                  <c:v>5.0575408843125862</c:v>
                </c:pt>
                <c:pt idx="364">
                  <c:v>5.0575408843125862</c:v>
                </c:pt>
                <c:pt idx="365">
                  <c:v>5.0575408843125862</c:v>
                </c:pt>
                <c:pt idx="366">
                  <c:v>5.0575408843125862</c:v>
                </c:pt>
                <c:pt idx="367">
                  <c:v>5.0575408843125862</c:v>
                </c:pt>
                <c:pt idx="368">
                  <c:v>5.0878255602665199</c:v>
                </c:pt>
                <c:pt idx="369">
                  <c:v>5.0878255602665199</c:v>
                </c:pt>
                <c:pt idx="370">
                  <c:v>5.0878255602665199</c:v>
                </c:pt>
                <c:pt idx="371">
                  <c:v>5.1181102362204607</c:v>
                </c:pt>
                <c:pt idx="372">
                  <c:v>5.1483949121744885</c:v>
                </c:pt>
                <c:pt idx="373">
                  <c:v>5.1786795881284569</c:v>
                </c:pt>
                <c:pt idx="374">
                  <c:v>5.1786795881284569</c:v>
                </c:pt>
                <c:pt idx="375">
                  <c:v>5.2089642640824243</c:v>
                </c:pt>
                <c:pt idx="376">
                  <c:v>5.2392489400364024</c:v>
                </c:pt>
                <c:pt idx="377">
                  <c:v>5.2695336159903734</c:v>
                </c:pt>
                <c:pt idx="378">
                  <c:v>5.2695336159903734</c:v>
                </c:pt>
                <c:pt idx="379">
                  <c:v>5.2998182919443524</c:v>
                </c:pt>
                <c:pt idx="380">
                  <c:v>5.3301029678982745</c:v>
                </c:pt>
                <c:pt idx="381">
                  <c:v>5.3603876438522615</c:v>
                </c:pt>
                <c:pt idx="382">
                  <c:v>5.3603876438522615</c:v>
                </c:pt>
                <c:pt idx="383">
                  <c:v>5.3603876438522615</c:v>
                </c:pt>
                <c:pt idx="384">
                  <c:v>5.3603876438522615</c:v>
                </c:pt>
                <c:pt idx="385">
                  <c:v>5.3906723198062307</c:v>
                </c:pt>
                <c:pt idx="386">
                  <c:v>5.3906723198062307</c:v>
                </c:pt>
                <c:pt idx="387">
                  <c:v>5.3906723198062307</c:v>
                </c:pt>
                <c:pt idx="388">
                  <c:v>5.3906723198062307</c:v>
                </c:pt>
                <c:pt idx="389">
                  <c:v>5.3906723198062307</c:v>
                </c:pt>
                <c:pt idx="390">
                  <c:v>5.4209569957601982</c:v>
                </c:pt>
                <c:pt idx="391">
                  <c:v>5.4512416717142083</c:v>
                </c:pt>
                <c:pt idx="392">
                  <c:v>5.4815263476681384</c:v>
                </c:pt>
                <c:pt idx="393">
                  <c:v>5.4815263476681384</c:v>
                </c:pt>
                <c:pt idx="394">
                  <c:v>5.4815263476681384</c:v>
                </c:pt>
                <c:pt idx="395">
                  <c:v>5.5118110236221014</c:v>
                </c:pt>
                <c:pt idx="396">
                  <c:v>5.5118110236221014</c:v>
                </c:pt>
                <c:pt idx="397">
                  <c:v>5.5118110236221014</c:v>
                </c:pt>
                <c:pt idx="398">
                  <c:v>5.5420956995760688</c:v>
                </c:pt>
                <c:pt idx="399">
                  <c:v>5.5420956995760688</c:v>
                </c:pt>
                <c:pt idx="400">
                  <c:v>5.5420956995760688</c:v>
                </c:pt>
                <c:pt idx="401">
                  <c:v>5.5723803755300363</c:v>
                </c:pt>
                <c:pt idx="402">
                  <c:v>5.6026650514840064</c:v>
                </c:pt>
                <c:pt idx="403">
                  <c:v>5.6329497274379685</c:v>
                </c:pt>
                <c:pt idx="404">
                  <c:v>5.6329497274379685</c:v>
                </c:pt>
                <c:pt idx="405">
                  <c:v>5.6632344033919395</c:v>
                </c:pt>
                <c:pt idx="406">
                  <c:v>5.693519079345867</c:v>
                </c:pt>
                <c:pt idx="407">
                  <c:v>5.7238037552998824</c:v>
                </c:pt>
                <c:pt idx="408">
                  <c:v>5.7540884312538427</c:v>
                </c:pt>
                <c:pt idx="409">
                  <c:v>5.7843731072078102</c:v>
                </c:pt>
                <c:pt idx="410">
                  <c:v>5.7843731072078102</c:v>
                </c:pt>
                <c:pt idx="411">
                  <c:v>5.7843731072078102</c:v>
                </c:pt>
                <c:pt idx="412">
                  <c:v>5.8146577831617794</c:v>
                </c:pt>
                <c:pt idx="413">
                  <c:v>5.8146577831617794</c:v>
                </c:pt>
                <c:pt idx="414">
                  <c:v>5.8146577831617794</c:v>
                </c:pt>
                <c:pt idx="415">
                  <c:v>5.8146577831617794</c:v>
                </c:pt>
                <c:pt idx="416">
                  <c:v>5.8146577831617794</c:v>
                </c:pt>
                <c:pt idx="417">
                  <c:v>5.8146577831617794</c:v>
                </c:pt>
                <c:pt idx="418">
                  <c:v>5.8146577831617794</c:v>
                </c:pt>
                <c:pt idx="419">
                  <c:v>5.8449424591157255</c:v>
                </c:pt>
                <c:pt idx="420">
                  <c:v>5.8449424591157255</c:v>
                </c:pt>
                <c:pt idx="421">
                  <c:v>5.8752271350697134</c:v>
                </c:pt>
                <c:pt idx="422">
                  <c:v>5.8752271350697134</c:v>
                </c:pt>
                <c:pt idx="423">
                  <c:v>5.9055118110236808</c:v>
                </c:pt>
                <c:pt idx="424">
                  <c:v>5.935796486977682</c:v>
                </c:pt>
                <c:pt idx="425">
                  <c:v>5.9660811629316184</c:v>
                </c:pt>
                <c:pt idx="426">
                  <c:v>5.9660811629316184</c:v>
                </c:pt>
                <c:pt idx="427">
                  <c:v>5.9660811629316184</c:v>
                </c:pt>
                <c:pt idx="428">
                  <c:v>5.9660811629316184</c:v>
                </c:pt>
                <c:pt idx="429">
                  <c:v>5.9660811629316184</c:v>
                </c:pt>
                <c:pt idx="430">
                  <c:v>5.9660811629316184</c:v>
                </c:pt>
                <c:pt idx="431">
                  <c:v>5.9963658388855841</c:v>
                </c:pt>
                <c:pt idx="432">
                  <c:v>5.9963658388855841</c:v>
                </c:pt>
                <c:pt idx="433">
                  <c:v>5.9963658388855841</c:v>
                </c:pt>
                <c:pt idx="434">
                  <c:v>5.9963658388855841</c:v>
                </c:pt>
                <c:pt idx="435">
                  <c:v>6.0266505148395515</c:v>
                </c:pt>
                <c:pt idx="436">
                  <c:v>6.0569351907935189</c:v>
                </c:pt>
                <c:pt idx="437">
                  <c:v>6.0569351907935189</c:v>
                </c:pt>
                <c:pt idx="438">
                  <c:v>6.0872198667474509</c:v>
                </c:pt>
                <c:pt idx="439">
                  <c:v>6.1175045427013988</c:v>
                </c:pt>
                <c:pt idx="440">
                  <c:v>6.1175045427013988</c:v>
                </c:pt>
                <c:pt idx="441">
                  <c:v>6.1477892186553778</c:v>
                </c:pt>
                <c:pt idx="442">
                  <c:v>6.1780738946093914</c:v>
                </c:pt>
                <c:pt idx="443">
                  <c:v>6.1780738946093914</c:v>
                </c:pt>
                <c:pt idx="444">
                  <c:v>6.2083585705633579</c:v>
                </c:pt>
                <c:pt idx="445">
                  <c:v>6.2083585705633579</c:v>
                </c:pt>
                <c:pt idx="446">
                  <c:v>6.2083585705633579</c:v>
                </c:pt>
                <c:pt idx="447">
                  <c:v>6.2083585705633579</c:v>
                </c:pt>
                <c:pt idx="448">
                  <c:v>6.2083585705633579</c:v>
                </c:pt>
                <c:pt idx="449">
                  <c:v>6.2083585705633579</c:v>
                </c:pt>
                <c:pt idx="450">
                  <c:v>6.2083585705633579</c:v>
                </c:pt>
                <c:pt idx="451">
                  <c:v>6.2083585705633579</c:v>
                </c:pt>
                <c:pt idx="452">
                  <c:v>6.2083585705633579</c:v>
                </c:pt>
                <c:pt idx="453">
                  <c:v>6.2083585705633579</c:v>
                </c:pt>
                <c:pt idx="454">
                  <c:v>6.2083585705633579</c:v>
                </c:pt>
                <c:pt idx="455">
                  <c:v>6.2083585705633579</c:v>
                </c:pt>
                <c:pt idx="456">
                  <c:v>6.2388394293751714</c:v>
                </c:pt>
                <c:pt idx="457">
                  <c:v>6.2388394293751714</c:v>
                </c:pt>
                <c:pt idx="458">
                  <c:v>6.2694607036856924</c:v>
                </c:pt>
                <c:pt idx="459">
                  <c:v>6.300439295117287</c:v>
                </c:pt>
                <c:pt idx="460">
                  <c:v>6.300439295117287</c:v>
                </c:pt>
                <c:pt idx="461">
                  <c:v>6.300439295117287</c:v>
                </c:pt>
                <c:pt idx="462">
                  <c:v>6.300439295117287</c:v>
                </c:pt>
                <c:pt idx="463">
                  <c:v>6.3332054700430724</c:v>
                </c:pt>
                <c:pt idx="464">
                  <c:v>6.3332054700430724</c:v>
                </c:pt>
                <c:pt idx="465">
                  <c:v>6.3332054700430724</c:v>
                </c:pt>
                <c:pt idx="466">
                  <c:v>6.3663962902124585</c:v>
                </c:pt>
                <c:pt idx="467">
                  <c:v>6.3663962902124585</c:v>
                </c:pt>
                <c:pt idx="468">
                  <c:v>6.3663962902124585</c:v>
                </c:pt>
                <c:pt idx="469">
                  <c:v>6.3663962902124585</c:v>
                </c:pt>
                <c:pt idx="470">
                  <c:v>6.3663962902124585</c:v>
                </c:pt>
                <c:pt idx="471">
                  <c:v>6.3663962902124585</c:v>
                </c:pt>
                <c:pt idx="472">
                  <c:v>6.4022198412178097</c:v>
                </c:pt>
                <c:pt idx="473">
                  <c:v>6.4022198412178097</c:v>
                </c:pt>
                <c:pt idx="474">
                  <c:v>6.4393955939742407</c:v>
                </c:pt>
                <c:pt idx="475">
                  <c:v>6.4393955939742407</c:v>
                </c:pt>
                <c:pt idx="476">
                  <c:v>6.4772328803885504</c:v>
                </c:pt>
                <c:pt idx="477">
                  <c:v>6.4772328803885504</c:v>
                </c:pt>
                <c:pt idx="478">
                  <c:v>6.4772328803885504</c:v>
                </c:pt>
                <c:pt idx="479">
                  <c:v>6.4772328803885504</c:v>
                </c:pt>
                <c:pt idx="480">
                  <c:v>6.4772328803885504</c:v>
                </c:pt>
                <c:pt idx="481">
                  <c:v>6.4772328803885504</c:v>
                </c:pt>
                <c:pt idx="482">
                  <c:v>6.5190430545867928</c:v>
                </c:pt>
                <c:pt idx="483">
                  <c:v>6.5190430545867928</c:v>
                </c:pt>
                <c:pt idx="484">
                  <c:v>6.5190430545867928</c:v>
                </c:pt>
                <c:pt idx="485">
                  <c:v>6.5190430545867928</c:v>
                </c:pt>
                <c:pt idx="486">
                  <c:v>6.5190430545867928</c:v>
                </c:pt>
                <c:pt idx="487">
                  <c:v>6.5190430545867928</c:v>
                </c:pt>
                <c:pt idx="488">
                  <c:v>6.5190430545867928</c:v>
                </c:pt>
                <c:pt idx="489">
                  <c:v>6.5684433507767945</c:v>
                </c:pt>
                <c:pt idx="490">
                  <c:v>6.6200057288955039</c:v>
                </c:pt>
                <c:pt idx="491">
                  <c:v>6.6719125450778654</c:v>
                </c:pt>
                <c:pt idx="492">
                  <c:v>6.6719125450778654</c:v>
                </c:pt>
                <c:pt idx="493">
                  <c:v>6.6719125450778654</c:v>
                </c:pt>
                <c:pt idx="494">
                  <c:v>6.7311066577614289</c:v>
                </c:pt>
                <c:pt idx="495">
                  <c:v>6.7311066577614289</c:v>
                </c:pt>
                <c:pt idx="496">
                  <c:v>6.7961781946026436</c:v>
                </c:pt>
                <c:pt idx="497">
                  <c:v>6.8614148876286345</c:v>
                </c:pt>
                <c:pt idx="498">
                  <c:v>6.8614148876286345</c:v>
                </c:pt>
                <c:pt idx="499">
                  <c:v>6.9441083256502463</c:v>
                </c:pt>
                <c:pt idx="500">
                  <c:v>7.027520056293076</c:v>
                </c:pt>
                <c:pt idx="501">
                  <c:v>7.1185506520124555</c:v>
                </c:pt>
                <c:pt idx="502">
                  <c:v>7.1185506520124555</c:v>
                </c:pt>
                <c:pt idx="503">
                  <c:v>7.1185506520124555</c:v>
                </c:pt>
                <c:pt idx="504">
                  <c:v>7.2127180830641793</c:v>
                </c:pt>
                <c:pt idx="505">
                  <c:v>7.3113870579774245</c:v>
                </c:pt>
                <c:pt idx="506">
                  <c:v>7.3113870579774245</c:v>
                </c:pt>
                <c:pt idx="507">
                  <c:v>7.3113870579774245</c:v>
                </c:pt>
                <c:pt idx="508">
                  <c:v>7.3113870579774245</c:v>
                </c:pt>
              </c:numCache>
            </c:numRef>
          </c:yVal>
          <c:smooth val="0"/>
        </c:ser>
        <c:dLbls>
          <c:showLegendKey val="0"/>
          <c:showVal val="0"/>
          <c:showCatName val="0"/>
          <c:showSerName val="0"/>
          <c:showPercent val="0"/>
          <c:showBubbleSize val="0"/>
        </c:dLbls>
        <c:axId val="97318016"/>
        <c:axId val="97319936"/>
      </c:scatterChart>
      <c:valAx>
        <c:axId val="97318016"/>
        <c:scaling>
          <c:orientation val="minMax"/>
          <c:max val="16"/>
          <c:min val="0"/>
        </c:scaling>
        <c:delete val="0"/>
        <c:axPos val="b"/>
        <c:title>
          <c:tx>
            <c:rich>
              <a:bodyPr/>
              <a:lstStyle/>
              <a:p>
                <a:pPr>
                  <a:defRPr/>
                </a:pPr>
                <a:r>
                  <a:rPr lang="en-GB"/>
                  <a:t>Years</a:t>
                </a:r>
              </a:p>
            </c:rich>
          </c:tx>
          <c:layout/>
          <c:overlay val="0"/>
        </c:title>
        <c:numFmt formatCode="General" sourceLinked="1"/>
        <c:majorTickMark val="out"/>
        <c:minorTickMark val="none"/>
        <c:tickLblPos val="nextTo"/>
        <c:spPr>
          <a:ln w="28575">
            <a:solidFill>
              <a:schemeClr val="bg2"/>
            </a:solidFill>
          </a:ln>
        </c:spPr>
        <c:crossAx val="97319936"/>
        <c:crosses val="autoZero"/>
        <c:crossBetween val="midCat"/>
      </c:valAx>
      <c:valAx>
        <c:axId val="97319936"/>
        <c:scaling>
          <c:orientation val="minMax"/>
        </c:scaling>
        <c:delete val="0"/>
        <c:axPos val="l"/>
        <c:title>
          <c:tx>
            <c:rich>
              <a:bodyPr rot="-5400000" vert="horz"/>
              <a:lstStyle/>
              <a:p>
                <a:pPr>
                  <a:defRPr/>
                </a:pPr>
                <a:r>
                  <a:rPr lang="en-GB"/>
                  <a:t>% with event</a:t>
                </a:r>
              </a:p>
            </c:rich>
          </c:tx>
          <c:layout>
            <c:manualLayout>
              <c:xMode val="edge"/>
              <c:yMode val="edge"/>
              <c:x val="3.8580246913580245E-2"/>
              <c:y val="0.25387127557162981"/>
            </c:manualLayout>
          </c:layout>
          <c:overlay val="0"/>
        </c:title>
        <c:numFmt formatCode="General" sourceLinked="1"/>
        <c:majorTickMark val="out"/>
        <c:minorTickMark val="none"/>
        <c:tickLblPos val="nextTo"/>
        <c:spPr>
          <a:ln w="28575">
            <a:solidFill>
              <a:schemeClr val="bg2"/>
            </a:solidFill>
          </a:ln>
        </c:spPr>
        <c:crossAx val="97318016"/>
        <c:crosses val="autoZero"/>
        <c:crossBetween val="midCat"/>
        <c:majorUnit val="2"/>
      </c:valAx>
      <c:spPr>
        <a:solidFill>
          <a:srgbClr val="FFFFFF">
            <a:alpha val="0"/>
          </a:srgbClr>
        </a:solidFill>
      </c:spPr>
    </c:plotArea>
    <c:legend>
      <c:legendPos val="r"/>
      <c:layout/>
      <c:overlay val="0"/>
    </c:legend>
    <c:plotVisOnly val="1"/>
    <c:dispBlanksAs val="gap"/>
    <c:showDLblsOverMax val="0"/>
  </c:chart>
  <c:spPr>
    <a:solidFill>
      <a:srgbClr val="FFFFFF"/>
    </a:solidFill>
  </c:spPr>
  <c:txPr>
    <a:bodyPr/>
    <a:lstStyle/>
    <a:p>
      <a:pPr>
        <a:defRPr sz="1800">
          <a:solidFill>
            <a:schemeClr val="bg2"/>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Placebo</c:v>
                </c:pt>
              </c:strCache>
            </c:strRef>
          </c:tx>
          <c:spPr>
            <a:ln w="44450">
              <a:solidFill>
                <a:srgbClr val="FF0000"/>
              </a:solidFill>
            </a:ln>
          </c:spPr>
          <c:marker>
            <c:symbol val="none"/>
          </c:marker>
          <c:xVal>
            <c:numRef>
              <c:f>Sheet1!$A$2:$A$1281</c:f>
              <c:numCache>
                <c:formatCode>General</c:formatCode>
                <c:ptCount val="1280"/>
                <c:pt idx="0">
                  <c:v>0</c:v>
                </c:pt>
                <c:pt idx="1">
                  <c:v>0.30390143737166553</c:v>
                </c:pt>
                <c:pt idx="2">
                  <c:v>0.38877481177276191</c:v>
                </c:pt>
                <c:pt idx="3">
                  <c:v>0.40793976728268594</c:v>
                </c:pt>
                <c:pt idx="4">
                  <c:v>0.42984257357974442</c:v>
                </c:pt>
                <c:pt idx="5">
                  <c:v>0.56673511293634493</c:v>
                </c:pt>
                <c:pt idx="6">
                  <c:v>0.77207392197125257</c:v>
                </c:pt>
                <c:pt idx="7">
                  <c:v>0.8350444900752948</c:v>
                </c:pt>
                <c:pt idx="8">
                  <c:v>0.86789869952088405</c:v>
                </c:pt>
                <c:pt idx="9">
                  <c:v>1.0704996577686436</c:v>
                </c:pt>
                <c:pt idx="10">
                  <c:v>1.1115674195756331</c:v>
                </c:pt>
                <c:pt idx="11">
                  <c:v>1.1663244353182751</c:v>
                </c:pt>
                <c:pt idx="12">
                  <c:v>1.7686516084873374</c:v>
                </c:pt>
                <c:pt idx="13">
                  <c:v>1.8973305954825459</c:v>
                </c:pt>
                <c:pt idx="14">
                  <c:v>1.9630390143737229</c:v>
                </c:pt>
                <c:pt idx="15">
                  <c:v>1.9822039698836553</c:v>
                </c:pt>
                <c:pt idx="16">
                  <c:v>2.0451745379876947</c:v>
                </c:pt>
                <c:pt idx="17">
                  <c:v>2.0917180013689247</c:v>
                </c:pt>
                <c:pt idx="18">
                  <c:v>2.228610540725549</c:v>
                </c:pt>
                <c:pt idx="19">
                  <c:v>2.2614647501711307</c:v>
                </c:pt>
                <c:pt idx="20">
                  <c:v>2.2778918548939253</c:v>
                </c:pt>
                <c:pt idx="21">
                  <c:v>2.4093086926762477</c:v>
                </c:pt>
                <c:pt idx="22">
                  <c:v>2.4339493497604381</c:v>
                </c:pt>
                <c:pt idx="23">
                  <c:v>2.4668035592060233</c:v>
                </c:pt>
                <c:pt idx="24">
                  <c:v>2.587268993839817</c:v>
                </c:pt>
                <c:pt idx="25">
                  <c:v>2.5927446954140967</c:v>
                </c:pt>
                <c:pt idx="26">
                  <c:v>2.647501711156766</c:v>
                </c:pt>
                <c:pt idx="27">
                  <c:v>2.7241615331964542</c:v>
                </c:pt>
                <c:pt idx="28">
                  <c:v>2.7597535934291577</c:v>
                </c:pt>
                <c:pt idx="29">
                  <c:v>2.7898699520876202</c:v>
                </c:pt>
                <c:pt idx="30">
                  <c:v>2.8501026694045173</c:v>
                </c:pt>
                <c:pt idx="31">
                  <c:v>2.8528405201916316</c:v>
                </c:pt>
                <c:pt idx="32">
                  <c:v>2.9568788501026577</c:v>
                </c:pt>
                <c:pt idx="33">
                  <c:v>3.0143737166324605</c:v>
                </c:pt>
                <c:pt idx="34">
                  <c:v>3.10472279260782</c:v>
                </c:pt>
                <c:pt idx="35">
                  <c:v>3.1731690622861199</c:v>
                </c:pt>
                <c:pt idx="36">
                  <c:v>3.2525667351129401</c:v>
                </c:pt>
                <c:pt idx="37">
                  <c:v>3.2553045859000691</c:v>
                </c:pt>
                <c:pt idx="38">
                  <c:v>3.2963723477070612</c:v>
                </c:pt>
                <c:pt idx="39">
                  <c:v>3.2991101984941822</c:v>
                </c:pt>
                <c:pt idx="40">
                  <c:v>3.3620807665982197</c:v>
                </c:pt>
                <c:pt idx="41">
                  <c:v>3.3812457221081367</c:v>
                </c:pt>
                <c:pt idx="42">
                  <c:v>3.3949349760438037</c:v>
                </c:pt>
                <c:pt idx="43">
                  <c:v>3.4989733059548227</c:v>
                </c:pt>
                <c:pt idx="44">
                  <c:v>3.5071868583162455</c:v>
                </c:pt>
                <c:pt idx="45">
                  <c:v>3.5619438740588567</c:v>
                </c:pt>
                <c:pt idx="46">
                  <c:v>3.5975359342915807</c:v>
                </c:pt>
                <c:pt idx="47">
                  <c:v>3.6194387405886381</c:v>
                </c:pt>
                <c:pt idx="48">
                  <c:v>3.624914442162932</c:v>
                </c:pt>
                <c:pt idx="49">
                  <c:v>3.7426420260095767</c:v>
                </c:pt>
                <c:pt idx="50">
                  <c:v>3.7453798767967212</c:v>
                </c:pt>
                <c:pt idx="51">
                  <c:v>3.7590691307323749</c:v>
                </c:pt>
                <c:pt idx="52">
                  <c:v>3.761806981519507</c:v>
                </c:pt>
                <c:pt idx="53">
                  <c:v>3.8384668035591867</c:v>
                </c:pt>
                <c:pt idx="54">
                  <c:v>3.8877481177275839</c:v>
                </c:pt>
                <c:pt idx="55">
                  <c:v>3.8986995208761122</c:v>
                </c:pt>
                <c:pt idx="56">
                  <c:v>3.9069130732375084</c:v>
                </c:pt>
                <c:pt idx="57">
                  <c:v>3.9425051334702021</c:v>
                </c:pt>
                <c:pt idx="58">
                  <c:v>3.9507186858316223</c:v>
                </c:pt>
                <c:pt idx="59">
                  <c:v>4.0903490759753591</c:v>
                </c:pt>
                <c:pt idx="60">
                  <c:v>4.2190280629705734</c:v>
                </c:pt>
                <c:pt idx="61">
                  <c:v>4.2327173169062275</c:v>
                </c:pt>
                <c:pt idx="62">
                  <c:v>4.2902121834360134</c:v>
                </c:pt>
                <c:pt idx="63">
                  <c:v>4.3367556468172355</c:v>
                </c:pt>
                <c:pt idx="64">
                  <c:v>4.3613963039014374</c:v>
                </c:pt>
                <c:pt idx="65">
                  <c:v>4.3805612594113619</c:v>
                </c:pt>
                <c:pt idx="66">
                  <c:v>4.3942505133469947</c:v>
                </c:pt>
                <c:pt idx="67">
                  <c:v>4.4845995893223822</c:v>
                </c:pt>
                <c:pt idx="68">
                  <c:v>4.5530458590006848</c:v>
                </c:pt>
                <c:pt idx="69">
                  <c:v>4.6050650239561941</c:v>
                </c:pt>
                <c:pt idx="70">
                  <c:v>4.6078028747433262</c:v>
                </c:pt>
                <c:pt idx="71">
                  <c:v>4.6707734428473824</c:v>
                </c:pt>
                <c:pt idx="72">
                  <c:v>4.6844626967830294</c:v>
                </c:pt>
                <c:pt idx="73">
                  <c:v>4.8268309377138845</c:v>
                </c:pt>
                <c:pt idx="74">
                  <c:v>4.8898015058179327</c:v>
                </c:pt>
                <c:pt idx="75">
                  <c:v>4.9527720739219712</c:v>
                </c:pt>
                <c:pt idx="76">
                  <c:v>4.9582477754962424</c:v>
                </c:pt>
                <c:pt idx="77">
                  <c:v>5.0595482546201334</c:v>
                </c:pt>
                <c:pt idx="78">
                  <c:v>5.0732375085557795</c:v>
                </c:pt>
                <c:pt idx="79">
                  <c:v>5.1006160164271046</c:v>
                </c:pt>
                <c:pt idx="80">
                  <c:v>5.1635865845311395</c:v>
                </c:pt>
                <c:pt idx="81">
                  <c:v>5.1745379876796695</c:v>
                </c:pt>
                <c:pt idx="82">
                  <c:v>5.2375085557837098</c:v>
                </c:pt>
                <c:pt idx="83">
                  <c:v>5.2402464065708534</c:v>
                </c:pt>
                <c:pt idx="84">
                  <c:v>5.3004791238877482</c:v>
                </c:pt>
                <c:pt idx="85">
                  <c:v>5.3114305270362356</c:v>
                </c:pt>
                <c:pt idx="86">
                  <c:v>5.3990417522245124</c:v>
                </c:pt>
                <c:pt idx="87">
                  <c:v>5.4428473648186184</c:v>
                </c:pt>
                <c:pt idx="88">
                  <c:v>5.5030800821355239</c:v>
                </c:pt>
                <c:pt idx="89">
                  <c:v>5.5578370978781653</c:v>
                </c:pt>
                <c:pt idx="90">
                  <c:v>5.5633127994524294</c:v>
                </c:pt>
                <c:pt idx="91">
                  <c:v>5.593429158110883</c:v>
                </c:pt>
                <c:pt idx="92">
                  <c:v>5.5989048596851054</c:v>
                </c:pt>
                <c:pt idx="93">
                  <c:v>5.6454483230663906</c:v>
                </c:pt>
                <c:pt idx="94">
                  <c:v>5.6755646817248504</c:v>
                </c:pt>
                <c:pt idx="95">
                  <c:v>5.7713894592744834</c:v>
                </c:pt>
                <c:pt idx="96">
                  <c:v>5.8288843258042355</c:v>
                </c:pt>
                <c:pt idx="97">
                  <c:v>5.9986310746064335</c:v>
                </c:pt>
                <c:pt idx="98">
                  <c:v>6.0068446269678306</c:v>
                </c:pt>
                <c:pt idx="99">
                  <c:v>6.0451745379876645</c:v>
                </c:pt>
                <c:pt idx="100">
                  <c:v>6.061601642710472</c:v>
                </c:pt>
                <c:pt idx="101">
                  <c:v>6.1054072553045859</c:v>
                </c:pt>
                <c:pt idx="102">
                  <c:v>6.1190965092402445</c:v>
                </c:pt>
                <c:pt idx="103">
                  <c:v>6.1546885694729232</c:v>
                </c:pt>
                <c:pt idx="104">
                  <c:v>6.1601642710471785</c:v>
                </c:pt>
                <c:pt idx="105">
                  <c:v>6.201232032854243</c:v>
                </c:pt>
                <c:pt idx="106">
                  <c:v>6.406570841889117</c:v>
                </c:pt>
                <c:pt idx="107">
                  <c:v>6.4202600958248324</c:v>
                </c:pt>
                <c:pt idx="108">
                  <c:v>6.4229979466118845</c:v>
                </c:pt>
                <c:pt idx="109">
                  <c:v>6.4366872005475724</c:v>
                </c:pt>
                <c:pt idx="110">
                  <c:v>6.4613278576317565</c:v>
                </c:pt>
                <c:pt idx="111">
                  <c:v>6.5133470225872694</c:v>
                </c:pt>
                <c:pt idx="112">
                  <c:v>6.7433264887063924</c:v>
                </c:pt>
                <c:pt idx="113">
                  <c:v>6.7789185489390755</c:v>
                </c:pt>
                <c:pt idx="114">
                  <c:v>6.7816563997262174</c:v>
                </c:pt>
                <c:pt idx="115">
                  <c:v>6.7871321013004788</c:v>
                </c:pt>
                <c:pt idx="116">
                  <c:v>6.8418891170431424</c:v>
                </c:pt>
                <c:pt idx="117">
                  <c:v>6.8774811772758255</c:v>
                </c:pt>
                <c:pt idx="118">
                  <c:v>6.9158110882956878</c:v>
                </c:pt>
                <c:pt idx="119">
                  <c:v>6.9240246406570645</c:v>
                </c:pt>
                <c:pt idx="120">
                  <c:v>6.9431895961670085</c:v>
                </c:pt>
                <c:pt idx="121">
                  <c:v>6.9705681040383771</c:v>
                </c:pt>
                <c:pt idx="122">
                  <c:v>7.0663928815879515</c:v>
                </c:pt>
                <c:pt idx="123">
                  <c:v>7.1649555099246669</c:v>
                </c:pt>
                <c:pt idx="124">
                  <c:v>7.2251882272415822</c:v>
                </c:pt>
                <c:pt idx="125">
                  <c:v>7.2443531827515741</c:v>
                </c:pt>
                <c:pt idx="126">
                  <c:v>7.312799452429843</c:v>
                </c:pt>
                <c:pt idx="127">
                  <c:v>7.3182751540041124</c:v>
                </c:pt>
                <c:pt idx="128">
                  <c:v>7.3264887063654651</c:v>
                </c:pt>
                <c:pt idx="129">
                  <c:v>7.3347022587268755</c:v>
                </c:pt>
                <c:pt idx="130">
                  <c:v>7.3374401095140334</c:v>
                </c:pt>
                <c:pt idx="131">
                  <c:v>7.3429158110882424</c:v>
                </c:pt>
                <c:pt idx="132">
                  <c:v>7.3620807665981731</c:v>
                </c:pt>
                <c:pt idx="133">
                  <c:v>7.3730321697467485</c:v>
                </c:pt>
                <c:pt idx="134">
                  <c:v>7.526351813826146</c:v>
                </c:pt>
                <c:pt idx="135">
                  <c:v>7.5482546201232035</c:v>
                </c:pt>
                <c:pt idx="136">
                  <c:v>7.5537303216974676</c:v>
                </c:pt>
                <c:pt idx="137">
                  <c:v>7.6112251882272419</c:v>
                </c:pt>
                <c:pt idx="138">
                  <c:v>7.6632443531827485</c:v>
                </c:pt>
                <c:pt idx="139">
                  <c:v>7.6933607118412084</c:v>
                </c:pt>
                <c:pt idx="140">
                  <c:v>7.7207392197125264</c:v>
                </c:pt>
                <c:pt idx="141">
                  <c:v>7.7234770704996576</c:v>
                </c:pt>
                <c:pt idx="142">
                  <c:v>7.7809719370294275</c:v>
                </c:pt>
                <c:pt idx="143">
                  <c:v>7.8329911019849421</c:v>
                </c:pt>
                <c:pt idx="144">
                  <c:v>7.8603696098562628</c:v>
                </c:pt>
                <c:pt idx="145">
                  <c:v>7.8986995208761126</c:v>
                </c:pt>
                <c:pt idx="146">
                  <c:v>8.0301163586584536</c:v>
                </c:pt>
                <c:pt idx="147">
                  <c:v>8.0958247775496268</c:v>
                </c:pt>
                <c:pt idx="148">
                  <c:v>8.120465434633811</c:v>
                </c:pt>
                <c:pt idx="149">
                  <c:v>8.1423682409307752</c:v>
                </c:pt>
                <c:pt idx="150">
                  <c:v>8.2080766598220407</c:v>
                </c:pt>
                <c:pt idx="151">
                  <c:v>8.2600958247775491</c:v>
                </c:pt>
                <c:pt idx="152">
                  <c:v>8.2765229295003468</c:v>
                </c:pt>
                <c:pt idx="153">
                  <c:v>8.303901437371664</c:v>
                </c:pt>
                <c:pt idx="154">
                  <c:v>8.3613963039014365</c:v>
                </c:pt>
                <c:pt idx="155">
                  <c:v>8.3641341546885748</c:v>
                </c:pt>
                <c:pt idx="156">
                  <c:v>8.3668720054757024</c:v>
                </c:pt>
                <c:pt idx="157">
                  <c:v>8.4188911704312019</c:v>
                </c:pt>
                <c:pt idx="158">
                  <c:v>8.462696783025395</c:v>
                </c:pt>
                <c:pt idx="159">
                  <c:v>8.4763860369610722</c:v>
                </c:pt>
                <c:pt idx="160">
                  <c:v>8.5229295003422347</c:v>
                </c:pt>
                <c:pt idx="161">
                  <c:v>8.5284052019164953</c:v>
                </c:pt>
                <c:pt idx="162">
                  <c:v>8.6735112936344976</c:v>
                </c:pt>
                <c:pt idx="163">
                  <c:v>8.7036276522929494</c:v>
                </c:pt>
                <c:pt idx="164">
                  <c:v>8.725530458590006</c:v>
                </c:pt>
                <c:pt idx="165">
                  <c:v>8.7337440109514031</c:v>
                </c:pt>
                <c:pt idx="166">
                  <c:v>8.7556468172485733</c:v>
                </c:pt>
                <c:pt idx="167">
                  <c:v>8.7748117727583619</c:v>
                </c:pt>
                <c:pt idx="168">
                  <c:v>8.8131416837782357</c:v>
                </c:pt>
                <c:pt idx="169">
                  <c:v>8.8624229979467177</c:v>
                </c:pt>
                <c:pt idx="170">
                  <c:v>8.9555099247091849</c:v>
                </c:pt>
                <c:pt idx="171">
                  <c:v>9.037645448323067</c:v>
                </c:pt>
                <c:pt idx="172">
                  <c:v>9.0513347022587229</c:v>
                </c:pt>
                <c:pt idx="173">
                  <c:v>9.0540725530458595</c:v>
                </c:pt>
                <c:pt idx="174">
                  <c:v>9.0951403148528467</c:v>
                </c:pt>
                <c:pt idx="175">
                  <c:v>9.108829568788499</c:v>
                </c:pt>
                <c:pt idx="176">
                  <c:v>9.1334702258726903</c:v>
                </c:pt>
                <c:pt idx="177">
                  <c:v>9.1581108829568389</c:v>
                </c:pt>
                <c:pt idx="178">
                  <c:v>9.1663244353182751</c:v>
                </c:pt>
                <c:pt idx="179">
                  <c:v>9.1690622861054205</c:v>
                </c:pt>
                <c:pt idx="180">
                  <c:v>9.180013689253931</c:v>
                </c:pt>
                <c:pt idx="181">
                  <c:v>9.2210814510609129</c:v>
                </c:pt>
                <c:pt idx="182">
                  <c:v>9.2320328542094767</c:v>
                </c:pt>
                <c:pt idx="183">
                  <c:v>9.2402464065707939</c:v>
                </c:pt>
                <c:pt idx="184">
                  <c:v>9.2511978097193701</c:v>
                </c:pt>
                <c:pt idx="185">
                  <c:v>9.2676249144421625</c:v>
                </c:pt>
                <c:pt idx="186">
                  <c:v>9.2785763175906908</c:v>
                </c:pt>
                <c:pt idx="187">
                  <c:v>9.2813141683777989</c:v>
                </c:pt>
                <c:pt idx="188">
                  <c:v>9.3059548254620843</c:v>
                </c:pt>
                <c:pt idx="189">
                  <c:v>9.3141683778234086</c:v>
                </c:pt>
                <c:pt idx="190">
                  <c:v>9.3251197809719351</c:v>
                </c:pt>
                <c:pt idx="191">
                  <c:v>9.3305954825462027</c:v>
                </c:pt>
                <c:pt idx="192">
                  <c:v>9.4072553045859006</c:v>
                </c:pt>
                <c:pt idx="193">
                  <c:v>9.4236824093087268</c:v>
                </c:pt>
                <c:pt idx="194">
                  <c:v>9.4318959616700262</c:v>
                </c:pt>
                <c:pt idx="195">
                  <c:v>9.4620123203285527</c:v>
                </c:pt>
                <c:pt idx="196">
                  <c:v>9.4921286789870027</c:v>
                </c:pt>
                <c:pt idx="197">
                  <c:v>9.5550992470910767</c:v>
                </c:pt>
                <c:pt idx="198">
                  <c:v>9.5852156057494877</c:v>
                </c:pt>
                <c:pt idx="199">
                  <c:v>9.5989048596851525</c:v>
                </c:pt>
                <c:pt idx="200">
                  <c:v>9.6837782340862528</c:v>
                </c:pt>
                <c:pt idx="201">
                  <c:v>9.6974674880219034</c:v>
                </c:pt>
                <c:pt idx="202">
                  <c:v>9.702943189596148</c:v>
                </c:pt>
                <c:pt idx="203">
                  <c:v>9.7385352498288835</c:v>
                </c:pt>
                <c:pt idx="204">
                  <c:v>9.7713894592744683</c:v>
                </c:pt>
                <c:pt idx="205">
                  <c:v>9.848049281314168</c:v>
                </c:pt>
                <c:pt idx="206">
                  <c:v>9.8507871321013756</c:v>
                </c:pt>
                <c:pt idx="207">
                  <c:v>9.9356605065024048</c:v>
                </c:pt>
                <c:pt idx="208">
                  <c:v>9.9383983572895183</c:v>
                </c:pt>
                <c:pt idx="209">
                  <c:v>9.9630390143737824</c:v>
                </c:pt>
                <c:pt idx="210">
                  <c:v>9.9685147159480447</c:v>
                </c:pt>
                <c:pt idx="211">
                  <c:v>9.9931553730321685</c:v>
                </c:pt>
                <c:pt idx="212">
                  <c:v>10.036960985626283</c:v>
                </c:pt>
                <c:pt idx="213">
                  <c:v>10.078028747433248</c:v>
                </c:pt>
                <c:pt idx="214">
                  <c:v>10.094455852156059</c:v>
                </c:pt>
                <c:pt idx="215">
                  <c:v>10.13552361396305</c:v>
                </c:pt>
                <c:pt idx="216">
                  <c:v>10.146475017111568</c:v>
                </c:pt>
                <c:pt idx="217">
                  <c:v>10.190280629705684</c:v>
                </c:pt>
                <c:pt idx="218">
                  <c:v>10.223134839151276</c:v>
                </c:pt>
                <c:pt idx="219">
                  <c:v>10.239561943874048</c:v>
                </c:pt>
                <c:pt idx="220">
                  <c:v>10.250513347022585</c:v>
                </c:pt>
                <c:pt idx="221">
                  <c:v>10.264202600958249</c:v>
                </c:pt>
                <c:pt idx="222">
                  <c:v>10.288843258042437</c:v>
                </c:pt>
                <c:pt idx="223">
                  <c:v>10.387405886379257</c:v>
                </c:pt>
                <c:pt idx="224">
                  <c:v>10.395619438740672</c:v>
                </c:pt>
                <c:pt idx="225">
                  <c:v>10.417522245037652</c:v>
                </c:pt>
                <c:pt idx="226">
                  <c:v>10.433949349760439</c:v>
                </c:pt>
                <c:pt idx="227">
                  <c:v>10.439425051334702</c:v>
                </c:pt>
                <c:pt idx="228">
                  <c:v>10.505133470225873</c:v>
                </c:pt>
                <c:pt idx="229">
                  <c:v>10.532511978097194</c:v>
                </c:pt>
                <c:pt idx="230">
                  <c:v>10.565366187542779</c:v>
                </c:pt>
                <c:pt idx="231">
                  <c:v>10.568104038329988</c:v>
                </c:pt>
                <c:pt idx="232">
                  <c:v>10.581793292265571</c:v>
                </c:pt>
                <c:pt idx="233">
                  <c:v>10.595482546201339</c:v>
                </c:pt>
                <c:pt idx="234">
                  <c:v>10.598220396988363</c:v>
                </c:pt>
                <c:pt idx="235">
                  <c:v>10.636550308008271</c:v>
                </c:pt>
                <c:pt idx="236">
                  <c:v>10.661190965092398</c:v>
                </c:pt>
                <c:pt idx="237">
                  <c:v>10.674880219028134</c:v>
                </c:pt>
                <c:pt idx="238">
                  <c:v>10.69678302532512</c:v>
                </c:pt>
                <c:pt idx="239">
                  <c:v>10.729637234770706</c:v>
                </c:pt>
                <c:pt idx="240">
                  <c:v>10.748802190280566</c:v>
                </c:pt>
                <c:pt idx="241">
                  <c:v>10.751540041067766</c:v>
                </c:pt>
                <c:pt idx="242">
                  <c:v>10.754277891854848</c:v>
                </c:pt>
                <c:pt idx="243">
                  <c:v>10.762491444216289</c:v>
                </c:pt>
                <c:pt idx="244">
                  <c:v>10.784394250513349</c:v>
                </c:pt>
                <c:pt idx="245">
                  <c:v>10.79260780287475</c:v>
                </c:pt>
                <c:pt idx="246">
                  <c:v>10.817248459958932</c:v>
                </c:pt>
                <c:pt idx="247">
                  <c:v>10.841889117043122</c:v>
                </c:pt>
                <c:pt idx="248">
                  <c:v>10.869267624914444</c:v>
                </c:pt>
                <c:pt idx="249">
                  <c:v>10.87748117727585</c:v>
                </c:pt>
                <c:pt idx="250">
                  <c:v>10.915811088295689</c:v>
                </c:pt>
                <c:pt idx="251">
                  <c:v>10.924024640657068</c:v>
                </c:pt>
                <c:pt idx="252">
                  <c:v>10.92950034223135</c:v>
                </c:pt>
                <c:pt idx="253">
                  <c:v>10.951403148528406</c:v>
                </c:pt>
                <c:pt idx="254">
                  <c:v>10.992470910335404</c:v>
                </c:pt>
                <c:pt idx="255">
                  <c:v>10.995208761122518</c:v>
                </c:pt>
                <c:pt idx="256">
                  <c:v>11.025325119780971</c:v>
                </c:pt>
                <c:pt idx="257">
                  <c:v>11.041752224503764</c:v>
                </c:pt>
                <c:pt idx="258">
                  <c:v>11.082819986310746</c:v>
                </c:pt>
                <c:pt idx="259">
                  <c:v>11.110198494182065</c:v>
                </c:pt>
                <c:pt idx="260">
                  <c:v>11.159479808350454</c:v>
                </c:pt>
                <c:pt idx="261">
                  <c:v>11.162217659137577</c:v>
                </c:pt>
                <c:pt idx="262">
                  <c:v>11.173169062286105</c:v>
                </c:pt>
                <c:pt idx="263">
                  <c:v>11.252566735112996</c:v>
                </c:pt>
                <c:pt idx="264">
                  <c:v>11.271731690622861</c:v>
                </c:pt>
                <c:pt idx="265">
                  <c:v>11.331964407939767</c:v>
                </c:pt>
                <c:pt idx="266">
                  <c:v>11.342915811088357</c:v>
                </c:pt>
                <c:pt idx="267">
                  <c:v>11.348391512662561</c:v>
                </c:pt>
                <c:pt idx="268">
                  <c:v>11.520876112251868</c:v>
                </c:pt>
                <c:pt idx="269">
                  <c:v>11.534565366187543</c:v>
                </c:pt>
                <c:pt idx="270">
                  <c:v>11.540041067761798</c:v>
                </c:pt>
                <c:pt idx="271">
                  <c:v>11.542778918548954</c:v>
                </c:pt>
                <c:pt idx="272">
                  <c:v>11.556468172484626</c:v>
                </c:pt>
                <c:pt idx="273">
                  <c:v>11.559206023271734</c:v>
                </c:pt>
                <c:pt idx="274">
                  <c:v>11.690622861054068</c:v>
                </c:pt>
                <c:pt idx="275">
                  <c:v>11.707049965776863</c:v>
                </c:pt>
                <c:pt idx="276">
                  <c:v>11.712525667351118</c:v>
                </c:pt>
                <c:pt idx="277">
                  <c:v>11.739904175222451</c:v>
                </c:pt>
                <c:pt idx="278">
                  <c:v>11.77549623545527</c:v>
                </c:pt>
                <c:pt idx="279">
                  <c:v>11.791923340177892</c:v>
                </c:pt>
                <c:pt idx="280">
                  <c:v>11.794661190965048</c:v>
                </c:pt>
                <c:pt idx="281">
                  <c:v>11.953456536618869</c:v>
                </c:pt>
                <c:pt idx="282">
                  <c:v>11.964407939767389</c:v>
                </c:pt>
                <c:pt idx="283">
                  <c:v>11.975359342915812</c:v>
                </c:pt>
                <c:pt idx="284">
                  <c:v>11.978097193702952</c:v>
                </c:pt>
                <c:pt idx="285">
                  <c:v>11.994524298425798</c:v>
                </c:pt>
                <c:pt idx="286">
                  <c:v>12</c:v>
                </c:pt>
                <c:pt idx="287">
                  <c:v>12.008213552361397</c:v>
                </c:pt>
                <c:pt idx="288">
                  <c:v>12.016427104722792</c:v>
                </c:pt>
                <c:pt idx="289">
                  <c:v>12.043805612594113</c:v>
                </c:pt>
                <c:pt idx="290">
                  <c:v>12.054757015742707</c:v>
                </c:pt>
                <c:pt idx="291">
                  <c:v>12.062970568104054</c:v>
                </c:pt>
                <c:pt idx="292">
                  <c:v>12.112251882272398</c:v>
                </c:pt>
                <c:pt idx="293">
                  <c:v>12.150581793292266</c:v>
                </c:pt>
                <c:pt idx="294">
                  <c:v>12.161533196440796</c:v>
                </c:pt>
                <c:pt idx="295">
                  <c:v>12.191649555099305</c:v>
                </c:pt>
                <c:pt idx="296">
                  <c:v>12.194387405886378</c:v>
                </c:pt>
                <c:pt idx="297">
                  <c:v>12.219028062970475</c:v>
                </c:pt>
                <c:pt idx="298">
                  <c:v>12.306639288158866</c:v>
                </c:pt>
                <c:pt idx="299">
                  <c:v>12.355920602327172</c:v>
                </c:pt>
                <c:pt idx="300">
                  <c:v>12.366872005475702</c:v>
                </c:pt>
                <c:pt idx="301">
                  <c:v>12.396988364134153</c:v>
                </c:pt>
                <c:pt idx="302">
                  <c:v>12.449007529089727</c:v>
                </c:pt>
                <c:pt idx="303">
                  <c:v>12.459958932238196</c:v>
                </c:pt>
                <c:pt idx="304">
                  <c:v>12.473648186173849</c:v>
                </c:pt>
                <c:pt idx="305">
                  <c:v>12.47912388774812</c:v>
                </c:pt>
                <c:pt idx="306">
                  <c:v>12.531143052703628</c:v>
                </c:pt>
                <c:pt idx="307">
                  <c:v>12.558521560574949</c:v>
                </c:pt>
                <c:pt idx="308">
                  <c:v>12.583162217659154</c:v>
                </c:pt>
                <c:pt idx="309">
                  <c:v>12.659822039698836</c:v>
                </c:pt>
                <c:pt idx="310">
                  <c:v>12.681724845995893</c:v>
                </c:pt>
                <c:pt idx="311">
                  <c:v>12.744695414099931</c:v>
                </c:pt>
                <c:pt idx="312">
                  <c:v>12.80766598220397</c:v>
                </c:pt>
                <c:pt idx="313">
                  <c:v>12.818617385352498</c:v>
                </c:pt>
                <c:pt idx="314">
                  <c:v>12.854209445585226</c:v>
                </c:pt>
                <c:pt idx="315">
                  <c:v>12.898015058179329</c:v>
                </c:pt>
                <c:pt idx="316">
                  <c:v>12.919917864476385</c:v>
                </c:pt>
                <c:pt idx="317">
                  <c:v>12.971937029431896</c:v>
                </c:pt>
                <c:pt idx="318">
                  <c:v>12.97741273100617</c:v>
                </c:pt>
                <c:pt idx="319">
                  <c:v>12.985626283367576</c:v>
                </c:pt>
                <c:pt idx="320">
                  <c:v>13.122518822724162</c:v>
                </c:pt>
                <c:pt idx="321">
                  <c:v>13.1252566735113</c:v>
                </c:pt>
                <c:pt idx="322">
                  <c:v>13.180013689253935</c:v>
                </c:pt>
                <c:pt idx="323">
                  <c:v>13.273100616016427</c:v>
                </c:pt>
                <c:pt idx="324">
                  <c:v>13.278576317590694</c:v>
                </c:pt>
                <c:pt idx="325">
                  <c:v>13.295003422313448</c:v>
                </c:pt>
                <c:pt idx="326">
                  <c:v>13.300479123887754</c:v>
                </c:pt>
                <c:pt idx="327">
                  <c:v>13.330595482546206</c:v>
                </c:pt>
                <c:pt idx="328">
                  <c:v>13.385352498288874</c:v>
                </c:pt>
                <c:pt idx="329">
                  <c:v>13.404517453798769</c:v>
                </c:pt>
                <c:pt idx="330">
                  <c:v>13.481177275838467</c:v>
                </c:pt>
                <c:pt idx="331">
                  <c:v>13.494866529774127</c:v>
                </c:pt>
                <c:pt idx="332">
                  <c:v>13.49760438056127</c:v>
                </c:pt>
                <c:pt idx="333">
                  <c:v>13.522245037645456</c:v>
                </c:pt>
                <c:pt idx="334">
                  <c:v>13.555099247091096</c:v>
                </c:pt>
                <c:pt idx="335">
                  <c:v>13.574264202600959</c:v>
                </c:pt>
                <c:pt idx="336">
                  <c:v>13.620807665982204</c:v>
                </c:pt>
                <c:pt idx="337">
                  <c:v>13.697467488021903</c:v>
                </c:pt>
                <c:pt idx="338">
                  <c:v>13.735797399041752</c:v>
                </c:pt>
                <c:pt idx="339">
                  <c:v>13.749486652977422</c:v>
                </c:pt>
                <c:pt idx="340">
                  <c:v>13.75222450376455</c:v>
                </c:pt>
                <c:pt idx="341">
                  <c:v>13.760438056126018</c:v>
                </c:pt>
                <c:pt idx="342">
                  <c:v>13.763175906913068</c:v>
                </c:pt>
                <c:pt idx="343">
                  <c:v>13.776865160848731</c:v>
                </c:pt>
                <c:pt idx="344">
                  <c:v>13.804243668720055</c:v>
                </c:pt>
                <c:pt idx="345">
                  <c:v>13.875427789185506</c:v>
                </c:pt>
                <c:pt idx="346">
                  <c:v>13.891854893908357</c:v>
                </c:pt>
                <c:pt idx="347">
                  <c:v>13.894592744695414</c:v>
                </c:pt>
                <c:pt idx="348">
                  <c:v>13.919233401779604</c:v>
                </c:pt>
                <c:pt idx="349">
                  <c:v>13.93292265571527</c:v>
                </c:pt>
                <c:pt idx="350">
                  <c:v>13.938398357289518</c:v>
                </c:pt>
                <c:pt idx="351">
                  <c:v>13.946611909650921</c:v>
                </c:pt>
                <c:pt idx="352">
                  <c:v>13.995893223819326</c:v>
                </c:pt>
                <c:pt idx="353">
                  <c:v>14.0041067761807</c:v>
                </c:pt>
                <c:pt idx="354">
                  <c:v>14.072553045859006</c:v>
                </c:pt>
                <c:pt idx="355">
                  <c:v>14.078028747433248</c:v>
                </c:pt>
                <c:pt idx="356">
                  <c:v>14.099931553730322</c:v>
                </c:pt>
                <c:pt idx="357">
                  <c:v>14.102669404517453</c:v>
                </c:pt>
                <c:pt idx="358">
                  <c:v>14.16290212183436</c:v>
                </c:pt>
                <c:pt idx="359">
                  <c:v>14.168377823408623</c:v>
                </c:pt>
                <c:pt idx="360">
                  <c:v>14.182067077344326</c:v>
                </c:pt>
                <c:pt idx="361">
                  <c:v>14.195756331280016</c:v>
                </c:pt>
                <c:pt idx="362">
                  <c:v>14.223134839151276</c:v>
                </c:pt>
                <c:pt idx="363">
                  <c:v>14.269678302532498</c:v>
                </c:pt>
                <c:pt idx="364">
                  <c:v>14.318959616700889</c:v>
                </c:pt>
                <c:pt idx="365">
                  <c:v>14.33264887063655</c:v>
                </c:pt>
                <c:pt idx="366">
                  <c:v>14.420260095824778</c:v>
                </c:pt>
                <c:pt idx="367">
                  <c:v>14.425735797399074</c:v>
                </c:pt>
                <c:pt idx="368">
                  <c:v>14.507871321012948</c:v>
                </c:pt>
                <c:pt idx="369">
                  <c:v>14.570841889117046</c:v>
                </c:pt>
                <c:pt idx="370">
                  <c:v>14.614647501711151</c:v>
                </c:pt>
                <c:pt idx="371">
                  <c:v>14.622861054072548</c:v>
                </c:pt>
                <c:pt idx="372">
                  <c:v>14.70773442847365</c:v>
                </c:pt>
                <c:pt idx="373">
                  <c:v>14.913073237508556</c:v>
                </c:pt>
                <c:pt idx="374">
                  <c:v>14.965092402464121</c:v>
                </c:pt>
                <c:pt idx="375">
                  <c:v>14.97330595482547</c:v>
                </c:pt>
                <c:pt idx="376">
                  <c:v>15.110198494182065</c:v>
                </c:pt>
                <c:pt idx="377">
                  <c:v>15.170431211499041</c:v>
                </c:pt>
                <c:pt idx="378">
                  <c:v>15.268993839835728</c:v>
                </c:pt>
                <c:pt idx="379">
                  <c:v>15.282683093771389</c:v>
                </c:pt>
                <c:pt idx="380">
                  <c:v>15.334702258726988</c:v>
                </c:pt>
                <c:pt idx="381">
                  <c:v>15.370294318959706</c:v>
                </c:pt>
                <c:pt idx="382">
                  <c:v>15.383983572895326</c:v>
                </c:pt>
                <c:pt idx="383">
                  <c:v>15.520876112251868</c:v>
                </c:pt>
              </c:numCache>
            </c:numRef>
          </c:xVal>
          <c:yVal>
            <c:numRef>
              <c:f>Sheet1!$B$2:$B$1281</c:f>
              <c:numCache>
                <c:formatCode>General</c:formatCode>
                <c:ptCount val="1280"/>
                <c:pt idx="0">
                  <c:v>0</c:v>
                </c:pt>
                <c:pt idx="1">
                  <c:v>0</c:v>
                </c:pt>
                <c:pt idx="2">
                  <c:v>0</c:v>
                </c:pt>
                <c:pt idx="3">
                  <c:v>0</c:v>
                </c:pt>
                <c:pt idx="4">
                  <c:v>0</c:v>
                </c:pt>
                <c:pt idx="5">
                  <c:v>3.036744609778318E-2</c:v>
                </c:pt>
                <c:pt idx="6">
                  <c:v>6.0734892195566423E-2</c:v>
                </c:pt>
                <c:pt idx="7">
                  <c:v>9.1102338293349544E-2</c:v>
                </c:pt>
                <c:pt idx="8">
                  <c:v>0.12146978439113273</c:v>
                </c:pt>
                <c:pt idx="9">
                  <c:v>0.12146978439113273</c:v>
                </c:pt>
                <c:pt idx="10">
                  <c:v>0.15183723048891684</c:v>
                </c:pt>
                <c:pt idx="11">
                  <c:v>0.18220467658670006</c:v>
                </c:pt>
                <c:pt idx="12">
                  <c:v>0.21257212268448233</c:v>
                </c:pt>
                <c:pt idx="13">
                  <c:v>0.21257212268448233</c:v>
                </c:pt>
                <c:pt idx="14">
                  <c:v>0.24293956878226697</c:v>
                </c:pt>
                <c:pt idx="15">
                  <c:v>0.24293956878226697</c:v>
                </c:pt>
                <c:pt idx="16">
                  <c:v>0.24293956878226697</c:v>
                </c:pt>
                <c:pt idx="17">
                  <c:v>0.24293956878226697</c:v>
                </c:pt>
                <c:pt idx="18">
                  <c:v>0.27330701488004888</c:v>
                </c:pt>
                <c:pt idx="19">
                  <c:v>0.30367446097783557</c:v>
                </c:pt>
                <c:pt idx="20">
                  <c:v>0.30367446097783557</c:v>
                </c:pt>
                <c:pt idx="21">
                  <c:v>0.30367446097783557</c:v>
                </c:pt>
                <c:pt idx="22">
                  <c:v>0.33404190707561793</c:v>
                </c:pt>
                <c:pt idx="23">
                  <c:v>0.33404190707561793</c:v>
                </c:pt>
                <c:pt idx="24">
                  <c:v>0.3644093531733984</c:v>
                </c:pt>
                <c:pt idx="25">
                  <c:v>0.39477679927118398</c:v>
                </c:pt>
                <c:pt idx="26">
                  <c:v>0.4251442453689665</c:v>
                </c:pt>
                <c:pt idx="27">
                  <c:v>0.4555116914667483</c:v>
                </c:pt>
                <c:pt idx="28">
                  <c:v>0.4555116914667483</c:v>
                </c:pt>
                <c:pt idx="29">
                  <c:v>0.48587913756453188</c:v>
                </c:pt>
                <c:pt idx="30">
                  <c:v>0.51624658366231457</c:v>
                </c:pt>
                <c:pt idx="31">
                  <c:v>0.51624658366231457</c:v>
                </c:pt>
                <c:pt idx="32">
                  <c:v>0.54661402976009799</c:v>
                </c:pt>
                <c:pt idx="33">
                  <c:v>0.54661402976009799</c:v>
                </c:pt>
                <c:pt idx="34">
                  <c:v>0.54661402976009799</c:v>
                </c:pt>
                <c:pt idx="35">
                  <c:v>0.54661402976009799</c:v>
                </c:pt>
                <c:pt idx="36">
                  <c:v>0.57698147585788162</c:v>
                </c:pt>
                <c:pt idx="37">
                  <c:v>0.57698147585788162</c:v>
                </c:pt>
                <c:pt idx="38">
                  <c:v>0.60734892195566448</c:v>
                </c:pt>
                <c:pt idx="39">
                  <c:v>0.63771636805344778</c:v>
                </c:pt>
                <c:pt idx="40">
                  <c:v>0.66808381415123164</c:v>
                </c:pt>
                <c:pt idx="41">
                  <c:v>0.6984512602490146</c:v>
                </c:pt>
                <c:pt idx="42">
                  <c:v>0.72881870634680113</c:v>
                </c:pt>
                <c:pt idx="43">
                  <c:v>0.75918615244458643</c:v>
                </c:pt>
                <c:pt idx="44">
                  <c:v>0.78955359854236007</c:v>
                </c:pt>
                <c:pt idx="45">
                  <c:v>0.78955359854236007</c:v>
                </c:pt>
                <c:pt idx="46">
                  <c:v>0.81992104464015136</c:v>
                </c:pt>
                <c:pt idx="47">
                  <c:v>0.81992104464015136</c:v>
                </c:pt>
                <c:pt idx="48">
                  <c:v>0.81992104464015136</c:v>
                </c:pt>
                <c:pt idx="49">
                  <c:v>0.85028849073793056</c:v>
                </c:pt>
                <c:pt idx="50">
                  <c:v>0.88065593683571464</c:v>
                </c:pt>
                <c:pt idx="51">
                  <c:v>0.88065593683571464</c:v>
                </c:pt>
                <c:pt idx="52">
                  <c:v>0.91102338293349705</c:v>
                </c:pt>
                <c:pt idx="53">
                  <c:v>0.91102338293349705</c:v>
                </c:pt>
                <c:pt idx="54">
                  <c:v>0.94139082903128035</c:v>
                </c:pt>
                <c:pt idx="55">
                  <c:v>1.0021257212268531</c:v>
                </c:pt>
                <c:pt idx="56">
                  <c:v>1.0324931673246298</c:v>
                </c:pt>
                <c:pt idx="57">
                  <c:v>1.0628606134224066</c:v>
                </c:pt>
                <c:pt idx="58">
                  <c:v>1.0932280595201938</c:v>
                </c:pt>
                <c:pt idx="59">
                  <c:v>1.0932280595201938</c:v>
                </c:pt>
                <c:pt idx="60">
                  <c:v>1.1235955056179798</c:v>
                </c:pt>
                <c:pt idx="61">
                  <c:v>1.1539629517157641</c:v>
                </c:pt>
                <c:pt idx="62">
                  <c:v>1.1539629517157641</c:v>
                </c:pt>
                <c:pt idx="63">
                  <c:v>1.1539629517157641</c:v>
                </c:pt>
                <c:pt idx="64">
                  <c:v>1.1539629517157641</c:v>
                </c:pt>
                <c:pt idx="65">
                  <c:v>1.1843303978135464</c:v>
                </c:pt>
                <c:pt idx="66">
                  <c:v>1.2146978439113301</c:v>
                </c:pt>
                <c:pt idx="67">
                  <c:v>1.2146978439113301</c:v>
                </c:pt>
                <c:pt idx="68">
                  <c:v>1.2450652900090999</c:v>
                </c:pt>
                <c:pt idx="69">
                  <c:v>1.2450652900090999</c:v>
                </c:pt>
                <c:pt idx="70">
                  <c:v>1.2450652900090999</c:v>
                </c:pt>
                <c:pt idx="71">
                  <c:v>1.2754327361068962</c:v>
                </c:pt>
                <c:pt idx="72">
                  <c:v>1.2754327361068962</c:v>
                </c:pt>
                <c:pt idx="73">
                  <c:v>1.3058001822046714</c:v>
                </c:pt>
                <c:pt idx="74">
                  <c:v>1.3058001822046714</c:v>
                </c:pt>
                <c:pt idx="75">
                  <c:v>1.3058001822046714</c:v>
                </c:pt>
                <c:pt idx="76">
                  <c:v>1.3361676283024628</c:v>
                </c:pt>
                <c:pt idx="77">
                  <c:v>1.3665350744002533</c:v>
                </c:pt>
                <c:pt idx="78">
                  <c:v>1.3969025204980388</c:v>
                </c:pt>
                <c:pt idx="79">
                  <c:v>1.4272699665958131</c:v>
                </c:pt>
                <c:pt idx="80">
                  <c:v>1.4576374126935958</c:v>
                </c:pt>
                <c:pt idx="81">
                  <c:v>1.4880048587913799</c:v>
                </c:pt>
                <c:pt idx="82">
                  <c:v>1.4880048587913799</c:v>
                </c:pt>
                <c:pt idx="83">
                  <c:v>1.5183723048891633</c:v>
                </c:pt>
                <c:pt idx="84">
                  <c:v>1.5183723048891633</c:v>
                </c:pt>
                <c:pt idx="85">
                  <c:v>1.5487397509869458</c:v>
                </c:pt>
                <c:pt idx="86">
                  <c:v>1.5487397509869458</c:v>
                </c:pt>
                <c:pt idx="87">
                  <c:v>1.5791071970847299</c:v>
                </c:pt>
                <c:pt idx="88">
                  <c:v>1.5791071970847299</c:v>
                </c:pt>
                <c:pt idx="89">
                  <c:v>1.6094746431825118</c:v>
                </c:pt>
                <c:pt idx="90">
                  <c:v>1.6398420892802967</c:v>
                </c:pt>
                <c:pt idx="91">
                  <c:v>1.6398420892802967</c:v>
                </c:pt>
                <c:pt idx="92">
                  <c:v>1.6398420892802967</c:v>
                </c:pt>
                <c:pt idx="93">
                  <c:v>1.6398420892802967</c:v>
                </c:pt>
                <c:pt idx="94">
                  <c:v>1.6398420892802967</c:v>
                </c:pt>
                <c:pt idx="95">
                  <c:v>1.6398420892802967</c:v>
                </c:pt>
                <c:pt idx="96">
                  <c:v>1.6702095353780801</c:v>
                </c:pt>
                <c:pt idx="97">
                  <c:v>1.6702095353780801</c:v>
                </c:pt>
                <c:pt idx="98">
                  <c:v>1.7005769814758633</c:v>
                </c:pt>
                <c:pt idx="99">
                  <c:v>1.7309444275736459</c:v>
                </c:pt>
                <c:pt idx="100">
                  <c:v>1.7613118736714297</c:v>
                </c:pt>
                <c:pt idx="101">
                  <c:v>1.7916793197692118</c:v>
                </c:pt>
                <c:pt idx="102">
                  <c:v>1.7916793197692118</c:v>
                </c:pt>
                <c:pt idx="103">
                  <c:v>1.7916793197692118</c:v>
                </c:pt>
                <c:pt idx="104">
                  <c:v>1.8220467658669963</c:v>
                </c:pt>
                <c:pt idx="105">
                  <c:v>1.8524142119647795</c:v>
                </c:pt>
                <c:pt idx="106">
                  <c:v>1.8827816580625618</c:v>
                </c:pt>
                <c:pt idx="107">
                  <c:v>1.9131491041603461</c:v>
                </c:pt>
                <c:pt idx="108">
                  <c:v>1.9435165502581293</c:v>
                </c:pt>
                <c:pt idx="109">
                  <c:v>1.9738839963559125</c:v>
                </c:pt>
                <c:pt idx="110">
                  <c:v>1.9738839963559125</c:v>
                </c:pt>
                <c:pt idx="111">
                  <c:v>1.9738839963559125</c:v>
                </c:pt>
                <c:pt idx="112">
                  <c:v>2.0042514424536972</c:v>
                </c:pt>
                <c:pt idx="113">
                  <c:v>2.0042514424536972</c:v>
                </c:pt>
                <c:pt idx="114">
                  <c:v>2.03461888855148</c:v>
                </c:pt>
                <c:pt idx="115">
                  <c:v>2.0649863346492627</c:v>
                </c:pt>
                <c:pt idx="116">
                  <c:v>2.0649863346492627</c:v>
                </c:pt>
                <c:pt idx="117">
                  <c:v>2.0953537807470481</c:v>
                </c:pt>
                <c:pt idx="118">
                  <c:v>2.1257212268448402</c:v>
                </c:pt>
                <c:pt idx="119">
                  <c:v>2.1560886729426141</c:v>
                </c:pt>
                <c:pt idx="120">
                  <c:v>2.1864561190403977</c:v>
                </c:pt>
                <c:pt idx="121">
                  <c:v>2.1864561190403977</c:v>
                </c:pt>
                <c:pt idx="122">
                  <c:v>2.2168235651381787</c:v>
                </c:pt>
                <c:pt idx="123">
                  <c:v>2.2168235651381787</c:v>
                </c:pt>
                <c:pt idx="124">
                  <c:v>2.2471910112359961</c:v>
                </c:pt>
                <c:pt idx="125">
                  <c:v>2.2471910112359961</c:v>
                </c:pt>
                <c:pt idx="126">
                  <c:v>2.2471910112359961</c:v>
                </c:pt>
                <c:pt idx="127">
                  <c:v>2.2775584573337477</c:v>
                </c:pt>
                <c:pt idx="128">
                  <c:v>2.3079259034315331</c:v>
                </c:pt>
                <c:pt idx="129">
                  <c:v>2.3079259034315331</c:v>
                </c:pt>
                <c:pt idx="130">
                  <c:v>2.3079259034315331</c:v>
                </c:pt>
                <c:pt idx="131">
                  <c:v>2.3382933495293159</c:v>
                </c:pt>
                <c:pt idx="132">
                  <c:v>2.3686607956270995</c:v>
                </c:pt>
                <c:pt idx="133">
                  <c:v>2.3686607956270995</c:v>
                </c:pt>
                <c:pt idx="134">
                  <c:v>2.3686607956270995</c:v>
                </c:pt>
                <c:pt idx="135">
                  <c:v>2.3990282417248827</c:v>
                </c:pt>
                <c:pt idx="136">
                  <c:v>2.3990282417248827</c:v>
                </c:pt>
                <c:pt idx="137">
                  <c:v>2.4293956878226672</c:v>
                </c:pt>
                <c:pt idx="138">
                  <c:v>2.4597631339204367</c:v>
                </c:pt>
                <c:pt idx="139">
                  <c:v>2.4597631339204367</c:v>
                </c:pt>
                <c:pt idx="140">
                  <c:v>2.5204980261160181</c:v>
                </c:pt>
                <c:pt idx="141">
                  <c:v>2.5204980261160181</c:v>
                </c:pt>
                <c:pt idx="142">
                  <c:v>2.5508654722137813</c:v>
                </c:pt>
                <c:pt idx="143">
                  <c:v>2.5508654722137813</c:v>
                </c:pt>
                <c:pt idx="144">
                  <c:v>2.5812329183115845</c:v>
                </c:pt>
                <c:pt idx="145">
                  <c:v>2.6116003644093677</c:v>
                </c:pt>
                <c:pt idx="146">
                  <c:v>2.6116003644093677</c:v>
                </c:pt>
                <c:pt idx="147">
                  <c:v>2.6116003644093677</c:v>
                </c:pt>
                <c:pt idx="148">
                  <c:v>2.6419678105071602</c:v>
                </c:pt>
                <c:pt idx="149">
                  <c:v>2.6419678105071602</c:v>
                </c:pt>
                <c:pt idx="150">
                  <c:v>2.6723352566049412</c:v>
                </c:pt>
                <c:pt idx="151">
                  <c:v>2.6723352566049412</c:v>
                </c:pt>
                <c:pt idx="152">
                  <c:v>2.6723352566049412</c:v>
                </c:pt>
                <c:pt idx="153">
                  <c:v>2.6723352566049412</c:v>
                </c:pt>
                <c:pt idx="154">
                  <c:v>2.7027027027027311</c:v>
                </c:pt>
                <c:pt idx="155">
                  <c:v>2.7330701488005196</c:v>
                </c:pt>
                <c:pt idx="156">
                  <c:v>2.7634375948982859</c:v>
                </c:pt>
                <c:pt idx="157">
                  <c:v>2.7634375948982859</c:v>
                </c:pt>
                <c:pt idx="158">
                  <c:v>2.7938050409960695</c:v>
                </c:pt>
                <c:pt idx="159">
                  <c:v>2.8241724870938527</c:v>
                </c:pt>
                <c:pt idx="160">
                  <c:v>2.8545399331916368</c:v>
                </c:pt>
                <c:pt idx="161">
                  <c:v>2.8849073792894204</c:v>
                </c:pt>
                <c:pt idx="162">
                  <c:v>2.8849073792894204</c:v>
                </c:pt>
                <c:pt idx="163">
                  <c:v>2.8849073792894204</c:v>
                </c:pt>
                <c:pt idx="164">
                  <c:v>2.8849073792894204</c:v>
                </c:pt>
                <c:pt idx="165">
                  <c:v>2.9152748253872027</c:v>
                </c:pt>
                <c:pt idx="166">
                  <c:v>2.9152748253872027</c:v>
                </c:pt>
                <c:pt idx="167">
                  <c:v>2.9456422714849877</c:v>
                </c:pt>
                <c:pt idx="168">
                  <c:v>2.9760097175827713</c:v>
                </c:pt>
                <c:pt idx="169">
                  <c:v>3.006377163680555</c:v>
                </c:pt>
                <c:pt idx="170">
                  <c:v>3.0367446097783377</c:v>
                </c:pt>
                <c:pt idx="171">
                  <c:v>3.0367446097783377</c:v>
                </c:pt>
                <c:pt idx="172">
                  <c:v>3.0671120558761396</c:v>
                </c:pt>
                <c:pt idx="173">
                  <c:v>3.0671120558761396</c:v>
                </c:pt>
                <c:pt idx="174">
                  <c:v>3.0974795019739059</c:v>
                </c:pt>
                <c:pt idx="175">
                  <c:v>3.0974795019739059</c:v>
                </c:pt>
                <c:pt idx="176">
                  <c:v>3.0974795019739059</c:v>
                </c:pt>
                <c:pt idx="177">
                  <c:v>3.1278469480716895</c:v>
                </c:pt>
                <c:pt idx="178">
                  <c:v>3.1278469480716895</c:v>
                </c:pt>
                <c:pt idx="179">
                  <c:v>3.1582143941694731</c:v>
                </c:pt>
                <c:pt idx="180">
                  <c:v>3.1885818402672816</c:v>
                </c:pt>
                <c:pt idx="181">
                  <c:v>3.1885818402672816</c:v>
                </c:pt>
                <c:pt idx="182">
                  <c:v>3.21894928636504</c:v>
                </c:pt>
                <c:pt idx="183">
                  <c:v>3.21894928636504</c:v>
                </c:pt>
                <c:pt idx="184">
                  <c:v>3.2493167324628405</c:v>
                </c:pt>
                <c:pt idx="185">
                  <c:v>3.2493167324628405</c:v>
                </c:pt>
                <c:pt idx="186">
                  <c:v>3.2796841785606072</c:v>
                </c:pt>
                <c:pt idx="187">
                  <c:v>3.2796841785606072</c:v>
                </c:pt>
                <c:pt idx="188">
                  <c:v>3.3100516246583767</c:v>
                </c:pt>
                <c:pt idx="189">
                  <c:v>3.3404190707561745</c:v>
                </c:pt>
                <c:pt idx="190">
                  <c:v>3.3707865168539581</c:v>
                </c:pt>
                <c:pt idx="191">
                  <c:v>3.4011539629517418</c:v>
                </c:pt>
                <c:pt idx="192">
                  <c:v>3.4011539629517418</c:v>
                </c:pt>
                <c:pt idx="193">
                  <c:v>3.4011539629517418</c:v>
                </c:pt>
                <c:pt idx="194">
                  <c:v>3.4011539629517418</c:v>
                </c:pt>
                <c:pt idx="195">
                  <c:v>3.4315214090495227</c:v>
                </c:pt>
                <c:pt idx="196">
                  <c:v>3.4315214090495227</c:v>
                </c:pt>
                <c:pt idx="197">
                  <c:v>3.4315214090495227</c:v>
                </c:pt>
                <c:pt idx="198">
                  <c:v>3.4315214090495227</c:v>
                </c:pt>
                <c:pt idx="199">
                  <c:v>3.461888855147309</c:v>
                </c:pt>
                <c:pt idx="200">
                  <c:v>3.4922563012450927</c:v>
                </c:pt>
                <c:pt idx="201">
                  <c:v>3.5226237473428812</c:v>
                </c:pt>
                <c:pt idx="202">
                  <c:v>3.5529911934406577</c:v>
                </c:pt>
                <c:pt idx="203">
                  <c:v>3.5529911934406577</c:v>
                </c:pt>
                <c:pt idx="204">
                  <c:v>3.5833586395384427</c:v>
                </c:pt>
                <c:pt idx="205">
                  <c:v>3.6137260856362272</c:v>
                </c:pt>
                <c:pt idx="206">
                  <c:v>3.6440935317340202</c:v>
                </c:pt>
                <c:pt idx="207">
                  <c:v>3.674460977831794</c:v>
                </c:pt>
                <c:pt idx="208">
                  <c:v>3.7048284239295777</c:v>
                </c:pt>
                <c:pt idx="209">
                  <c:v>3.7655633161251449</c:v>
                </c:pt>
                <c:pt idx="210">
                  <c:v>3.7655633161251449</c:v>
                </c:pt>
                <c:pt idx="211">
                  <c:v>3.7655633161251449</c:v>
                </c:pt>
                <c:pt idx="212">
                  <c:v>3.7655633161251449</c:v>
                </c:pt>
                <c:pt idx="213">
                  <c:v>3.7655633161251449</c:v>
                </c:pt>
                <c:pt idx="214">
                  <c:v>3.795930762222961</c:v>
                </c:pt>
                <c:pt idx="215">
                  <c:v>3.795930762222961</c:v>
                </c:pt>
                <c:pt idx="216">
                  <c:v>3.8262982083207122</c:v>
                </c:pt>
                <c:pt idx="217">
                  <c:v>3.856665654418471</c:v>
                </c:pt>
                <c:pt idx="218">
                  <c:v>3.8870331005162795</c:v>
                </c:pt>
                <c:pt idx="219">
                  <c:v>3.8870331005162795</c:v>
                </c:pt>
                <c:pt idx="220">
                  <c:v>3.9174005466140631</c:v>
                </c:pt>
                <c:pt idx="221">
                  <c:v>3.9477679927118472</c:v>
                </c:pt>
                <c:pt idx="222">
                  <c:v>3.9477679927118472</c:v>
                </c:pt>
                <c:pt idx="223">
                  <c:v>3.9477679927118472</c:v>
                </c:pt>
                <c:pt idx="224">
                  <c:v>3.9477679927118472</c:v>
                </c:pt>
                <c:pt idx="225">
                  <c:v>3.9781354388096304</c:v>
                </c:pt>
                <c:pt idx="226">
                  <c:v>3.9781354388096304</c:v>
                </c:pt>
                <c:pt idx="227">
                  <c:v>3.9781354388096304</c:v>
                </c:pt>
                <c:pt idx="228">
                  <c:v>3.9781354388096304</c:v>
                </c:pt>
                <c:pt idx="229">
                  <c:v>4.008502884907414</c:v>
                </c:pt>
                <c:pt idx="230">
                  <c:v>4.008502884907414</c:v>
                </c:pt>
                <c:pt idx="231">
                  <c:v>4.008502884907414</c:v>
                </c:pt>
                <c:pt idx="232">
                  <c:v>4.0388703310051977</c:v>
                </c:pt>
                <c:pt idx="233">
                  <c:v>4.0692377771029795</c:v>
                </c:pt>
                <c:pt idx="234">
                  <c:v>4.0692377771029795</c:v>
                </c:pt>
                <c:pt idx="235">
                  <c:v>4.0996052232007694</c:v>
                </c:pt>
                <c:pt idx="236">
                  <c:v>4.1299726692985255</c:v>
                </c:pt>
                <c:pt idx="237">
                  <c:v>4.1299726692985255</c:v>
                </c:pt>
                <c:pt idx="238">
                  <c:v>4.1299726692985255</c:v>
                </c:pt>
                <c:pt idx="239">
                  <c:v>4.1299726692985255</c:v>
                </c:pt>
                <c:pt idx="240">
                  <c:v>4.1299726692985255</c:v>
                </c:pt>
                <c:pt idx="241">
                  <c:v>4.1603401153963322</c:v>
                </c:pt>
                <c:pt idx="242">
                  <c:v>4.1907075614941158</c:v>
                </c:pt>
                <c:pt idx="243">
                  <c:v>4.1907075614941158</c:v>
                </c:pt>
                <c:pt idx="244">
                  <c:v>4.2210750075918995</c:v>
                </c:pt>
                <c:pt idx="245">
                  <c:v>4.2210750075918995</c:v>
                </c:pt>
                <c:pt idx="246">
                  <c:v>4.2210750075918995</c:v>
                </c:pt>
                <c:pt idx="247">
                  <c:v>4.2514424536897115</c:v>
                </c:pt>
                <c:pt idx="248">
                  <c:v>4.2818098997874694</c:v>
                </c:pt>
                <c:pt idx="249">
                  <c:v>4.3121773458852255</c:v>
                </c:pt>
                <c:pt idx="250">
                  <c:v>4.3425447919830384</c:v>
                </c:pt>
                <c:pt idx="251">
                  <c:v>4.3425447919830384</c:v>
                </c:pt>
                <c:pt idx="252">
                  <c:v>4.3729122380807821</c:v>
                </c:pt>
                <c:pt idx="253">
                  <c:v>4.3729122380807821</c:v>
                </c:pt>
                <c:pt idx="254">
                  <c:v>4.3729122380807821</c:v>
                </c:pt>
                <c:pt idx="255">
                  <c:v>4.3729122380807821</c:v>
                </c:pt>
                <c:pt idx="256">
                  <c:v>4.3729122380807821</c:v>
                </c:pt>
                <c:pt idx="257">
                  <c:v>4.3729122380807821</c:v>
                </c:pt>
                <c:pt idx="258">
                  <c:v>4.4032796841786599</c:v>
                </c:pt>
                <c:pt idx="259">
                  <c:v>4.4336471302764124</c:v>
                </c:pt>
                <c:pt idx="260">
                  <c:v>4.4640145763741268</c:v>
                </c:pt>
                <c:pt idx="261">
                  <c:v>4.4943820224719495</c:v>
                </c:pt>
                <c:pt idx="262">
                  <c:v>4.5247494685697349</c:v>
                </c:pt>
                <c:pt idx="263">
                  <c:v>4.5247494685697349</c:v>
                </c:pt>
                <c:pt idx="264">
                  <c:v>4.5551169146674866</c:v>
                </c:pt>
                <c:pt idx="265">
                  <c:v>4.585484360765256</c:v>
                </c:pt>
                <c:pt idx="266">
                  <c:v>4.585484360765256</c:v>
                </c:pt>
                <c:pt idx="267">
                  <c:v>4.585484360765256</c:v>
                </c:pt>
                <c:pt idx="268">
                  <c:v>4.585484360765256</c:v>
                </c:pt>
                <c:pt idx="269">
                  <c:v>4.6158518068630645</c:v>
                </c:pt>
                <c:pt idx="270">
                  <c:v>4.6462192529608703</c:v>
                </c:pt>
                <c:pt idx="271">
                  <c:v>4.6462192529608703</c:v>
                </c:pt>
                <c:pt idx="272">
                  <c:v>4.6765866990586495</c:v>
                </c:pt>
                <c:pt idx="273">
                  <c:v>4.6765866990586495</c:v>
                </c:pt>
                <c:pt idx="274">
                  <c:v>4.7069541451564367</c:v>
                </c:pt>
                <c:pt idx="275">
                  <c:v>4.7069541451564367</c:v>
                </c:pt>
                <c:pt idx="276">
                  <c:v>4.7373215912542479</c:v>
                </c:pt>
                <c:pt idx="277">
                  <c:v>4.7373215912542479</c:v>
                </c:pt>
                <c:pt idx="278">
                  <c:v>4.767689037352004</c:v>
                </c:pt>
                <c:pt idx="279">
                  <c:v>4.7980564834497894</c:v>
                </c:pt>
                <c:pt idx="280">
                  <c:v>4.7980564834497894</c:v>
                </c:pt>
                <c:pt idx="281">
                  <c:v>4.7980564834497894</c:v>
                </c:pt>
                <c:pt idx="282">
                  <c:v>4.8284239295475695</c:v>
                </c:pt>
                <c:pt idx="283">
                  <c:v>4.8284239295475695</c:v>
                </c:pt>
                <c:pt idx="284">
                  <c:v>4.8284239295475695</c:v>
                </c:pt>
                <c:pt idx="285">
                  <c:v>4.8284239295475695</c:v>
                </c:pt>
                <c:pt idx="286">
                  <c:v>4.8587913756453549</c:v>
                </c:pt>
                <c:pt idx="287">
                  <c:v>4.8587913756453549</c:v>
                </c:pt>
                <c:pt idx="288">
                  <c:v>4.8891588217431394</c:v>
                </c:pt>
                <c:pt idx="289">
                  <c:v>4.9498937139387476</c:v>
                </c:pt>
                <c:pt idx="290">
                  <c:v>4.9498937139387476</c:v>
                </c:pt>
                <c:pt idx="291">
                  <c:v>4.9498937139387476</c:v>
                </c:pt>
                <c:pt idx="292">
                  <c:v>4.9802611600364903</c:v>
                </c:pt>
                <c:pt idx="293">
                  <c:v>4.9802611600364903</c:v>
                </c:pt>
                <c:pt idx="294">
                  <c:v>5.0409960522320576</c:v>
                </c:pt>
                <c:pt idx="295">
                  <c:v>5.071363498329899</c:v>
                </c:pt>
                <c:pt idx="296">
                  <c:v>5.071363498329899</c:v>
                </c:pt>
                <c:pt idx="297">
                  <c:v>5.071363498329899</c:v>
                </c:pt>
                <c:pt idx="298">
                  <c:v>5.1017309444276284</c:v>
                </c:pt>
                <c:pt idx="299">
                  <c:v>5.1017309444276284</c:v>
                </c:pt>
                <c:pt idx="300">
                  <c:v>5.1320983905254085</c:v>
                </c:pt>
                <c:pt idx="301">
                  <c:v>5.1320983905254085</c:v>
                </c:pt>
                <c:pt idx="302">
                  <c:v>5.1320983905254085</c:v>
                </c:pt>
                <c:pt idx="303">
                  <c:v>5.1624658366231655</c:v>
                </c:pt>
                <c:pt idx="304">
                  <c:v>5.1928332827209758</c:v>
                </c:pt>
                <c:pt idx="305">
                  <c:v>5.2232007288187585</c:v>
                </c:pt>
                <c:pt idx="306">
                  <c:v>5.2232007288187585</c:v>
                </c:pt>
                <c:pt idx="307">
                  <c:v>5.253568174916543</c:v>
                </c:pt>
                <c:pt idx="308">
                  <c:v>5.2839356210143293</c:v>
                </c:pt>
                <c:pt idx="309">
                  <c:v>5.3143030671121085</c:v>
                </c:pt>
                <c:pt idx="310">
                  <c:v>5.3750379593076785</c:v>
                </c:pt>
                <c:pt idx="311">
                  <c:v>5.405405405405463</c:v>
                </c:pt>
                <c:pt idx="312">
                  <c:v>5.4357728515032484</c:v>
                </c:pt>
                <c:pt idx="313">
                  <c:v>5.4357728515032484</c:v>
                </c:pt>
                <c:pt idx="314">
                  <c:v>5.466140297601032</c:v>
                </c:pt>
                <c:pt idx="315">
                  <c:v>5.4965077436988174</c:v>
                </c:pt>
                <c:pt idx="316">
                  <c:v>5.5268751897966002</c:v>
                </c:pt>
                <c:pt idx="317">
                  <c:v>5.5572426358944034</c:v>
                </c:pt>
                <c:pt idx="318">
                  <c:v>5.5572426358944034</c:v>
                </c:pt>
                <c:pt idx="319">
                  <c:v>5.5876100819921914</c:v>
                </c:pt>
                <c:pt idx="320">
                  <c:v>5.5876100819921914</c:v>
                </c:pt>
                <c:pt idx="321">
                  <c:v>5.5876100819921914</c:v>
                </c:pt>
                <c:pt idx="322">
                  <c:v>5.5876100819921914</c:v>
                </c:pt>
                <c:pt idx="323">
                  <c:v>5.5876100819921914</c:v>
                </c:pt>
                <c:pt idx="324">
                  <c:v>5.6179775280898969</c:v>
                </c:pt>
                <c:pt idx="325">
                  <c:v>5.6483449741877365</c:v>
                </c:pt>
                <c:pt idx="326">
                  <c:v>5.6483449741877365</c:v>
                </c:pt>
                <c:pt idx="327">
                  <c:v>5.6483449741877365</c:v>
                </c:pt>
                <c:pt idx="328">
                  <c:v>5.6483449741877365</c:v>
                </c:pt>
                <c:pt idx="329">
                  <c:v>5.6787238538119125</c:v>
                </c:pt>
                <c:pt idx="330">
                  <c:v>5.7092527111217599</c:v>
                </c:pt>
                <c:pt idx="331">
                  <c:v>5.7092527111217599</c:v>
                </c:pt>
                <c:pt idx="332">
                  <c:v>5.7092527111217599</c:v>
                </c:pt>
                <c:pt idx="333">
                  <c:v>5.7399803347882976</c:v>
                </c:pt>
                <c:pt idx="334">
                  <c:v>5.7399803347882976</c:v>
                </c:pt>
                <c:pt idx="335">
                  <c:v>5.7399803347882976</c:v>
                </c:pt>
                <c:pt idx="336">
                  <c:v>5.772138704152419</c:v>
                </c:pt>
                <c:pt idx="337">
                  <c:v>5.8052695715639198</c:v>
                </c:pt>
                <c:pt idx="338">
                  <c:v>5.8052695715639198</c:v>
                </c:pt>
                <c:pt idx="339">
                  <c:v>5.8389591382572315</c:v>
                </c:pt>
                <c:pt idx="340">
                  <c:v>5.9064521358321382</c:v>
                </c:pt>
                <c:pt idx="341">
                  <c:v>5.9402558078491472</c:v>
                </c:pt>
                <c:pt idx="342">
                  <c:v>5.9402558078491472</c:v>
                </c:pt>
                <c:pt idx="343">
                  <c:v>5.9744067778663785</c:v>
                </c:pt>
                <c:pt idx="344">
                  <c:v>5.9744067778663785</c:v>
                </c:pt>
                <c:pt idx="345">
                  <c:v>6.0099918045136853</c:v>
                </c:pt>
                <c:pt idx="346">
                  <c:v>6.0459631001069027</c:v>
                </c:pt>
                <c:pt idx="347">
                  <c:v>6.0459631001069027</c:v>
                </c:pt>
                <c:pt idx="348">
                  <c:v>6.0824635910184792</c:v>
                </c:pt>
                <c:pt idx="349">
                  <c:v>6.1192688170118794</c:v>
                </c:pt>
                <c:pt idx="350">
                  <c:v>6.1192688170118794</c:v>
                </c:pt>
                <c:pt idx="351">
                  <c:v>6.1192688170118794</c:v>
                </c:pt>
                <c:pt idx="352">
                  <c:v>6.15749346484876</c:v>
                </c:pt>
                <c:pt idx="353">
                  <c:v>6.1957181126856415</c:v>
                </c:pt>
                <c:pt idx="354">
                  <c:v>6.1957181126856415</c:v>
                </c:pt>
                <c:pt idx="355">
                  <c:v>6.2351811131007802</c:v>
                </c:pt>
                <c:pt idx="356">
                  <c:v>6.2751425756493964</c:v>
                </c:pt>
                <c:pt idx="357">
                  <c:v>6.3151040381979602</c:v>
                </c:pt>
                <c:pt idx="358">
                  <c:v>6.3562312532332239</c:v>
                </c:pt>
                <c:pt idx="359">
                  <c:v>6.3562312532332239</c:v>
                </c:pt>
                <c:pt idx="360">
                  <c:v>6.3562312532332239</c:v>
                </c:pt>
                <c:pt idx="361">
                  <c:v>6.3562312532332239</c:v>
                </c:pt>
                <c:pt idx="362">
                  <c:v>6.3562312532332239</c:v>
                </c:pt>
                <c:pt idx="363">
                  <c:v>6.3562312532332239</c:v>
                </c:pt>
                <c:pt idx="364">
                  <c:v>6.3562312532332239</c:v>
                </c:pt>
                <c:pt idx="365">
                  <c:v>6.4011948368926284</c:v>
                </c:pt>
                <c:pt idx="366">
                  <c:v>6.448011276933614</c:v>
                </c:pt>
                <c:pt idx="367">
                  <c:v>6.448011276933614</c:v>
                </c:pt>
                <c:pt idx="368">
                  <c:v>6.4990124753120524</c:v>
                </c:pt>
                <c:pt idx="369">
                  <c:v>6.555070057263884</c:v>
                </c:pt>
                <c:pt idx="370">
                  <c:v>6.6135247001093855</c:v>
                </c:pt>
                <c:pt idx="371">
                  <c:v>6.6135247001093855</c:v>
                </c:pt>
                <c:pt idx="372">
                  <c:v>6.6135247001093855</c:v>
                </c:pt>
                <c:pt idx="373">
                  <c:v>6.6971573738606756</c:v>
                </c:pt>
                <c:pt idx="374">
                  <c:v>6.7888259272962355</c:v>
                </c:pt>
                <c:pt idx="375">
                  <c:v>6.7888259272962355</c:v>
                </c:pt>
                <c:pt idx="376">
                  <c:v>6.7888259272962355</c:v>
                </c:pt>
                <c:pt idx="377">
                  <c:v>6.7888259272962355</c:v>
                </c:pt>
                <c:pt idx="378">
                  <c:v>6.7888259272962355</c:v>
                </c:pt>
                <c:pt idx="379">
                  <c:v>6.9350720151602934</c:v>
                </c:pt>
                <c:pt idx="380">
                  <c:v>6.9350720151602934</c:v>
                </c:pt>
                <c:pt idx="381">
                  <c:v>7.1074425512446959</c:v>
                </c:pt>
                <c:pt idx="382">
                  <c:v>7.2919459648690195</c:v>
                </c:pt>
                <c:pt idx="383">
                  <c:v>7.2919459648690195</c:v>
                </c:pt>
              </c:numCache>
            </c:numRef>
          </c:yVal>
          <c:smooth val="0"/>
        </c:ser>
        <c:ser>
          <c:idx val="1"/>
          <c:order val="1"/>
          <c:tx>
            <c:strRef>
              <c:f>Sheet1!$C$1</c:f>
              <c:strCache>
                <c:ptCount val="1"/>
                <c:pt idx="0">
                  <c:v>Pravastatin</c:v>
                </c:pt>
              </c:strCache>
            </c:strRef>
          </c:tx>
          <c:spPr>
            <a:ln w="44450">
              <a:solidFill>
                <a:srgbClr val="0070C0"/>
              </a:solidFill>
            </a:ln>
          </c:spPr>
          <c:marker>
            <c:symbol val="none"/>
          </c:marker>
          <c:xVal>
            <c:numRef>
              <c:f>Sheet1!$A$2:$A$1281</c:f>
              <c:numCache>
                <c:formatCode>General</c:formatCode>
                <c:ptCount val="1280"/>
                <c:pt idx="0">
                  <c:v>0</c:v>
                </c:pt>
                <c:pt idx="1">
                  <c:v>0.30390143737166553</c:v>
                </c:pt>
                <c:pt idx="2">
                  <c:v>0.38877481177276191</c:v>
                </c:pt>
                <c:pt idx="3">
                  <c:v>0.40793976728268594</c:v>
                </c:pt>
                <c:pt idx="4">
                  <c:v>0.42984257357974442</c:v>
                </c:pt>
                <c:pt idx="5">
                  <c:v>0.56673511293634493</c:v>
                </c:pt>
                <c:pt idx="6">
                  <c:v>0.77207392197125257</c:v>
                </c:pt>
                <c:pt idx="7">
                  <c:v>0.8350444900752948</c:v>
                </c:pt>
                <c:pt idx="8">
                  <c:v>0.86789869952088405</c:v>
                </c:pt>
                <c:pt idx="9">
                  <c:v>1.0704996577686436</c:v>
                </c:pt>
                <c:pt idx="10">
                  <c:v>1.1115674195756331</c:v>
                </c:pt>
                <c:pt idx="11">
                  <c:v>1.1663244353182751</c:v>
                </c:pt>
                <c:pt idx="12">
                  <c:v>1.7686516084873374</c:v>
                </c:pt>
                <c:pt idx="13">
                  <c:v>1.8973305954825459</c:v>
                </c:pt>
                <c:pt idx="14">
                  <c:v>1.9630390143737229</c:v>
                </c:pt>
                <c:pt idx="15">
                  <c:v>1.9822039698836553</c:v>
                </c:pt>
                <c:pt idx="16">
                  <c:v>2.0451745379876947</c:v>
                </c:pt>
                <c:pt idx="17">
                  <c:v>2.0917180013689247</c:v>
                </c:pt>
                <c:pt idx="18">
                  <c:v>2.228610540725549</c:v>
                </c:pt>
                <c:pt idx="19">
                  <c:v>2.2614647501711307</c:v>
                </c:pt>
                <c:pt idx="20">
                  <c:v>2.2778918548939253</c:v>
                </c:pt>
                <c:pt idx="21">
                  <c:v>2.4093086926762477</c:v>
                </c:pt>
                <c:pt idx="22">
                  <c:v>2.4339493497604381</c:v>
                </c:pt>
                <c:pt idx="23">
                  <c:v>2.4668035592060233</c:v>
                </c:pt>
                <c:pt idx="24">
                  <c:v>2.587268993839817</c:v>
                </c:pt>
                <c:pt idx="25">
                  <c:v>2.5927446954140967</c:v>
                </c:pt>
                <c:pt idx="26">
                  <c:v>2.647501711156766</c:v>
                </c:pt>
                <c:pt idx="27">
                  <c:v>2.7241615331964542</c:v>
                </c:pt>
                <c:pt idx="28">
                  <c:v>2.7597535934291577</c:v>
                </c:pt>
                <c:pt idx="29">
                  <c:v>2.7898699520876202</c:v>
                </c:pt>
                <c:pt idx="30">
                  <c:v>2.8501026694045173</c:v>
                </c:pt>
                <c:pt idx="31">
                  <c:v>2.8528405201916316</c:v>
                </c:pt>
                <c:pt idx="32">
                  <c:v>2.9568788501026577</c:v>
                </c:pt>
                <c:pt idx="33">
                  <c:v>3.0143737166324605</c:v>
                </c:pt>
                <c:pt idx="34">
                  <c:v>3.10472279260782</c:v>
                </c:pt>
                <c:pt idx="35">
                  <c:v>3.1731690622861199</c:v>
                </c:pt>
                <c:pt idx="36">
                  <c:v>3.2525667351129401</c:v>
                </c:pt>
                <c:pt idx="37">
                  <c:v>3.2553045859000691</c:v>
                </c:pt>
                <c:pt idx="38">
                  <c:v>3.2963723477070612</c:v>
                </c:pt>
                <c:pt idx="39">
                  <c:v>3.2991101984941822</c:v>
                </c:pt>
                <c:pt idx="40">
                  <c:v>3.3620807665982197</c:v>
                </c:pt>
                <c:pt idx="41">
                  <c:v>3.3812457221081367</c:v>
                </c:pt>
                <c:pt idx="42">
                  <c:v>3.3949349760438037</c:v>
                </c:pt>
                <c:pt idx="43">
                  <c:v>3.4989733059548227</c:v>
                </c:pt>
                <c:pt idx="44">
                  <c:v>3.5071868583162455</c:v>
                </c:pt>
                <c:pt idx="45">
                  <c:v>3.5619438740588567</c:v>
                </c:pt>
                <c:pt idx="46">
                  <c:v>3.5975359342915807</c:v>
                </c:pt>
                <c:pt idx="47">
                  <c:v>3.6194387405886381</c:v>
                </c:pt>
                <c:pt idx="48">
                  <c:v>3.624914442162932</c:v>
                </c:pt>
                <c:pt idx="49">
                  <c:v>3.7426420260095767</c:v>
                </c:pt>
                <c:pt idx="50">
                  <c:v>3.7453798767967212</c:v>
                </c:pt>
                <c:pt idx="51">
                  <c:v>3.7590691307323749</c:v>
                </c:pt>
                <c:pt idx="52">
                  <c:v>3.761806981519507</c:v>
                </c:pt>
                <c:pt idx="53">
                  <c:v>3.8384668035591867</c:v>
                </c:pt>
                <c:pt idx="54">
                  <c:v>3.8877481177275839</c:v>
                </c:pt>
                <c:pt idx="55">
                  <c:v>3.8986995208761122</c:v>
                </c:pt>
                <c:pt idx="56">
                  <c:v>3.9069130732375084</c:v>
                </c:pt>
                <c:pt idx="57">
                  <c:v>3.9425051334702021</c:v>
                </c:pt>
                <c:pt idx="58">
                  <c:v>3.9507186858316223</c:v>
                </c:pt>
                <c:pt idx="59">
                  <c:v>4.0903490759753591</c:v>
                </c:pt>
                <c:pt idx="60">
                  <c:v>4.2190280629705734</c:v>
                </c:pt>
                <c:pt idx="61">
                  <c:v>4.2327173169062275</c:v>
                </c:pt>
                <c:pt idx="62">
                  <c:v>4.2902121834360134</c:v>
                </c:pt>
                <c:pt idx="63">
                  <c:v>4.3367556468172355</c:v>
                </c:pt>
                <c:pt idx="64">
                  <c:v>4.3613963039014374</c:v>
                </c:pt>
                <c:pt idx="65">
                  <c:v>4.3805612594113619</c:v>
                </c:pt>
                <c:pt idx="66">
                  <c:v>4.3942505133469947</c:v>
                </c:pt>
                <c:pt idx="67">
                  <c:v>4.4845995893223822</c:v>
                </c:pt>
                <c:pt idx="68">
                  <c:v>4.5530458590006848</c:v>
                </c:pt>
                <c:pt idx="69">
                  <c:v>4.6050650239561941</c:v>
                </c:pt>
                <c:pt idx="70">
                  <c:v>4.6078028747433262</c:v>
                </c:pt>
                <c:pt idx="71">
                  <c:v>4.6707734428473824</c:v>
                </c:pt>
                <c:pt idx="72">
                  <c:v>4.6844626967830294</c:v>
                </c:pt>
                <c:pt idx="73">
                  <c:v>4.8268309377138845</c:v>
                </c:pt>
                <c:pt idx="74">
                  <c:v>4.8898015058179327</c:v>
                </c:pt>
                <c:pt idx="75">
                  <c:v>4.9527720739219712</c:v>
                </c:pt>
                <c:pt idx="76">
                  <c:v>4.9582477754962424</c:v>
                </c:pt>
                <c:pt idx="77">
                  <c:v>5.0595482546201334</c:v>
                </c:pt>
                <c:pt idx="78">
                  <c:v>5.0732375085557795</c:v>
                </c:pt>
                <c:pt idx="79">
                  <c:v>5.1006160164271046</c:v>
                </c:pt>
                <c:pt idx="80">
                  <c:v>5.1635865845311395</c:v>
                </c:pt>
                <c:pt idx="81">
                  <c:v>5.1745379876796695</c:v>
                </c:pt>
                <c:pt idx="82">
                  <c:v>5.2375085557837098</c:v>
                </c:pt>
                <c:pt idx="83">
                  <c:v>5.2402464065708534</c:v>
                </c:pt>
                <c:pt idx="84">
                  <c:v>5.3004791238877482</c:v>
                </c:pt>
                <c:pt idx="85">
                  <c:v>5.3114305270362356</c:v>
                </c:pt>
                <c:pt idx="86">
                  <c:v>5.3990417522245124</c:v>
                </c:pt>
                <c:pt idx="87">
                  <c:v>5.4428473648186184</c:v>
                </c:pt>
                <c:pt idx="88">
                  <c:v>5.5030800821355239</c:v>
                </c:pt>
                <c:pt idx="89">
                  <c:v>5.5578370978781653</c:v>
                </c:pt>
                <c:pt idx="90">
                  <c:v>5.5633127994524294</c:v>
                </c:pt>
                <c:pt idx="91">
                  <c:v>5.593429158110883</c:v>
                </c:pt>
                <c:pt idx="92">
                  <c:v>5.5989048596851054</c:v>
                </c:pt>
                <c:pt idx="93">
                  <c:v>5.6454483230663906</c:v>
                </c:pt>
                <c:pt idx="94">
                  <c:v>5.6755646817248504</c:v>
                </c:pt>
                <c:pt idx="95">
                  <c:v>5.7713894592744834</c:v>
                </c:pt>
                <c:pt idx="96">
                  <c:v>5.8288843258042355</c:v>
                </c:pt>
                <c:pt idx="97">
                  <c:v>5.9986310746064335</c:v>
                </c:pt>
                <c:pt idx="98">
                  <c:v>6.0068446269678306</c:v>
                </c:pt>
                <c:pt idx="99">
                  <c:v>6.0451745379876645</c:v>
                </c:pt>
                <c:pt idx="100">
                  <c:v>6.061601642710472</c:v>
                </c:pt>
                <c:pt idx="101">
                  <c:v>6.1054072553045859</c:v>
                </c:pt>
                <c:pt idx="102">
                  <c:v>6.1190965092402445</c:v>
                </c:pt>
                <c:pt idx="103">
                  <c:v>6.1546885694729232</c:v>
                </c:pt>
                <c:pt idx="104">
                  <c:v>6.1601642710471785</c:v>
                </c:pt>
                <c:pt idx="105">
                  <c:v>6.201232032854243</c:v>
                </c:pt>
                <c:pt idx="106">
                  <c:v>6.406570841889117</c:v>
                </c:pt>
                <c:pt idx="107">
                  <c:v>6.4202600958248324</c:v>
                </c:pt>
                <c:pt idx="108">
                  <c:v>6.4229979466118845</c:v>
                </c:pt>
                <c:pt idx="109">
                  <c:v>6.4366872005475724</c:v>
                </c:pt>
                <c:pt idx="110">
                  <c:v>6.4613278576317565</c:v>
                </c:pt>
                <c:pt idx="111">
                  <c:v>6.5133470225872694</c:v>
                </c:pt>
                <c:pt idx="112">
                  <c:v>6.7433264887063924</c:v>
                </c:pt>
                <c:pt idx="113">
                  <c:v>6.7789185489390755</c:v>
                </c:pt>
                <c:pt idx="114">
                  <c:v>6.7816563997262174</c:v>
                </c:pt>
                <c:pt idx="115">
                  <c:v>6.7871321013004788</c:v>
                </c:pt>
                <c:pt idx="116">
                  <c:v>6.8418891170431424</c:v>
                </c:pt>
                <c:pt idx="117">
                  <c:v>6.8774811772758255</c:v>
                </c:pt>
                <c:pt idx="118">
                  <c:v>6.9158110882956878</c:v>
                </c:pt>
                <c:pt idx="119">
                  <c:v>6.9240246406570645</c:v>
                </c:pt>
                <c:pt idx="120">
                  <c:v>6.9431895961670085</c:v>
                </c:pt>
                <c:pt idx="121">
                  <c:v>6.9705681040383771</c:v>
                </c:pt>
                <c:pt idx="122">
                  <c:v>7.0663928815879515</c:v>
                </c:pt>
                <c:pt idx="123">
                  <c:v>7.1649555099246669</c:v>
                </c:pt>
                <c:pt idx="124">
                  <c:v>7.2251882272415822</c:v>
                </c:pt>
                <c:pt idx="125">
                  <c:v>7.2443531827515741</c:v>
                </c:pt>
                <c:pt idx="126">
                  <c:v>7.312799452429843</c:v>
                </c:pt>
                <c:pt idx="127">
                  <c:v>7.3182751540041124</c:v>
                </c:pt>
                <c:pt idx="128">
                  <c:v>7.3264887063654651</c:v>
                </c:pt>
                <c:pt idx="129">
                  <c:v>7.3347022587268755</c:v>
                </c:pt>
                <c:pt idx="130">
                  <c:v>7.3374401095140334</c:v>
                </c:pt>
                <c:pt idx="131">
                  <c:v>7.3429158110882424</c:v>
                </c:pt>
                <c:pt idx="132">
                  <c:v>7.3620807665981731</c:v>
                </c:pt>
                <c:pt idx="133">
                  <c:v>7.3730321697467485</c:v>
                </c:pt>
                <c:pt idx="134">
                  <c:v>7.526351813826146</c:v>
                </c:pt>
                <c:pt idx="135">
                  <c:v>7.5482546201232035</c:v>
                </c:pt>
                <c:pt idx="136">
                  <c:v>7.5537303216974676</c:v>
                </c:pt>
                <c:pt idx="137">
                  <c:v>7.6112251882272419</c:v>
                </c:pt>
                <c:pt idx="138">
                  <c:v>7.6632443531827485</c:v>
                </c:pt>
                <c:pt idx="139">
                  <c:v>7.6933607118412084</c:v>
                </c:pt>
                <c:pt idx="140">
                  <c:v>7.7207392197125264</c:v>
                </c:pt>
                <c:pt idx="141">
                  <c:v>7.7234770704996576</c:v>
                </c:pt>
                <c:pt idx="142">
                  <c:v>7.7809719370294275</c:v>
                </c:pt>
                <c:pt idx="143">
                  <c:v>7.8329911019849421</c:v>
                </c:pt>
                <c:pt idx="144">
                  <c:v>7.8603696098562628</c:v>
                </c:pt>
                <c:pt idx="145">
                  <c:v>7.8986995208761126</c:v>
                </c:pt>
                <c:pt idx="146">
                  <c:v>8.0301163586584536</c:v>
                </c:pt>
                <c:pt idx="147">
                  <c:v>8.0958247775496268</c:v>
                </c:pt>
                <c:pt idx="148">
                  <c:v>8.120465434633811</c:v>
                </c:pt>
                <c:pt idx="149">
                  <c:v>8.1423682409307752</c:v>
                </c:pt>
                <c:pt idx="150">
                  <c:v>8.2080766598220407</c:v>
                </c:pt>
                <c:pt idx="151">
                  <c:v>8.2600958247775491</c:v>
                </c:pt>
                <c:pt idx="152">
                  <c:v>8.2765229295003468</c:v>
                </c:pt>
                <c:pt idx="153">
                  <c:v>8.303901437371664</c:v>
                </c:pt>
                <c:pt idx="154">
                  <c:v>8.3613963039014365</c:v>
                </c:pt>
                <c:pt idx="155">
                  <c:v>8.3641341546885748</c:v>
                </c:pt>
                <c:pt idx="156">
                  <c:v>8.3668720054757024</c:v>
                </c:pt>
                <c:pt idx="157">
                  <c:v>8.4188911704312019</c:v>
                </c:pt>
                <c:pt idx="158">
                  <c:v>8.462696783025395</c:v>
                </c:pt>
                <c:pt idx="159">
                  <c:v>8.4763860369610722</c:v>
                </c:pt>
                <c:pt idx="160">
                  <c:v>8.5229295003422347</c:v>
                </c:pt>
                <c:pt idx="161">
                  <c:v>8.5284052019164953</c:v>
                </c:pt>
                <c:pt idx="162">
                  <c:v>8.6735112936344976</c:v>
                </c:pt>
                <c:pt idx="163">
                  <c:v>8.7036276522929494</c:v>
                </c:pt>
                <c:pt idx="164">
                  <c:v>8.725530458590006</c:v>
                </c:pt>
                <c:pt idx="165">
                  <c:v>8.7337440109514031</c:v>
                </c:pt>
                <c:pt idx="166">
                  <c:v>8.7556468172485733</c:v>
                </c:pt>
                <c:pt idx="167">
                  <c:v>8.7748117727583619</c:v>
                </c:pt>
                <c:pt idx="168">
                  <c:v>8.8131416837782357</c:v>
                </c:pt>
                <c:pt idx="169">
                  <c:v>8.8624229979467177</c:v>
                </c:pt>
                <c:pt idx="170">
                  <c:v>8.9555099247091849</c:v>
                </c:pt>
                <c:pt idx="171">
                  <c:v>9.037645448323067</c:v>
                </c:pt>
                <c:pt idx="172">
                  <c:v>9.0513347022587229</c:v>
                </c:pt>
                <c:pt idx="173">
                  <c:v>9.0540725530458595</c:v>
                </c:pt>
                <c:pt idx="174">
                  <c:v>9.0951403148528467</c:v>
                </c:pt>
                <c:pt idx="175">
                  <c:v>9.108829568788499</c:v>
                </c:pt>
                <c:pt idx="176">
                  <c:v>9.1334702258726903</c:v>
                </c:pt>
                <c:pt idx="177">
                  <c:v>9.1581108829568389</c:v>
                </c:pt>
                <c:pt idx="178">
                  <c:v>9.1663244353182751</c:v>
                </c:pt>
                <c:pt idx="179">
                  <c:v>9.1690622861054205</c:v>
                </c:pt>
                <c:pt idx="180">
                  <c:v>9.180013689253931</c:v>
                </c:pt>
                <c:pt idx="181">
                  <c:v>9.2210814510609129</c:v>
                </c:pt>
                <c:pt idx="182">
                  <c:v>9.2320328542094767</c:v>
                </c:pt>
                <c:pt idx="183">
                  <c:v>9.2402464065707939</c:v>
                </c:pt>
                <c:pt idx="184">
                  <c:v>9.2511978097193701</c:v>
                </c:pt>
                <c:pt idx="185">
                  <c:v>9.2676249144421625</c:v>
                </c:pt>
                <c:pt idx="186">
                  <c:v>9.2785763175906908</c:v>
                </c:pt>
                <c:pt idx="187">
                  <c:v>9.2813141683777989</c:v>
                </c:pt>
                <c:pt idx="188">
                  <c:v>9.3059548254620843</c:v>
                </c:pt>
                <c:pt idx="189">
                  <c:v>9.3141683778234086</c:v>
                </c:pt>
                <c:pt idx="190">
                  <c:v>9.3251197809719351</c:v>
                </c:pt>
                <c:pt idx="191">
                  <c:v>9.3305954825462027</c:v>
                </c:pt>
                <c:pt idx="192">
                  <c:v>9.4072553045859006</c:v>
                </c:pt>
                <c:pt idx="193">
                  <c:v>9.4236824093087268</c:v>
                </c:pt>
                <c:pt idx="194">
                  <c:v>9.4318959616700262</c:v>
                </c:pt>
                <c:pt idx="195">
                  <c:v>9.4620123203285527</c:v>
                </c:pt>
                <c:pt idx="196">
                  <c:v>9.4921286789870027</c:v>
                </c:pt>
                <c:pt idx="197">
                  <c:v>9.5550992470910767</c:v>
                </c:pt>
                <c:pt idx="198">
                  <c:v>9.5852156057494877</c:v>
                </c:pt>
                <c:pt idx="199">
                  <c:v>9.5989048596851525</c:v>
                </c:pt>
                <c:pt idx="200">
                  <c:v>9.6837782340862528</c:v>
                </c:pt>
                <c:pt idx="201">
                  <c:v>9.6974674880219034</c:v>
                </c:pt>
                <c:pt idx="202">
                  <c:v>9.702943189596148</c:v>
                </c:pt>
                <c:pt idx="203">
                  <c:v>9.7385352498288835</c:v>
                </c:pt>
                <c:pt idx="204">
                  <c:v>9.7713894592744683</c:v>
                </c:pt>
                <c:pt idx="205">
                  <c:v>9.848049281314168</c:v>
                </c:pt>
                <c:pt idx="206">
                  <c:v>9.8507871321013756</c:v>
                </c:pt>
                <c:pt idx="207">
                  <c:v>9.9356605065024048</c:v>
                </c:pt>
                <c:pt idx="208">
                  <c:v>9.9383983572895183</c:v>
                </c:pt>
                <c:pt idx="209">
                  <c:v>9.9630390143737824</c:v>
                </c:pt>
                <c:pt idx="210">
                  <c:v>9.9685147159480447</c:v>
                </c:pt>
                <c:pt idx="211">
                  <c:v>9.9931553730321685</c:v>
                </c:pt>
                <c:pt idx="212">
                  <c:v>10.036960985626283</c:v>
                </c:pt>
                <c:pt idx="213">
                  <c:v>10.078028747433248</c:v>
                </c:pt>
                <c:pt idx="214">
                  <c:v>10.094455852156059</c:v>
                </c:pt>
                <c:pt idx="215">
                  <c:v>10.13552361396305</c:v>
                </c:pt>
                <c:pt idx="216">
                  <c:v>10.146475017111568</c:v>
                </c:pt>
                <c:pt idx="217">
                  <c:v>10.190280629705684</c:v>
                </c:pt>
                <c:pt idx="218">
                  <c:v>10.223134839151276</c:v>
                </c:pt>
                <c:pt idx="219">
                  <c:v>10.239561943874048</c:v>
                </c:pt>
                <c:pt idx="220">
                  <c:v>10.250513347022585</c:v>
                </c:pt>
                <c:pt idx="221">
                  <c:v>10.264202600958249</c:v>
                </c:pt>
                <c:pt idx="222">
                  <c:v>10.288843258042437</c:v>
                </c:pt>
                <c:pt idx="223">
                  <c:v>10.387405886379257</c:v>
                </c:pt>
                <c:pt idx="224">
                  <c:v>10.395619438740672</c:v>
                </c:pt>
                <c:pt idx="225">
                  <c:v>10.417522245037652</c:v>
                </c:pt>
                <c:pt idx="226">
                  <c:v>10.433949349760439</c:v>
                </c:pt>
                <c:pt idx="227">
                  <c:v>10.439425051334702</c:v>
                </c:pt>
                <c:pt idx="228">
                  <c:v>10.505133470225873</c:v>
                </c:pt>
                <c:pt idx="229">
                  <c:v>10.532511978097194</c:v>
                </c:pt>
                <c:pt idx="230">
                  <c:v>10.565366187542779</c:v>
                </c:pt>
                <c:pt idx="231">
                  <c:v>10.568104038329988</c:v>
                </c:pt>
                <c:pt idx="232">
                  <c:v>10.581793292265571</c:v>
                </c:pt>
                <c:pt idx="233">
                  <c:v>10.595482546201339</c:v>
                </c:pt>
                <c:pt idx="234">
                  <c:v>10.598220396988363</c:v>
                </c:pt>
                <c:pt idx="235">
                  <c:v>10.636550308008271</c:v>
                </c:pt>
                <c:pt idx="236">
                  <c:v>10.661190965092398</c:v>
                </c:pt>
                <c:pt idx="237">
                  <c:v>10.674880219028134</c:v>
                </c:pt>
                <c:pt idx="238">
                  <c:v>10.69678302532512</c:v>
                </c:pt>
                <c:pt idx="239">
                  <c:v>10.729637234770706</c:v>
                </c:pt>
                <c:pt idx="240">
                  <c:v>10.748802190280566</c:v>
                </c:pt>
                <c:pt idx="241">
                  <c:v>10.751540041067766</c:v>
                </c:pt>
                <c:pt idx="242">
                  <c:v>10.754277891854848</c:v>
                </c:pt>
                <c:pt idx="243">
                  <c:v>10.762491444216289</c:v>
                </c:pt>
                <c:pt idx="244">
                  <c:v>10.784394250513349</c:v>
                </c:pt>
                <c:pt idx="245">
                  <c:v>10.79260780287475</c:v>
                </c:pt>
                <c:pt idx="246">
                  <c:v>10.817248459958932</c:v>
                </c:pt>
                <c:pt idx="247">
                  <c:v>10.841889117043122</c:v>
                </c:pt>
                <c:pt idx="248">
                  <c:v>10.869267624914444</c:v>
                </c:pt>
                <c:pt idx="249">
                  <c:v>10.87748117727585</c:v>
                </c:pt>
                <c:pt idx="250">
                  <c:v>10.915811088295689</c:v>
                </c:pt>
                <c:pt idx="251">
                  <c:v>10.924024640657068</c:v>
                </c:pt>
                <c:pt idx="252">
                  <c:v>10.92950034223135</c:v>
                </c:pt>
                <c:pt idx="253">
                  <c:v>10.951403148528406</c:v>
                </c:pt>
                <c:pt idx="254">
                  <c:v>10.992470910335404</c:v>
                </c:pt>
                <c:pt idx="255">
                  <c:v>10.995208761122518</c:v>
                </c:pt>
                <c:pt idx="256">
                  <c:v>11.025325119780971</c:v>
                </c:pt>
                <c:pt idx="257">
                  <c:v>11.041752224503764</c:v>
                </c:pt>
                <c:pt idx="258">
                  <c:v>11.082819986310746</c:v>
                </c:pt>
                <c:pt idx="259">
                  <c:v>11.110198494182065</c:v>
                </c:pt>
                <c:pt idx="260">
                  <c:v>11.159479808350454</c:v>
                </c:pt>
                <c:pt idx="261">
                  <c:v>11.162217659137577</c:v>
                </c:pt>
                <c:pt idx="262">
                  <c:v>11.173169062286105</c:v>
                </c:pt>
                <c:pt idx="263">
                  <c:v>11.252566735112996</c:v>
                </c:pt>
                <c:pt idx="264">
                  <c:v>11.271731690622861</c:v>
                </c:pt>
                <c:pt idx="265">
                  <c:v>11.331964407939767</c:v>
                </c:pt>
                <c:pt idx="266">
                  <c:v>11.342915811088357</c:v>
                </c:pt>
                <c:pt idx="267">
                  <c:v>11.348391512662561</c:v>
                </c:pt>
                <c:pt idx="268">
                  <c:v>11.520876112251868</c:v>
                </c:pt>
                <c:pt idx="269">
                  <c:v>11.534565366187543</c:v>
                </c:pt>
                <c:pt idx="270">
                  <c:v>11.540041067761798</c:v>
                </c:pt>
                <c:pt idx="271">
                  <c:v>11.542778918548954</c:v>
                </c:pt>
                <c:pt idx="272">
                  <c:v>11.556468172484626</c:v>
                </c:pt>
                <c:pt idx="273">
                  <c:v>11.559206023271734</c:v>
                </c:pt>
                <c:pt idx="274">
                  <c:v>11.690622861054068</c:v>
                </c:pt>
                <c:pt idx="275">
                  <c:v>11.707049965776863</c:v>
                </c:pt>
                <c:pt idx="276">
                  <c:v>11.712525667351118</c:v>
                </c:pt>
                <c:pt idx="277">
                  <c:v>11.739904175222451</c:v>
                </c:pt>
                <c:pt idx="278">
                  <c:v>11.77549623545527</c:v>
                </c:pt>
                <c:pt idx="279">
                  <c:v>11.791923340177892</c:v>
                </c:pt>
                <c:pt idx="280">
                  <c:v>11.794661190965048</c:v>
                </c:pt>
                <c:pt idx="281">
                  <c:v>11.953456536618869</c:v>
                </c:pt>
                <c:pt idx="282">
                  <c:v>11.964407939767389</c:v>
                </c:pt>
                <c:pt idx="283">
                  <c:v>11.975359342915812</c:v>
                </c:pt>
                <c:pt idx="284">
                  <c:v>11.978097193702952</c:v>
                </c:pt>
                <c:pt idx="285">
                  <c:v>11.994524298425798</c:v>
                </c:pt>
                <c:pt idx="286">
                  <c:v>12</c:v>
                </c:pt>
                <c:pt idx="287">
                  <c:v>12.008213552361397</c:v>
                </c:pt>
                <c:pt idx="288">
                  <c:v>12.016427104722792</c:v>
                </c:pt>
                <c:pt idx="289">
                  <c:v>12.043805612594113</c:v>
                </c:pt>
                <c:pt idx="290">
                  <c:v>12.054757015742707</c:v>
                </c:pt>
                <c:pt idx="291">
                  <c:v>12.062970568104054</c:v>
                </c:pt>
                <c:pt idx="292">
                  <c:v>12.112251882272398</c:v>
                </c:pt>
                <c:pt idx="293">
                  <c:v>12.150581793292266</c:v>
                </c:pt>
                <c:pt idx="294">
                  <c:v>12.161533196440796</c:v>
                </c:pt>
                <c:pt idx="295">
                  <c:v>12.191649555099305</c:v>
                </c:pt>
                <c:pt idx="296">
                  <c:v>12.194387405886378</c:v>
                </c:pt>
                <c:pt idx="297">
                  <c:v>12.219028062970475</c:v>
                </c:pt>
                <c:pt idx="298">
                  <c:v>12.306639288158866</c:v>
                </c:pt>
                <c:pt idx="299">
                  <c:v>12.355920602327172</c:v>
                </c:pt>
                <c:pt idx="300">
                  <c:v>12.366872005475702</c:v>
                </c:pt>
                <c:pt idx="301">
                  <c:v>12.396988364134153</c:v>
                </c:pt>
                <c:pt idx="302">
                  <c:v>12.449007529089727</c:v>
                </c:pt>
                <c:pt idx="303">
                  <c:v>12.459958932238196</c:v>
                </c:pt>
                <c:pt idx="304">
                  <c:v>12.473648186173849</c:v>
                </c:pt>
                <c:pt idx="305">
                  <c:v>12.47912388774812</c:v>
                </c:pt>
                <c:pt idx="306">
                  <c:v>12.531143052703628</c:v>
                </c:pt>
                <c:pt idx="307">
                  <c:v>12.558521560574949</c:v>
                </c:pt>
                <c:pt idx="308">
                  <c:v>12.583162217659154</c:v>
                </c:pt>
                <c:pt idx="309">
                  <c:v>12.659822039698836</c:v>
                </c:pt>
                <c:pt idx="310">
                  <c:v>12.681724845995893</c:v>
                </c:pt>
                <c:pt idx="311">
                  <c:v>12.744695414099931</c:v>
                </c:pt>
                <c:pt idx="312">
                  <c:v>12.80766598220397</c:v>
                </c:pt>
                <c:pt idx="313">
                  <c:v>12.818617385352498</c:v>
                </c:pt>
                <c:pt idx="314">
                  <c:v>12.854209445585226</c:v>
                </c:pt>
                <c:pt idx="315">
                  <c:v>12.898015058179329</c:v>
                </c:pt>
                <c:pt idx="316">
                  <c:v>12.919917864476385</c:v>
                </c:pt>
                <c:pt idx="317">
                  <c:v>12.971937029431896</c:v>
                </c:pt>
                <c:pt idx="318">
                  <c:v>12.97741273100617</c:v>
                </c:pt>
                <c:pt idx="319">
                  <c:v>12.985626283367576</c:v>
                </c:pt>
                <c:pt idx="320">
                  <c:v>13.122518822724162</c:v>
                </c:pt>
                <c:pt idx="321">
                  <c:v>13.1252566735113</c:v>
                </c:pt>
                <c:pt idx="322">
                  <c:v>13.180013689253935</c:v>
                </c:pt>
                <c:pt idx="323">
                  <c:v>13.273100616016427</c:v>
                </c:pt>
                <c:pt idx="324">
                  <c:v>13.278576317590694</c:v>
                </c:pt>
                <c:pt idx="325">
                  <c:v>13.295003422313448</c:v>
                </c:pt>
                <c:pt idx="326">
                  <c:v>13.300479123887754</c:v>
                </c:pt>
                <c:pt idx="327">
                  <c:v>13.330595482546206</c:v>
                </c:pt>
                <c:pt idx="328">
                  <c:v>13.385352498288874</c:v>
                </c:pt>
                <c:pt idx="329">
                  <c:v>13.404517453798769</c:v>
                </c:pt>
                <c:pt idx="330">
                  <c:v>13.481177275838467</c:v>
                </c:pt>
                <c:pt idx="331">
                  <c:v>13.494866529774127</c:v>
                </c:pt>
                <c:pt idx="332">
                  <c:v>13.49760438056127</c:v>
                </c:pt>
                <c:pt idx="333">
                  <c:v>13.522245037645456</c:v>
                </c:pt>
                <c:pt idx="334">
                  <c:v>13.555099247091096</c:v>
                </c:pt>
                <c:pt idx="335">
                  <c:v>13.574264202600959</c:v>
                </c:pt>
                <c:pt idx="336">
                  <c:v>13.620807665982204</c:v>
                </c:pt>
                <c:pt idx="337">
                  <c:v>13.697467488021903</c:v>
                </c:pt>
                <c:pt idx="338">
                  <c:v>13.735797399041752</c:v>
                </c:pt>
                <c:pt idx="339">
                  <c:v>13.749486652977422</c:v>
                </c:pt>
                <c:pt idx="340">
                  <c:v>13.75222450376455</c:v>
                </c:pt>
                <c:pt idx="341">
                  <c:v>13.760438056126018</c:v>
                </c:pt>
                <c:pt idx="342">
                  <c:v>13.763175906913068</c:v>
                </c:pt>
                <c:pt idx="343">
                  <c:v>13.776865160848731</c:v>
                </c:pt>
                <c:pt idx="344">
                  <c:v>13.804243668720055</c:v>
                </c:pt>
                <c:pt idx="345">
                  <c:v>13.875427789185506</c:v>
                </c:pt>
                <c:pt idx="346">
                  <c:v>13.891854893908357</c:v>
                </c:pt>
                <c:pt idx="347">
                  <c:v>13.894592744695414</c:v>
                </c:pt>
                <c:pt idx="348">
                  <c:v>13.919233401779604</c:v>
                </c:pt>
                <c:pt idx="349">
                  <c:v>13.93292265571527</c:v>
                </c:pt>
                <c:pt idx="350">
                  <c:v>13.938398357289518</c:v>
                </c:pt>
                <c:pt idx="351">
                  <c:v>13.946611909650921</c:v>
                </c:pt>
                <c:pt idx="352">
                  <c:v>13.995893223819326</c:v>
                </c:pt>
                <c:pt idx="353">
                  <c:v>14.0041067761807</c:v>
                </c:pt>
                <c:pt idx="354">
                  <c:v>14.072553045859006</c:v>
                </c:pt>
                <c:pt idx="355">
                  <c:v>14.078028747433248</c:v>
                </c:pt>
                <c:pt idx="356">
                  <c:v>14.099931553730322</c:v>
                </c:pt>
                <c:pt idx="357">
                  <c:v>14.102669404517453</c:v>
                </c:pt>
                <c:pt idx="358">
                  <c:v>14.16290212183436</c:v>
                </c:pt>
                <c:pt idx="359">
                  <c:v>14.168377823408623</c:v>
                </c:pt>
                <c:pt idx="360">
                  <c:v>14.182067077344326</c:v>
                </c:pt>
                <c:pt idx="361">
                  <c:v>14.195756331280016</c:v>
                </c:pt>
                <c:pt idx="362">
                  <c:v>14.223134839151276</c:v>
                </c:pt>
                <c:pt idx="363">
                  <c:v>14.269678302532498</c:v>
                </c:pt>
                <c:pt idx="364">
                  <c:v>14.318959616700889</c:v>
                </c:pt>
                <c:pt idx="365">
                  <c:v>14.33264887063655</c:v>
                </c:pt>
                <c:pt idx="366">
                  <c:v>14.420260095824778</c:v>
                </c:pt>
                <c:pt idx="367">
                  <c:v>14.425735797399074</c:v>
                </c:pt>
                <c:pt idx="368">
                  <c:v>14.507871321012948</c:v>
                </c:pt>
                <c:pt idx="369">
                  <c:v>14.570841889117046</c:v>
                </c:pt>
                <c:pt idx="370">
                  <c:v>14.614647501711151</c:v>
                </c:pt>
                <c:pt idx="371">
                  <c:v>14.622861054072548</c:v>
                </c:pt>
                <c:pt idx="372">
                  <c:v>14.70773442847365</c:v>
                </c:pt>
                <c:pt idx="373">
                  <c:v>14.913073237508556</c:v>
                </c:pt>
                <c:pt idx="374">
                  <c:v>14.965092402464121</c:v>
                </c:pt>
                <c:pt idx="375">
                  <c:v>14.97330595482547</c:v>
                </c:pt>
                <c:pt idx="376">
                  <c:v>15.110198494182065</c:v>
                </c:pt>
                <c:pt idx="377">
                  <c:v>15.170431211499041</c:v>
                </c:pt>
                <c:pt idx="378">
                  <c:v>15.268993839835728</c:v>
                </c:pt>
                <c:pt idx="379">
                  <c:v>15.282683093771389</c:v>
                </c:pt>
                <c:pt idx="380">
                  <c:v>15.334702258726988</c:v>
                </c:pt>
                <c:pt idx="381">
                  <c:v>15.370294318959706</c:v>
                </c:pt>
                <c:pt idx="382">
                  <c:v>15.383983572895326</c:v>
                </c:pt>
                <c:pt idx="383">
                  <c:v>15.520876112251868</c:v>
                </c:pt>
              </c:numCache>
            </c:numRef>
          </c:xVal>
          <c:yVal>
            <c:numRef>
              <c:f>Sheet1!$C$2:$C$1281</c:f>
              <c:numCache>
                <c:formatCode>General</c:formatCode>
                <c:ptCount val="1280"/>
                <c:pt idx="0">
                  <c:v>0</c:v>
                </c:pt>
                <c:pt idx="1">
                  <c:v>3.0284675953967291E-2</c:v>
                </c:pt>
                <c:pt idx="2">
                  <c:v>6.0569351907934582E-2</c:v>
                </c:pt>
                <c:pt idx="3">
                  <c:v>9.0854027861901998E-2</c:v>
                </c:pt>
                <c:pt idx="4">
                  <c:v>0.15142337976983691</c:v>
                </c:pt>
                <c:pt idx="5">
                  <c:v>0.15142337976983691</c:v>
                </c:pt>
                <c:pt idx="6">
                  <c:v>0.15142337976983691</c:v>
                </c:pt>
                <c:pt idx="7">
                  <c:v>0.15142337976983691</c:v>
                </c:pt>
                <c:pt idx="8">
                  <c:v>0.15142337976983691</c:v>
                </c:pt>
                <c:pt idx="9">
                  <c:v>0.18170805572380391</c:v>
                </c:pt>
                <c:pt idx="10">
                  <c:v>0.18170805572380391</c:v>
                </c:pt>
                <c:pt idx="11">
                  <c:v>0.21199273167777252</c:v>
                </c:pt>
                <c:pt idx="12">
                  <c:v>0.21199273167777252</c:v>
                </c:pt>
                <c:pt idx="13">
                  <c:v>0.24227740763173841</c:v>
                </c:pt>
                <c:pt idx="14">
                  <c:v>0.24227740763173841</c:v>
                </c:pt>
                <c:pt idx="15">
                  <c:v>0.27256208358570588</c:v>
                </c:pt>
                <c:pt idx="16">
                  <c:v>0.30284675953967588</c:v>
                </c:pt>
                <c:pt idx="17">
                  <c:v>0.33313143549364038</c:v>
                </c:pt>
                <c:pt idx="18">
                  <c:v>0.33313143549364038</c:v>
                </c:pt>
                <c:pt idx="19">
                  <c:v>0.33313143549364038</c:v>
                </c:pt>
                <c:pt idx="20">
                  <c:v>0.36341611144761055</c:v>
                </c:pt>
                <c:pt idx="21">
                  <c:v>0.39370078740157538</c:v>
                </c:pt>
                <c:pt idx="22">
                  <c:v>0.39370078740157538</c:v>
                </c:pt>
                <c:pt idx="23">
                  <c:v>0.42398546335554693</c:v>
                </c:pt>
                <c:pt idx="24">
                  <c:v>0.42398546335554693</c:v>
                </c:pt>
                <c:pt idx="25">
                  <c:v>0.42398546335554693</c:v>
                </c:pt>
                <c:pt idx="26">
                  <c:v>0.42398546335554693</c:v>
                </c:pt>
                <c:pt idx="27">
                  <c:v>0.42398546335554693</c:v>
                </c:pt>
                <c:pt idx="28">
                  <c:v>0.45427013930950982</c:v>
                </c:pt>
                <c:pt idx="29">
                  <c:v>0.45427013930950982</c:v>
                </c:pt>
                <c:pt idx="30">
                  <c:v>0.45427013930950982</c:v>
                </c:pt>
                <c:pt idx="31">
                  <c:v>0.48455481526347977</c:v>
                </c:pt>
                <c:pt idx="32">
                  <c:v>0.48455481526347977</c:v>
                </c:pt>
                <c:pt idx="33">
                  <c:v>0.51483949121744443</c:v>
                </c:pt>
                <c:pt idx="34">
                  <c:v>0.54512416717141188</c:v>
                </c:pt>
                <c:pt idx="35">
                  <c:v>0.57540884312537965</c:v>
                </c:pt>
                <c:pt idx="36">
                  <c:v>0.57540884312537965</c:v>
                </c:pt>
                <c:pt idx="37">
                  <c:v>0.60569351907934665</c:v>
                </c:pt>
                <c:pt idx="38">
                  <c:v>0.60569351907934665</c:v>
                </c:pt>
                <c:pt idx="39">
                  <c:v>0.60569351907934665</c:v>
                </c:pt>
                <c:pt idx="40">
                  <c:v>0.60569351907934665</c:v>
                </c:pt>
                <c:pt idx="41">
                  <c:v>0.60569351907934665</c:v>
                </c:pt>
                <c:pt idx="42">
                  <c:v>0.60569351907934665</c:v>
                </c:pt>
                <c:pt idx="43">
                  <c:v>0.60569351907934665</c:v>
                </c:pt>
                <c:pt idx="44">
                  <c:v>0.60569351907934665</c:v>
                </c:pt>
                <c:pt idx="45">
                  <c:v>0.63597819503331465</c:v>
                </c:pt>
                <c:pt idx="46">
                  <c:v>0.63597819503331465</c:v>
                </c:pt>
                <c:pt idx="47">
                  <c:v>0.66626287098728143</c:v>
                </c:pt>
                <c:pt idx="48">
                  <c:v>0.69654754694124532</c:v>
                </c:pt>
                <c:pt idx="49">
                  <c:v>0.69654754694124532</c:v>
                </c:pt>
                <c:pt idx="50">
                  <c:v>0.69654754694124532</c:v>
                </c:pt>
                <c:pt idx="51">
                  <c:v>0.72683222289521621</c:v>
                </c:pt>
                <c:pt idx="52">
                  <c:v>0.72683222289521621</c:v>
                </c:pt>
                <c:pt idx="53">
                  <c:v>0.75711689884918365</c:v>
                </c:pt>
                <c:pt idx="54">
                  <c:v>0.75711689884918365</c:v>
                </c:pt>
                <c:pt idx="55">
                  <c:v>0.75711689884918365</c:v>
                </c:pt>
                <c:pt idx="56">
                  <c:v>0.75711689884918365</c:v>
                </c:pt>
                <c:pt idx="57">
                  <c:v>0.75711689884918365</c:v>
                </c:pt>
                <c:pt idx="58">
                  <c:v>0.75711689884918365</c:v>
                </c:pt>
                <c:pt idx="59">
                  <c:v>0.78740157480315121</c:v>
                </c:pt>
                <c:pt idx="60">
                  <c:v>0.78740157480315121</c:v>
                </c:pt>
                <c:pt idx="61">
                  <c:v>0.78740157480315121</c:v>
                </c:pt>
                <c:pt idx="62">
                  <c:v>0.81768625075711854</c:v>
                </c:pt>
                <c:pt idx="63">
                  <c:v>0.84797092671108665</c:v>
                </c:pt>
                <c:pt idx="64">
                  <c:v>0.87825560266505909</c:v>
                </c:pt>
                <c:pt idx="65">
                  <c:v>0.87825560266505909</c:v>
                </c:pt>
                <c:pt idx="66">
                  <c:v>0.87825560266505909</c:v>
                </c:pt>
                <c:pt idx="67">
                  <c:v>0.90854027861902165</c:v>
                </c:pt>
                <c:pt idx="68">
                  <c:v>0.90854027861902165</c:v>
                </c:pt>
                <c:pt idx="69">
                  <c:v>0.93882495457298865</c:v>
                </c:pt>
                <c:pt idx="70">
                  <c:v>0.96910963052695664</c:v>
                </c:pt>
                <c:pt idx="71">
                  <c:v>0.96910963052695664</c:v>
                </c:pt>
                <c:pt idx="72">
                  <c:v>0.99939430648092353</c:v>
                </c:pt>
                <c:pt idx="73">
                  <c:v>0.99939430648092353</c:v>
                </c:pt>
                <c:pt idx="74">
                  <c:v>1.0296789824348898</c:v>
                </c:pt>
                <c:pt idx="75">
                  <c:v>1.0599636583888505</c:v>
                </c:pt>
                <c:pt idx="76">
                  <c:v>1.0599636583888505</c:v>
                </c:pt>
                <c:pt idx="77">
                  <c:v>1.0599636583888505</c:v>
                </c:pt>
                <c:pt idx="78">
                  <c:v>1.0599636583888505</c:v>
                </c:pt>
                <c:pt idx="79">
                  <c:v>1.0599636583888505</c:v>
                </c:pt>
                <c:pt idx="80">
                  <c:v>1.0599636583888505</c:v>
                </c:pt>
                <c:pt idx="81">
                  <c:v>1.0599636583888505</c:v>
                </c:pt>
                <c:pt idx="82">
                  <c:v>1.0902483343428326</c:v>
                </c:pt>
                <c:pt idx="83">
                  <c:v>1.0902483343428326</c:v>
                </c:pt>
                <c:pt idx="84">
                  <c:v>1.1205330102967941</c:v>
                </c:pt>
                <c:pt idx="85">
                  <c:v>1.1205330102967941</c:v>
                </c:pt>
                <c:pt idx="86">
                  <c:v>1.1508176862507675</c:v>
                </c:pt>
                <c:pt idx="87">
                  <c:v>1.1508176862507675</c:v>
                </c:pt>
                <c:pt idx="88">
                  <c:v>1.1811023622047285</c:v>
                </c:pt>
                <c:pt idx="89">
                  <c:v>1.1811023622047285</c:v>
                </c:pt>
                <c:pt idx="90">
                  <c:v>1.1811023622047285</c:v>
                </c:pt>
                <c:pt idx="91">
                  <c:v>1.211387038158696</c:v>
                </c:pt>
                <c:pt idx="92">
                  <c:v>1.2416717141126556</c:v>
                </c:pt>
                <c:pt idx="93">
                  <c:v>1.2719563900666278</c:v>
                </c:pt>
                <c:pt idx="94">
                  <c:v>1.3022410660205985</c:v>
                </c:pt>
                <c:pt idx="95">
                  <c:v>1.332525741974566</c:v>
                </c:pt>
                <c:pt idx="96">
                  <c:v>1.332525741974566</c:v>
                </c:pt>
                <c:pt idx="97">
                  <c:v>1.3628104179285341</c:v>
                </c:pt>
                <c:pt idx="98">
                  <c:v>1.3628104179285341</c:v>
                </c:pt>
                <c:pt idx="99">
                  <c:v>1.3628104179285341</c:v>
                </c:pt>
                <c:pt idx="100">
                  <c:v>1.3628104179285341</c:v>
                </c:pt>
                <c:pt idx="101">
                  <c:v>1.3628104179285341</c:v>
                </c:pt>
                <c:pt idx="102">
                  <c:v>1.3930950938825011</c:v>
                </c:pt>
                <c:pt idx="103">
                  <c:v>1.4233797698364679</c:v>
                </c:pt>
                <c:pt idx="104">
                  <c:v>1.4233797698364679</c:v>
                </c:pt>
                <c:pt idx="105">
                  <c:v>1.4233797698364679</c:v>
                </c:pt>
                <c:pt idx="106">
                  <c:v>1.4233797698364679</c:v>
                </c:pt>
                <c:pt idx="107">
                  <c:v>1.4233797698364679</c:v>
                </c:pt>
                <c:pt idx="108">
                  <c:v>1.4233797698364679</c:v>
                </c:pt>
                <c:pt idx="109">
                  <c:v>1.4233797698364679</c:v>
                </c:pt>
                <c:pt idx="110">
                  <c:v>1.4536644457904238</c:v>
                </c:pt>
                <c:pt idx="111">
                  <c:v>1.4839491217444034</c:v>
                </c:pt>
                <c:pt idx="112">
                  <c:v>1.4839491217444034</c:v>
                </c:pt>
                <c:pt idx="113">
                  <c:v>1.5142337976983649</c:v>
                </c:pt>
                <c:pt idx="114">
                  <c:v>1.5142337976983649</c:v>
                </c:pt>
                <c:pt idx="115">
                  <c:v>1.5142337976983649</c:v>
                </c:pt>
                <c:pt idx="116">
                  <c:v>1.5445184736523385</c:v>
                </c:pt>
                <c:pt idx="117">
                  <c:v>1.5445184736523385</c:v>
                </c:pt>
                <c:pt idx="118">
                  <c:v>1.5445184736523385</c:v>
                </c:pt>
                <c:pt idx="119">
                  <c:v>1.5445184736523385</c:v>
                </c:pt>
                <c:pt idx="120">
                  <c:v>1.5445184736523385</c:v>
                </c:pt>
                <c:pt idx="121">
                  <c:v>1.5748031496063124</c:v>
                </c:pt>
                <c:pt idx="122">
                  <c:v>1.5748031496063124</c:v>
                </c:pt>
                <c:pt idx="123">
                  <c:v>1.605087825560283</c:v>
                </c:pt>
                <c:pt idx="124">
                  <c:v>1.605087825560283</c:v>
                </c:pt>
                <c:pt idx="125">
                  <c:v>1.6353725015142477</c:v>
                </c:pt>
                <c:pt idx="126">
                  <c:v>1.6656571774682185</c:v>
                </c:pt>
                <c:pt idx="127">
                  <c:v>1.6656571774682185</c:v>
                </c:pt>
                <c:pt idx="128">
                  <c:v>1.6656571774682185</c:v>
                </c:pt>
                <c:pt idx="129">
                  <c:v>1.6959418534221706</c:v>
                </c:pt>
                <c:pt idx="130">
                  <c:v>1.7262265293761445</c:v>
                </c:pt>
                <c:pt idx="131">
                  <c:v>1.7262265293761445</c:v>
                </c:pt>
                <c:pt idx="132">
                  <c:v>1.7262265293761445</c:v>
                </c:pt>
                <c:pt idx="133">
                  <c:v>1.756511205330106</c:v>
                </c:pt>
                <c:pt idx="134">
                  <c:v>1.7867958812840798</c:v>
                </c:pt>
                <c:pt idx="135">
                  <c:v>1.7867958812840798</c:v>
                </c:pt>
                <c:pt idx="136">
                  <c:v>1.8170805572380475</c:v>
                </c:pt>
                <c:pt idx="137">
                  <c:v>1.8170805572380475</c:v>
                </c:pt>
                <c:pt idx="138">
                  <c:v>1.8170805572380475</c:v>
                </c:pt>
                <c:pt idx="139">
                  <c:v>1.8473652331920152</c:v>
                </c:pt>
                <c:pt idx="140">
                  <c:v>1.8473652331920152</c:v>
                </c:pt>
                <c:pt idx="141">
                  <c:v>1.8776499091459828</c:v>
                </c:pt>
                <c:pt idx="142">
                  <c:v>1.8776499091459828</c:v>
                </c:pt>
                <c:pt idx="143">
                  <c:v>1.9079345850999423</c:v>
                </c:pt>
                <c:pt idx="144">
                  <c:v>1.9079345850999423</c:v>
                </c:pt>
                <c:pt idx="145">
                  <c:v>1.9079345850999423</c:v>
                </c:pt>
                <c:pt idx="146">
                  <c:v>1.9382192610539244</c:v>
                </c:pt>
                <c:pt idx="147">
                  <c:v>1.9685039370078861</c:v>
                </c:pt>
                <c:pt idx="148">
                  <c:v>1.9685039370078861</c:v>
                </c:pt>
                <c:pt idx="149">
                  <c:v>1.9987886129618597</c:v>
                </c:pt>
                <c:pt idx="150">
                  <c:v>1.9987886129618597</c:v>
                </c:pt>
                <c:pt idx="151">
                  <c:v>2.0290732889158209</c:v>
                </c:pt>
                <c:pt idx="152">
                  <c:v>2.0593579648697777</c:v>
                </c:pt>
                <c:pt idx="153">
                  <c:v>2.0896426408237563</c:v>
                </c:pt>
                <c:pt idx="154">
                  <c:v>2.0896426408237563</c:v>
                </c:pt>
                <c:pt idx="155">
                  <c:v>2.0896426408237563</c:v>
                </c:pt>
                <c:pt idx="156">
                  <c:v>2.0896426408237563</c:v>
                </c:pt>
                <c:pt idx="157">
                  <c:v>2.1199273167777242</c:v>
                </c:pt>
                <c:pt idx="158">
                  <c:v>2.1199273167777242</c:v>
                </c:pt>
                <c:pt idx="159">
                  <c:v>2.1199273167777242</c:v>
                </c:pt>
                <c:pt idx="160">
                  <c:v>2.1199273167777242</c:v>
                </c:pt>
                <c:pt idx="161">
                  <c:v>2.1199273167777242</c:v>
                </c:pt>
                <c:pt idx="162">
                  <c:v>2.1502119927316916</c:v>
                </c:pt>
                <c:pt idx="163">
                  <c:v>2.1804966686856719</c:v>
                </c:pt>
                <c:pt idx="164">
                  <c:v>2.2107813446396292</c:v>
                </c:pt>
                <c:pt idx="165">
                  <c:v>2.2107813446396292</c:v>
                </c:pt>
                <c:pt idx="166">
                  <c:v>2.2410660205935948</c:v>
                </c:pt>
                <c:pt idx="167">
                  <c:v>2.2410660205935948</c:v>
                </c:pt>
                <c:pt idx="168">
                  <c:v>2.2410660205935948</c:v>
                </c:pt>
                <c:pt idx="169">
                  <c:v>2.2713506965475632</c:v>
                </c:pt>
                <c:pt idx="170">
                  <c:v>2.2713506965475632</c:v>
                </c:pt>
                <c:pt idx="171">
                  <c:v>2.3319200484555012</c:v>
                </c:pt>
                <c:pt idx="172">
                  <c:v>2.3319200484555012</c:v>
                </c:pt>
                <c:pt idx="173">
                  <c:v>2.3622047244094637</c:v>
                </c:pt>
                <c:pt idx="174">
                  <c:v>2.3622047244094637</c:v>
                </c:pt>
                <c:pt idx="175">
                  <c:v>2.3924894003634143</c:v>
                </c:pt>
                <c:pt idx="176">
                  <c:v>2.4227740763174141</c:v>
                </c:pt>
                <c:pt idx="177">
                  <c:v>2.4227740763174141</c:v>
                </c:pt>
                <c:pt idx="178">
                  <c:v>2.4530587522713692</c:v>
                </c:pt>
                <c:pt idx="179">
                  <c:v>2.4530587522713692</c:v>
                </c:pt>
                <c:pt idx="180">
                  <c:v>2.4530587522713692</c:v>
                </c:pt>
                <c:pt idx="181">
                  <c:v>2.4833434282253402</c:v>
                </c:pt>
                <c:pt idx="182">
                  <c:v>2.4833434282253402</c:v>
                </c:pt>
                <c:pt idx="183">
                  <c:v>2.5136281041793027</c:v>
                </c:pt>
                <c:pt idx="184">
                  <c:v>2.5136281041793027</c:v>
                </c:pt>
                <c:pt idx="185">
                  <c:v>2.5439127801332715</c:v>
                </c:pt>
                <c:pt idx="186">
                  <c:v>2.5439127801332715</c:v>
                </c:pt>
                <c:pt idx="187">
                  <c:v>2.5741974560872412</c:v>
                </c:pt>
                <c:pt idx="188">
                  <c:v>2.5741974560872412</c:v>
                </c:pt>
                <c:pt idx="189">
                  <c:v>2.5741974560872412</c:v>
                </c:pt>
                <c:pt idx="190">
                  <c:v>2.5741974560872412</c:v>
                </c:pt>
                <c:pt idx="191">
                  <c:v>2.5741974560872412</c:v>
                </c:pt>
                <c:pt idx="192">
                  <c:v>2.6044821320412068</c:v>
                </c:pt>
                <c:pt idx="193">
                  <c:v>2.6347668079951752</c:v>
                </c:pt>
                <c:pt idx="194">
                  <c:v>2.6650514839491377</c:v>
                </c:pt>
                <c:pt idx="195">
                  <c:v>2.6650514839491377</c:v>
                </c:pt>
                <c:pt idx="196">
                  <c:v>2.6953361599031087</c:v>
                </c:pt>
                <c:pt idx="197">
                  <c:v>2.7256208358570801</c:v>
                </c:pt>
                <c:pt idx="198">
                  <c:v>2.7559055118110449</c:v>
                </c:pt>
                <c:pt idx="199">
                  <c:v>2.7559055118110449</c:v>
                </c:pt>
                <c:pt idx="200">
                  <c:v>2.7559055118110449</c:v>
                </c:pt>
                <c:pt idx="201">
                  <c:v>2.7559055118110449</c:v>
                </c:pt>
                <c:pt idx="202">
                  <c:v>2.7559055118110449</c:v>
                </c:pt>
                <c:pt idx="203">
                  <c:v>2.786190187765027</c:v>
                </c:pt>
                <c:pt idx="204">
                  <c:v>2.786190187765027</c:v>
                </c:pt>
                <c:pt idx="205">
                  <c:v>2.786190187765027</c:v>
                </c:pt>
                <c:pt idx="206">
                  <c:v>2.786190187765027</c:v>
                </c:pt>
                <c:pt idx="207">
                  <c:v>2.786190187765027</c:v>
                </c:pt>
                <c:pt idx="208">
                  <c:v>2.786190187765027</c:v>
                </c:pt>
                <c:pt idx="209">
                  <c:v>2.786190187765027</c:v>
                </c:pt>
                <c:pt idx="210">
                  <c:v>2.8164748637189767</c:v>
                </c:pt>
                <c:pt idx="211">
                  <c:v>2.8467595396729477</c:v>
                </c:pt>
                <c:pt idx="212">
                  <c:v>2.8770442156269156</c:v>
                </c:pt>
                <c:pt idx="213">
                  <c:v>2.9073288915808835</c:v>
                </c:pt>
                <c:pt idx="214">
                  <c:v>2.9073288915808835</c:v>
                </c:pt>
                <c:pt idx="215">
                  <c:v>2.9376135675348509</c:v>
                </c:pt>
                <c:pt idx="216">
                  <c:v>2.9376135675348509</c:v>
                </c:pt>
                <c:pt idx="217">
                  <c:v>2.9376135675348509</c:v>
                </c:pt>
                <c:pt idx="218">
                  <c:v>2.9376135675348509</c:v>
                </c:pt>
                <c:pt idx="219">
                  <c:v>2.9678982434888188</c:v>
                </c:pt>
                <c:pt idx="220">
                  <c:v>2.9678982434888188</c:v>
                </c:pt>
                <c:pt idx="221">
                  <c:v>2.9678982434888188</c:v>
                </c:pt>
                <c:pt idx="222">
                  <c:v>2.9981829194427863</c:v>
                </c:pt>
                <c:pt idx="223">
                  <c:v>3.0284675953967541</c:v>
                </c:pt>
                <c:pt idx="224">
                  <c:v>3.0587522713507207</c:v>
                </c:pt>
                <c:pt idx="225">
                  <c:v>3.0587522713507207</c:v>
                </c:pt>
                <c:pt idx="226">
                  <c:v>3.0890369473046895</c:v>
                </c:pt>
                <c:pt idx="227">
                  <c:v>3.1193216232586569</c:v>
                </c:pt>
                <c:pt idx="228">
                  <c:v>3.1496062992126248</c:v>
                </c:pt>
                <c:pt idx="229">
                  <c:v>3.1496062992126248</c:v>
                </c:pt>
                <c:pt idx="230">
                  <c:v>3.1798909751665922</c:v>
                </c:pt>
                <c:pt idx="231">
                  <c:v>3.2101756511205601</c:v>
                </c:pt>
                <c:pt idx="232">
                  <c:v>3.2404603270745276</c:v>
                </c:pt>
                <c:pt idx="233">
                  <c:v>3.2404603270745276</c:v>
                </c:pt>
                <c:pt idx="234">
                  <c:v>3.2707450030284937</c:v>
                </c:pt>
                <c:pt idx="235">
                  <c:v>3.2707450030284937</c:v>
                </c:pt>
                <c:pt idx="236">
                  <c:v>3.2707450030284937</c:v>
                </c:pt>
                <c:pt idx="237">
                  <c:v>3.3010296789824642</c:v>
                </c:pt>
                <c:pt idx="238">
                  <c:v>3.3313143549364312</c:v>
                </c:pt>
                <c:pt idx="239">
                  <c:v>3.3615990308903982</c:v>
                </c:pt>
                <c:pt idx="240">
                  <c:v>3.3918837068443661</c:v>
                </c:pt>
                <c:pt idx="241">
                  <c:v>3.3918837068443661</c:v>
                </c:pt>
                <c:pt idx="242">
                  <c:v>3.3918837068443661</c:v>
                </c:pt>
                <c:pt idx="243">
                  <c:v>3.4221683827983336</c:v>
                </c:pt>
                <c:pt idx="244">
                  <c:v>3.4221683827983336</c:v>
                </c:pt>
                <c:pt idx="245">
                  <c:v>3.4524530587523015</c:v>
                </c:pt>
                <c:pt idx="246">
                  <c:v>3.4827377347062689</c:v>
                </c:pt>
                <c:pt idx="247">
                  <c:v>3.4827377347062689</c:v>
                </c:pt>
                <c:pt idx="248">
                  <c:v>3.4827377347062689</c:v>
                </c:pt>
                <c:pt idx="249">
                  <c:v>3.4827377347062689</c:v>
                </c:pt>
                <c:pt idx="250">
                  <c:v>3.4827377347062689</c:v>
                </c:pt>
                <c:pt idx="251">
                  <c:v>3.5130224106602368</c:v>
                </c:pt>
                <c:pt idx="252">
                  <c:v>3.5130224106602368</c:v>
                </c:pt>
                <c:pt idx="253">
                  <c:v>3.5433070866142042</c:v>
                </c:pt>
                <c:pt idx="254">
                  <c:v>3.5735917625681903</c:v>
                </c:pt>
                <c:pt idx="255">
                  <c:v>3.6038764385221396</c:v>
                </c:pt>
                <c:pt idx="256">
                  <c:v>3.6341611144761075</c:v>
                </c:pt>
                <c:pt idx="257">
                  <c:v>3.6644457904300749</c:v>
                </c:pt>
                <c:pt idx="258">
                  <c:v>3.6644457904300749</c:v>
                </c:pt>
                <c:pt idx="259">
                  <c:v>3.6644457904300749</c:v>
                </c:pt>
                <c:pt idx="260">
                  <c:v>3.6644457904300749</c:v>
                </c:pt>
                <c:pt idx="261">
                  <c:v>3.6644457904300749</c:v>
                </c:pt>
                <c:pt idx="262">
                  <c:v>3.6644457904300749</c:v>
                </c:pt>
                <c:pt idx="263">
                  <c:v>3.6947304663840432</c:v>
                </c:pt>
                <c:pt idx="264">
                  <c:v>3.6947304663840432</c:v>
                </c:pt>
                <c:pt idx="265">
                  <c:v>3.6947304663840432</c:v>
                </c:pt>
                <c:pt idx="266">
                  <c:v>3.7250151423380102</c:v>
                </c:pt>
                <c:pt idx="267">
                  <c:v>3.7552998182919812</c:v>
                </c:pt>
                <c:pt idx="268">
                  <c:v>3.7855844942459456</c:v>
                </c:pt>
                <c:pt idx="269">
                  <c:v>3.7855844942459456</c:v>
                </c:pt>
                <c:pt idx="270">
                  <c:v>3.7855844942459456</c:v>
                </c:pt>
                <c:pt idx="271">
                  <c:v>3.8158691701998912</c:v>
                </c:pt>
                <c:pt idx="272">
                  <c:v>3.8158691701998912</c:v>
                </c:pt>
                <c:pt idx="273">
                  <c:v>3.8461538461538787</c:v>
                </c:pt>
                <c:pt idx="274">
                  <c:v>3.8461538461538787</c:v>
                </c:pt>
                <c:pt idx="275">
                  <c:v>3.8764385221078377</c:v>
                </c:pt>
                <c:pt idx="276">
                  <c:v>3.8764385221078377</c:v>
                </c:pt>
                <c:pt idx="277">
                  <c:v>3.9067231980618162</c:v>
                </c:pt>
                <c:pt idx="278">
                  <c:v>3.9067231980618162</c:v>
                </c:pt>
                <c:pt idx="279">
                  <c:v>3.9067231980618162</c:v>
                </c:pt>
                <c:pt idx="280">
                  <c:v>3.9370078740157837</c:v>
                </c:pt>
                <c:pt idx="281">
                  <c:v>3.9672925499697516</c:v>
                </c:pt>
                <c:pt idx="282">
                  <c:v>3.9672925499697516</c:v>
                </c:pt>
                <c:pt idx="283">
                  <c:v>3.9975772259237194</c:v>
                </c:pt>
                <c:pt idx="284">
                  <c:v>4.0278619018776869</c:v>
                </c:pt>
                <c:pt idx="285">
                  <c:v>4.0581465778316455</c:v>
                </c:pt>
                <c:pt idx="286">
                  <c:v>4.0884312537856227</c:v>
                </c:pt>
                <c:pt idx="287">
                  <c:v>4.1187159297395599</c:v>
                </c:pt>
                <c:pt idx="288">
                  <c:v>4.1187159297395599</c:v>
                </c:pt>
                <c:pt idx="289">
                  <c:v>4.1187159297395599</c:v>
                </c:pt>
                <c:pt idx="290">
                  <c:v>4.1792852816475294</c:v>
                </c:pt>
                <c:pt idx="291">
                  <c:v>4.2095699576014916</c:v>
                </c:pt>
                <c:pt idx="292">
                  <c:v>4.2095699576014916</c:v>
                </c:pt>
                <c:pt idx="293">
                  <c:v>4.2398546335554608</c:v>
                </c:pt>
                <c:pt idx="294">
                  <c:v>4.2398546335554608</c:v>
                </c:pt>
                <c:pt idx="295">
                  <c:v>4.2398546335554608</c:v>
                </c:pt>
                <c:pt idx="296">
                  <c:v>4.2701393095094282</c:v>
                </c:pt>
                <c:pt idx="297">
                  <c:v>4.3004239854634134</c:v>
                </c:pt>
                <c:pt idx="298">
                  <c:v>4.3004239854634134</c:v>
                </c:pt>
                <c:pt idx="299">
                  <c:v>4.3307086614173684</c:v>
                </c:pt>
                <c:pt idx="300">
                  <c:v>4.3307086614173684</c:v>
                </c:pt>
                <c:pt idx="301">
                  <c:v>4.3609933373713305</c:v>
                </c:pt>
                <c:pt idx="302">
                  <c:v>4.3912780133252989</c:v>
                </c:pt>
                <c:pt idx="303">
                  <c:v>4.3912780133252989</c:v>
                </c:pt>
                <c:pt idx="304">
                  <c:v>4.3912780133252989</c:v>
                </c:pt>
                <c:pt idx="305">
                  <c:v>4.3912780133252989</c:v>
                </c:pt>
                <c:pt idx="306">
                  <c:v>4.4215626892792734</c:v>
                </c:pt>
                <c:pt idx="307">
                  <c:v>4.4215626892792734</c:v>
                </c:pt>
                <c:pt idx="308">
                  <c:v>4.4215626892792734</c:v>
                </c:pt>
                <c:pt idx="309">
                  <c:v>4.4215626892792734</c:v>
                </c:pt>
                <c:pt idx="310">
                  <c:v>4.4215626892792734</c:v>
                </c:pt>
                <c:pt idx="311">
                  <c:v>4.4215626892792734</c:v>
                </c:pt>
                <c:pt idx="312">
                  <c:v>4.4215626892792734</c:v>
                </c:pt>
                <c:pt idx="313">
                  <c:v>4.4518473652332524</c:v>
                </c:pt>
                <c:pt idx="314">
                  <c:v>4.4518473652332524</c:v>
                </c:pt>
                <c:pt idx="315">
                  <c:v>4.4518473652332524</c:v>
                </c:pt>
                <c:pt idx="316">
                  <c:v>4.4518473652332524</c:v>
                </c:pt>
                <c:pt idx="317">
                  <c:v>4.4518473652332524</c:v>
                </c:pt>
                <c:pt idx="318">
                  <c:v>4.4821320411871985</c:v>
                </c:pt>
                <c:pt idx="319">
                  <c:v>4.4821320411871985</c:v>
                </c:pt>
                <c:pt idx="320">
                  <c:v>4.5124167171411695</c:v>
                </c:pt>
                <c:pt idx="321">
                  <c:v>4.5427013930951414</c:v>
                </c:pt>
                <c:pt idx="322">
                  <c:v>4.5729860690490733</c:v>
                </c:pt>
                <c:pt idx="323">
                  <c:v>4.603281769639386</c:v>
                </c:pt>
                <c:pt idx="324">
                  <c:v>4.603281769639386</c:v>
                </c:pt>
                <c:pt idx="325">
                  <c:v>4.603281769639386</c:v>
                </c:pt>
                <c:pt idx="326">
                  <c:v>4.6638731708199455</c:v>
                </c:pt>
                <c:pt idx="327">
                  <c:v>4.7244645720004703</c:v>
                </c:pt>
                <c:pt idx="328">
                  <c:v>4.7547824064470445</c:v>
                </c:pt>
                <c:pt idx="329">
                  <c:v>4.7547824064470445</c:v>
                </c:pt>
                <c:pt idx="330">
                  <c:v>4.7547824064470445</c:v>
                </c:pt>
                <c:pt idx="331">
                  <c:v>4.7853013792673087</c:v>
                </c:pt>
                <c:pt idx="332">
                  <c:v>4.8158767850994435</c:v>
                </c:pt>
                <c:pt idx="333">
                  <c:v>4.8158767850994435</c:v>
                </c:pt>
                <c:pt idx="334">
                  <c:v>4.8469823751100876</c:v>
                </c:pt>
                <c:pt idx="335">
                  <c:v>4.8783125968996064</c:v>
                </c:pt>
                <c:pt idx="336">
                  <c:v>4.8783125968996064</c:v>
                </c:pt>
                <c:pt idx="337">
                  <c:v>4.8783125968996064</c:v>
                </c:pt>
                <c:pt idx="338">
                  <c:v>4.9116740734382294</c:v>
                </c:pt>
                <c:pt idx="339">
                  <c:v>4.9116740734382294</c:v>
                </c:pt>
                <c:pt idx="340">
                  <c:v>4.9116740734382294</c:v>
                </c:pt>
                <c:pt idx="341">
                  <c:v>4.9116740734382294</c:v>
                </c:pt>
                <c:pt idx="342">
                  <c:v>4.9452673997042043</c:v>
                </c:pt>
                <c:pt idx="343">
                  <c:v>4.9452673997042043</c:v>
                </c:pt>
                <c:pt idx="344">
                  <c:v>4.9793633778240878</c:v>
                </c:pt>
                <c:pt idx="345">
                  <c:v>4.9793633778240878</c:v>
                </c:pt>
                <c:pt idx="346">
                  <c:v>4.9793633778240878</c:v>
                </c:pt>
                <c:pt idx="347">
                  <c:v>5.0509853922236791</c:v>
                </c:pt>
                <c:pt idx="348">
                  <c:v>5.0509853922236791</c:v>
                </c:pt>
                <c:pt idx="349">
                  <c:v>5.0509853922236791</c:v>
                </c:pt>
                <c:pt idx="350">
                  <c:v>5.0877467424642084</c:v>
                </c:pt>
                <c:pt idx="351">
                  <c:v>5.1248083215179125</c:v>
                </c:pt>
                <c:pt idx="352">
                  <c:v>5.1248083215179125</c:v>
                </c:pt>
                <c:pt idx="353">
                  <c:v>5.1248083215179125</c:v>
                </c:pt>
                <c:pt idx="354">
                  <c:v>5.1636717954913625</c:v>
                </c:pt>
                <c:pt idx="355">
                  <c:v>5.1636717954913625</c:v>
                </c:pt>
                <c:pt idx="356">
                  <c:v>5.1636717954913625</c:v>
                </c:pt>
                <c:pt idx="357">
                  <c:v>5.1636717954913625</c:v>
                </c:pt>
                <c:pt idx="358">
                  <c:v>5.1636717954913625</c:v>
                </c:pt>
                <c:pt idx="359">
                  <c:v>5.2045867560378927</c:v>
                </c:pt>
                <c:pt idx="360">
                  <c:v>5.2457294820532354</c:v>
                </c:pt>
                <c:pt idx="361">
                  <c:v>5.2871870758695696</c:v>
                </c:pt>
                <c:pt idx="362">
                  <c:v>5.3289862358553561</c:v>
                </c:pt>
                <c:pt idx="363">
                  <c:v>5.3720500201083095</c:v>
                </c:pt>
                <c:pt idx="364">
                  <c:v>5.4159536480071955</c:v>
                </c:pt>
                <c:pt idx="365">
                  <c:v>5.4159536480071955</c:v>
                </c:pt>
                <c:pt idx="366">
                  <c:v>5.4159536480071955</c:v>
                </c:pt>
                <c:pt idx="367">
                  <c:v>5.4625109584955318</c:v>
                </c:pt>
                <c:pt idx="368">
                  <c:v>5.4625109584955318</c:v>
                </c:pt>
                <c:pt idx="369">
                  <c:v>5.4625109584955318</c:v>
                </c:pt>
                <c:pt idx="370">
                  <c:v>5.4625109584955318</c:v>
                </c:pt>
                <c:pt idx="371">
                  <c:v>5.5206142985763345</c:v>
                </c:pt>
                <c:pt idx="372">
                  <c:v>5.5843847473316206</c:v>
                </c:pt>
                <c:pt idx="373">
                  <c:v>5.5843847473316206</c:v>
                </c:pt>
                <c:pt idx="374">
                  <c:v>5.5843847473316206</c:v>
                </c:pt>
                <c:pt idx="375">
                  <c:v>5.6735964878488714</c:v>
                </c:pt>
                <c:pt idx="376">
                  <c:v>5.7801008533843694</c:v>
                </c:pt>
                <c:pt idx="377">
                  <c:v>5.9003183789477696</c:v>
                </c:pt>
                <c:pt idx="378">
                  <c:v>6.0403213072543593</c:v>
                </c:pt>
                <c:pt idx="379">
                  <c:v>6.0403213072543593</c:v>
                </c:pt>
                <c:pt idx="380">
                  <c:v>6.1976154338776865</c:v>
                </c:pt>
                <c:pt idx="381">
                  <c:v>6.1976154338776865</c:v>
                </c:pt>
                <c:pt idx="382">
                  <c:v>6.1976154338776865</c:v>
                </c:pt>
                <c:pt idx="383">
                  <c:v>6.4486852316199741</c:v>
                </c:pt>
              </c:numCache>
            </c:numRef>
          </c:yVal>
          <c:smooth val="0"/>
        </c:ser>
        <c:dLbls>
          <c:showLegendKey val="0"/>
          <c:showVal val="0"/>
          <c:showCatName val="0"/>
          <c:showSerName val="0"/>
          <c:showPercent val="0"/>
          <c:showBubbleSize val="0"/>
        </c:dLbls>
        <c:axId val="107604608"/>
        <c:axId val="107606784"/>
      </c:scatterChart>
      <c:valAx>
        <c:axId val="107604608"/>
        <c:scaling>
          <c:orientation val="minMax"/>
          <c:max val="16"/>
          <c:min val="0"/>
        </c:scaling>
        <c:delete val="0"/>
        <c:axPos val="b"/>
        <c:title>
          <c:tx>
            <c:rich>
              <a:bodyPr/>
              <a:lstStyle/>
              <a:p>
                <a:pPr>
                  <a:defRPr/>
                </a:pPr>
                <a:r>
                  <a:rPr lang="en-GB" dirty="0" smtClean="0">
                    <a:solidFill>
                      <a:schemeClr val="bg2"/>
                    </a:solidFill>
                  </a:rPr>
                  <a:t>Years</a:t>
                </a:r>
                <a:endParaRPr lang="en-GB" dirty="0">
                  <a:solidFill>
                    <a:schemeClr val="bg2"/>
                  </a:solidFill>
                </a:endParaRPr>
              </a:p>
            </c:rich>
          </c:tx>
          <c:layout/>
          <c:overlay val="0"/>
        </c:title>
        <c:numFmt formatCode="General" sourceLinked="1"/>
        <c:majorTickMark val="out"/>
        <c:minorTickMark val="none"/>
        <c:tickLblPos val="nextTo"/>
        <c:spPr>
          <a:ln w="28575">
            <a:solidFill>
              <a:schemeClr val="bg2"/>
            </a:solidFill>
          </a:ln>
        </c:spPr>
        <c:txPr>
          <a:bodyPr/>
          <a:lstStyle/>
          <a:p>
            <a:pPr>
              <a:defRPr>
                <a:solidFill>
                  <a:schemeClr val="bg2"/>
                </a:solidFill>
              </a:defRPr>
            </a:pPr>
            <a:endParaRPr lang="en-US"/>
          </a:p>
        </c:txPr>
        <c:crossAx val="107606784"/>
        <c:crosses val="autoZero"/>
        <c:crossBetween val="midCat"/>
      </c:valAx>
      <c:valAx>
        <c:axId val="107606784"/>
        <c:scaling>
          <c:orientation val="minMax"/>
          <c:max val="8"/>
        </c:scaling>
        <c:delete val="0"/>
        <c:axPos val="l"/>
        <c:title>
          <c:tx>
            <c:rich>
              <a:bodyPr rot="-5400000" vert="horz"/>
              <a:lstStyle/>
              <a:p>
                <a:pPr>
                  <a:defRPr>
                    <a:solidFill>
                      <a:schemeClr val="bg2"/>
                    </a:solidFill>
                  </a:defRPr>
                </a:pPr>
                <a:r>
                  <a:rPr lang="en-GB" dirty="0" smtClean="0">
                    <a:solidFill>
                      <a:schemeClr val="bg2"/>
                    </a:solidFill>
                  </a:rPr>
                  <a:t>% with event</a:t>
                </a:r>
                <a:endParaRPr lang="en-GB" dirty="0">
                  <a:solidFill>
                    <a:schemeClr val="bg2"/>
                  </a:solidFill>
                </a:endParaRPr>
              </a:p>
            </c:rich>
          </c:tx>
          <c:layout/>
          <c:overlay val="0"/>
        </c:title>
        <c:numFmt formatCode="General" sourceLinked="1"/>
        <c:majorTickMark val="out"/>
        <c:minorTickMark val="none"/>
        <c:tickLblPos val="nextTo"/>
        <c:spPr>
          <a:noFill/>
          <a:ln w="28575">
            <a:solidFill>
              <a:schemeClr val="bg2"/>
            </a:solidFill>
          </a:ln>
        </c:spPr>
        <c:txPr>
          <a:bodyPr/>
          <a:lstStyle/>
          <a:p>
            <a:pPr>
              <a:defRPr>
                <a:solidFill>
                  <a:schemeClr val="bg2"/>
                </a:solidFill>
              </a:defRPr>
            </a:pPr>
            <a:endParaRPr lang="en-US"/>
          </a:p>
        </c:txPr>
        <c:crossAx val="107604608"/>
        <c:crosses val="autoZero"/>
        <c:crossBetween val="midCat"/>
        <c:majorUnit val="1"/>
      </c:valAx>
    </c:plotArea>
    <c:legend>
      <c:legendPos val="r"/>
      <c:legendEntry>
        <c:idx val="0"/>
        <c:txPr>
          <a:bodyPr/>
          <a:lstStyle/>
          <a:p>
            <a:pPr>
              <a:defRPr>
                <a:solidFill>
                  <a:schemeClr val="bg2"/>
                </a:solidFill>
              </a:defRPr>
            </a:pPr>
            <a:endParaRPr lang="en-US"/>
          </a:p>
        </c:txPr>
      </c:legendEntry>
      <c:legendEntry>
        <c:idx val="1"/>
        <c:txPr>
          <a:bodyPr/>
          <a:lstStyle/>
          <a:p>
            <a:pPr>
              <a:defRPr baseline="0">
                <a:solidFill>
                  <a:schemeClr val="bg2"/>
                </a:solidFill>
              </a:defRPr>
            </a:pPr>
            <a:endParaRPr lang="en-US"/>
          </a:p>
        </c:txPr>
      </c:legendEntry>
      <c:layout/>
      <c:overlay val="0"/>
    </c:legend>
    <c:plotVisOnly val="1"/>
    <c:dispBlanksAs val="gap"/>
    <c:showDLblsOverMax val="0"/>
  </c:chart>
  <c:spPr>
    <a:solidFill>
      <a:schemeClr val="tx1"/>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Placebo</c:v>
                </c:pt>
              </c:strCache>
            </c:strRef>
          </c:tx>
          <c:spPr>
            <a:ln w="44450">
              <a:solidFill>
                <a:srgbClr val="FF0000"/>
              </a:solidFill>
            </a:ln>
          </c:spPr>
          <c:marker>
            <c:symbol val="none"/>
          </c:marker>
          <c:xVal>
            <c:numRef>
              <c:f>Sheet1!$A$2:$A$1281</c:f>
              <c:numCache>
                <c:formatCode>General</c:formatCode>
                <c:ptCount val="1280"/>
                <c:pt idx="0">
                  <c:v>0</c:v>
                </c:pt>
                <c:pt idx="1">
                  <c:v>1.0020533880903491</c:v>
                </c:pt>
                <c:pt idx="2">
                  <c:v>1.5770020533880904</c:v>
                </c:pt>
                <c:pt idx="3">
                  <c:v>1.6618754277891854</c:v>
                </c:pt>
                <c:pt idx="4">
                  <c:v>2.5845311430527205</c:v>
                </c:pt>
                <c:pt idx="5">
                  <c:v>2.6447638603696202</c:v>
                </c:pt>
                <c:pt idx="6">
                  <c:v>2.732375085557837</c:v>
                </c:pt>
                <c:pt idx="7">
                  <c:v>2.7488021902806277</c:v>
                </c:pt>
                <c:pt idx="8">
                  <c:v>2.8446269678302532</c:v>
                </c:pt>
                <c:pt idx="9">
                  <c:v>2.8993839835728927</c:v>
                </c:pt>
                <c:pt idx="10">
                  <c:v>3.2799452429842582</c:v>
                </c:pt>
                <c:pt idx="11">
                  <c:v>3.2854209445585214</c:v>
                </c:pt>
                <c:pt idx="12">
                  <c:v>3.3483915126625838</c:v>
                </c:pt>
                <c:pt idx="13">
                  <c:v>3.5373032169746752</c:v>
                </c:pt>
                <c:pt idx="14">
                  <c:v>3.7371663244353202</c:v>
                </c:pt>
                <c:pt idx="15">
                  <c:v>3.9425051334702021</c:v>
                </c:pt>
                <c:pt idx="16">
                  <c:v>4.4052019164955505</c:v>
                </c:pt>
                <c:pt idx="17">
                  <c:v>5.0130047912388784</c:v>
                </c:pt>
                <c:pt idx="18">
                  <c:v>5.1800136892539363</c:v>
                </c:pt>
                <c:pt idx="19">
                  <c:v>5.3141683778233855</c:v>
                </c:pt>
                <c:pt idx="20">
                  <c:v>5.3251197809719368</c:v>
                </c:pt>
                <c:pt idx="21">
                  <c:v>5.3990417522245124</c:v>
                </c:pt>
                <c:pt idx="22">
                  <c:v>5.6043805612593669</c:v>
                </c:pt>
                <c:pt idx="23">
                  <c:v>5.7850787132101598</c:v>
                </c:pt>
                <c:pt idx="24">
                  <c:v>5.8261464750171115</c:v>
                </c:pt>
                <c:pt idx="25">
                  <c:v>5.8918548939082775</c:v>
                </c:pt>
                <c:pt idx="26">
                  <c:v>5.9712525667351128</c:v>
                </c:pt>
                <c:pt idx="27">
                  <c:v>5.9822039698836713</c:v>
                </c:pt>
                <c:pt idx="28">
                  <c:v>6.0095824777549627</c:v>
                </c:pt>
                <c:pt idx="29">
                  <c:v>6.0205338809034865</c:v>
                </c:pt>
                <c:pt idx="30">
                  <c:v>6.1054072553045859</c:v>
                </c:pt>
                <c:pt idx="31">
                  <c:v>6.1984941820670771</c:v>
                </c:pt>
                <c:pt idx="32">
                  <c:v>6.2203969883641514</c:v>
                </c:pt>
                <c:pt idx="33">
                  <c:v>6.2888432580424363</c:v>
                </c:pt>
                <c:pt idx="34">
                  <c:v>6.3299110198493853</c:v>
                </c:pt>
                <c:pt idx="35">
                  <c:v>6.4668035592060225</c:v>
                </c:pt>
                <c:pt idx="36">
                  <c:v>6.5462012320328826</c:v>
                </c:pt>
                <c:pt idx="37">
                  <c:v>6.6995208761122162</c:v>
                </c:pt>
                <c:pt idx="38">
                  <c:v>6.8309377138945928</c:v>
                </c:pt>
                <c:pt idx="39">
                  <c:v>6.9733059548254621</c:v>
                </c:pt>
                <c:pt idx="40">
                  <c:v>7.0663928815879515</c:v>
                </c:pt>
                <c:pt idx="41">
                  <c:v>7.208761122518859</c:v>
                </c:pt>
                <c:pt idx="42">
                  <c:v>7.2854209445585214</c:v>
                </c:pt>
                <c:pt idx="43">
                  <c:v>7.4852840520191704</c:v>
                </c:pt>
                <c:pt idx="44">
                  <c:v>7.526351813826146</c:v>
                </c:pt>
                <c:pt idx="45">
                  <c:v>7.6112251882272419</c:v>
                </c:pt>
                <c:pt idx="46">
                  <c:v>7.6878850102668919</c:v>
                </c:pt>
                <c:pt idx="47">
                  <c:v>7.7618069815195074</c:v>
                </c:pt>
                <c:pt idx="48">
                  <c:v>7.8247775496235255</c:v>
                </c:pt>
                <c:pt idx="49">
                  <c:v>7.8740588637919045</c:v>
                </c:pt>
                <c:pt idx="50">
                  <c:v>7.9041752224503767</c:v>
                </c:pt>
                <c:pt idx="51">
                  <c:v>7.9452429842574048</c:v>
                </c:pt>
                <c:pt idx="52">
                  <c:v>8.0629705681040527</c:v>
                </c:pt>
                <c:pt idx="53">
                  <c:v>8.243668720054659</c:v>
                </c:pt>
                <c:pt idx="54">
                  <c:v>8.4572210814510189</c:v>
                </c:pt>
                <c:pt idx="55">
                  <c:v>8.7173169062286107</c:v>
                </c:pt>
                <c:pt idx="56">
                  <c:v>8.8487337440109499</c:v>
                </c:pt>
                <c:pt idx="57">
                  <c:v>8.8733744010951412</c:v>
                </c:pt>
                <c:pt idx="58">
                  <c:v>9.0266940451745388</c:v>
                </c:pt>
                <c:pt idx="59">
                  <c:v>9.1389459274469509</c:v>
                </c:pt>
                <c:pt idx="60">
                  <c:v>9.1581108829568389</c:v>
                </c:pt>
                <c:pt idx="61">
                  <c:v>9.2210814510609129</c:v>
                </c:pt>
                <c:pt idx="62">
                  <c:v>9.2566735112936342</c:v>
                </c:pt>
                <c:pt idx="63">
                  <c:v>9.4236824093087268</c:v>
                </c:pt>
                <c:pt idx="64">
                  <c:v>9.4674880219028061</c:v>
                </c:pt>
                <c:pt idx="65">
                  <c:v>9.494866529774125</c:v>
                </c:pt>
                <c:pt idx="66">
                  <c:v>9.6071184120465389</c:v>
                </c:pt>
                <c:pt idx="67">
                  <c:v>9.6399726214920989</c:v>
                </c:pt>
                <c:pt idx="68">
                  <c:v>9.7577002053388107</c:v>
                </c:pt>
                <c:pt idx="69">
                  <c:v>9.8124572210815071</c:v>
                </c:pt>
                <c:pt idx="70">
                  <c:v>10.056125941136209</c:v>
                </c:pt>
                <c:pt idx="71">
                  <c:v>10.091718001368925</c:v>
                </c:pt>
                <c:pt idx="72">
                  <c:v>10.116358658453111</c:v>
                </c:pt>
                <c:pt idx="73">
                  <c:v>10.127310061601641</c:v>
                </c:pt>
                <c:pt idx="74">
                  <c:v>10.146475017111568</c:v>
                </c:pt>
                <c:pt idx="75">
                  <c:v>10.173853524982889</c:v>
                </c:pt>
                <c:pt idx="76">
                  <c:v>10.234086242299794</c:v>
                </c:pt>
                <c:pt idx="77">
                  <c:v>10.247775496235379</c:v>
                </c:pt>
                <c:pt idx="78">
                  <c:v>10.420260095824778</c:v>
                </c:pt>
                <c:pt idx="79">
                  <c:v>10.524298425735733</c:v>
                </c:pt>
                <c:pt idx="80">
                  <c:v>10.543463381245719</c:v>
                </c:pt>
                <c:pt idx="81">
                  <c:v>10.628336755646817</c:v>
                </c:pt>
                <c:pt idx="82">
                  <c:v>10.784394250513349</c:v>
                </c:pt>
                <c:pt idx="83">
                  <c:v>10.863791923340179</c:v>
                </c:pt>
                <c:pt idx="84">
                  <c:v>10.937713894592745</c:v>
                </c:pt>
                <c:pt idx="85">
                  <c:v>10.954140999315539</c:v>
                </c:pt>
                <c:pt idx="86">
                  <c:v>10.959616700889859</c:v>
                </c:pt>
                <c:pt idx="87">
                  <c:v>11.488021902806297</c:v>
                </c:pt>
                <c:pt idx="88">
                  <c:v>11.520876112251868</c:v>
                </c:pt>
                <c:pt idx="89">
                  <c:v>11.600273785078645</c:v>
                </c:pt>
                <c:pt idx="90">
                  <c:v>11.613963039014369</c:v>
                </c:pt>
                <c:pt idx="91">
                  <c:v>11.627652292950033</c:v>
                </c:pt>
                <c:pt idx="92">
                  <c:v>11.802874743326489</c:v>
                </c:pt>
                <c:pt idx="93">
                  <c:v>11.950718685831623</c:v>
                </c:pt>
                <c:pt idx="94">
                  <c:v>12.364134154688642</c:v>
                </c:pt>
                <c:pt idx="95">
                  <c:v>12.459958932238196</c:v>
                </c:pt>
                <c:pt idx="96">
                  <c:v>12.465434633812553</c:v>
                </c:pt>
                <c:pt idx="97">
                  <c:v>12.522929500342252</c:v>
                </c:pt>
                <c:pt idx="98">
                  <c:v>12.605065023956195</c:v>
                </c:pt>
                <c:pt idx="99">
                  <c:v>12.632443531827526</c:v>
                </c:pt>
                <c:pt idx="100">
                  <c:v>12.698151950718668</c:v>
                </c:pt>
                <c:pt idx="101">
                  <c:v>12.783025325119768</c:v>
                </c:pt>
                <c:pt idx="102">
                  <c:v>12.79671457905545</c:v>
                </c:pt>
                <c:pt idx="103">
                  <c:v>12.908966461327848</c:v>
                </c:pt>
                <c:pt idx="104">
                  <c:v>13.040383299110198</c:v>
                </c:pt>
                <c:pt idx="105">
                  <c:v>13.089664613278575</c:v>
                </c:pt>
                <c:pt idx="106">
                  <c:v>13.18548939082832</c:v>
                </c:pt>
                <c:pt idx="107">
                  <c:v>13.311430527036352</c:v>
                </c:pt>
                <c:pt idx="108">
                  <c:v>13.382614647501779</c:v>
                </c:pt>
                <c:pt idx="109">
                  <c:v>13.516769336071183</c:v>
                </c:pt>
                <c:pt idx="110">
                  <c:v>13.530458590006846</c:v>
                </c:pt>
                <c:pt idx="111">
                  <c:v>13.552361396303906</c:v>
                </c:pt>
                <c:pt idx="112">
                  <c:v>13.596167008898014</c:v>
                </c:pt>
                <c:pt idx="113">
                  <c:v>13.66461327857632</c:v>
                </c:pt>
                <c:pt idx="114">
                  <c:v>13.71937029431896</c:v>
                </c:pt>
                <c:pt idx="115">
                  <c:v>13.872689938398473</c:v>
                </c:pt>
                <c:pt idx="116">
                  <c:v>13.902806297056879</c:v>
                </c:pt>
                <c:pt idx="117">
                  <c:v>13.984941820670768</c:v>
                </c:pt>
                <c:pt idx="118">
                  <c:v>14.020533880903496</c:v>
                </c:pt>
                <c:pt idx="119">
                  <c:v>14.140999315537304</c:v>
                </c:pt>
                <c:pt idx="120">
                  <c:v>14.239561943874048</c:v>
                </c:pt>
                <c:pt idx="121">
                  <c:v>14.321697467488022</c:v>
                </c:pt>
                <c:pt idx="122">
                  <c:v>14.343600273785126</c:v>
                </c:pt>
                <c:pt idx="123">
                  <c:v>14.373716632443591</c:v>
                </c:pt>
                <c:pt idx="124">
                  <c:v>14.458590006844691</c:v>
                </c:pt>
                <c:pt idx="125">
                  <c:v>14.472279260780304</c:v>
                </c:pt>
                <c:pt idx="126">
                  <c:v>14.710472279260784</c:v>
                </c:pt>
              </c:numCache>
            </c:numRef>
          </c:xVal>
          <c:yVal>
            <c:numRef>
              <c:f>Sheet1!$B$2:$B$1281</c:f>
              <c:numCache>
                <c:formatCode>General</c:formatCode>
                <c:ptCount val="1280"/>
                <c:pt idx="0">
                  <c:v>0</c:v>
                </c:pt>
                <c:pt idx="1">
                  <c:v>3.0367446097783191E-2</c:v>
                </c:pt>
                <c:pt idx="2">
                  <c:v>6.0734892195566423E-2</c:v>
                </c:pt>
                <c:pt idx="3">
                  <c:v>9.1102338293349724E-2</c:v>
                </c:pt>
                <c:pt idx="4">
                  <c:v>0.12146978439113312</c:v>
                </c:pt>
                <c:pt idx="5">
                  <c:v>0.12146978439113312</c:v>
                </c:pt>
                <c:pt idx="6">
                  <c:v>0.12146978439113312</c:v>
                </c:pt>
                <c:pt idx="7">
                  <c:v>0.12146978439113312</c:v>
                </c:pt>
                <c:pt idx="8">
                  <c:v>0.15183723048891698</c:v>
                </c:pt>
                <c:pt idx="9">
                  <c:v>0.18220467658670023</c:v>
                </c:pt>
                <c:pt idx="10">
                  <c:v>0.21257212268448253</c:v>
                </c:pt>
                <c:pt idx="11">
                  <c:v>0.21257212268448253</c:v>
                </c:pt>
                <c:pt idx="12">
                  <c:v>0.24293956878226719</c:v>
                </c:pt>
                <c:pt idx="13">
                  <c:v>0.24293956878226719</c:v>
                </c:pt>
                <c:pt idx="14">
                  <c:v>0.24293956878226719</c:v>
                </c:pt>
                <c:pt idx="15">
                  <c:v>0.27330701488004938</c:v>
                </c:pt>
                <c:pt idx="16">
                  <c:v>0.30367446097783579</c:v>
                </c:pt>
                <c:pt idx="17">
                  <c:v>0.33404190707561843</c:v>
                </c:pt>
                <c:pt idx="18">
                  <c:v>0.36440935317339895</c:v>
                </c:pt>
                <c:pt idx="19">
                  <c:v>0.39477679927118453</c:v>
                </c:pt>
                <c:pt idx="20">
                  <c:v>0.42514424536896722</c:v>
                </c:pt>
                <c:pt idx="21">
                  <c:v>0.45551169146674897</c:v>
                </c:pt>
                <c:pt idx="22">
                  <c:v>0.48587913756453238</c:v>
                </c:pt>
                <c:pt idx="23">
                  <c:v>0.51624658366231557</c:v>
                </c:pt>
                <c:pt idx="24">
                  <c:v>0.54661402976009899</c:v>
                </c:pt>
                <c:pt idx="25">
                  <c:v>0.54661402976009899</c:v>
                </c:pt>
                <c:pt idx="26">
                  <c:v>0.54661402976009899</c:v>
                </c:pt>
                <c:pt idx="27">
                  <c:v>0.54661402976009899</c:v>
                </c:pt>
                <c:pt idx="28">
                  <c:v>0.57698147585788262</c:v>
                </c:pt>
                <c:pt idx="29">
                  <c:v>0.60734892195566559</c:v>
                </c:pt>
                <c:pt idx="30">
                  <c:v>0.63771636805344911</c:v>
                </c:pt>
                <c:pt idx="31">
                  <c:v>0.63771636805344911</c:v>
                </c:pt>
                <c:pt idx="32">
                  <c:v>0.66808381415123264</c:v>
                </c:pt>
                <c:pt idx="33">
                  <c:v>0.66808381415123264</c:v>
                </c:pt>
                <c:pt idx="34">
                  <c:v>0.69845126024901572</c:v>
                </c:pt>
                <c:pt idx="35">
                  <c:v>0.72881870634680268</c:v>
                </c:pt>
                <c:pt idx="36">
                  <c:v>0.75918615244458798</c:v>
                </c:pt>
                <c:pt idx="37">
                  <c:v>0.75918615244458798</c:v>
                </c:pt>
                <c:pt idx="38">
                  <c:v>0.75918615244458798</c:v>
                </c:pt>
                <c:pt idx="39">
                  <c:v>0.75918615244458798</c:v>
                </c:pt>
                <c:pt idx="40">
                  <c:v>0.78955359854236185</c:v>
                </c:pt>
                <c:pt idx="41">
                  <c:v>0.81992104464015325</c:v>
                </c:pt>
                <c:pt idx="42">
                  <c:v>0.81992104464015325</c:v>
                </c:pt>
                <c:pt idx="43">
                  <c:v>0.85028849073793256</c:v>
                </c:pt>
                <c:pt idx="44">
                  <c:v>0.88065593683571664</c:v>
                </c:pt>
                <c:pt idx="45">
                  <c:v>0.9110233829334996</c:v>
                </c:pt>
                <c:pt idx="46">
                  <c:v>0.94139082903128302</c:v>
                </c:pt>
                <c:pt idx="47">
                  <c:v>0.97175827512906665</c:v>
                </c:pt>
                <c:pt idx="48">
                  <c:v>1.0021257212268559</c:v>
                </c:pt>
                <c:pt idx="49">
                  <c:v>1.0324931673246334</c:v>
                </c:pt>
                <c:pt idx="50">
                  <c:v>1.0628606134224097</c:v>
                </c:pt>
                <c:pt idx="51">
                  <c:v>1.0932280595202002</c:v>
                </c:pt>
                <c:pt idx="52">
                  <c:v>1.1235955056179836</c:v>
                </c:pt>
                <c:pt idx="53">
                  <c:v>1.1235955056179836</c:v>
                </c:pt>
                <c:pt idx="54">
                  <c:v>1.1539629517157681</c:v>
                </c:pt>
                <c:pt idx="55">
                  <c:v>1.1843303978135507</c:v>
                </c:pt>
                <c:pt idx="56">
                  <c:v>1.2146978439113343</c:v>
                </c:pt>
                <c:pt idx="57">
                  <c:v>1.2450652900091044</c:v>
                </c:pt>
                <c:pt idx="58">
                  <c:v>1.2754327361069013</c:v>
                </c:pt>
                <c:pt idx="59">
                  <c:v>1.2754327361069013</c:v>
                </c:pt>
                <c:pt idx="60">
                  <c:v>1.2754327361069013</c:v>
                </c:pt>
                <c:pt idx="61">
                  <c:v>1.2754327361069013</c:v>
                </c:pt>
                <c:pt idx="62">
                  <c:v>1.305800182204677</c:v>
                </c:pt>
                <c:pt idx="63">
                  <c:v>1.3361676283024686</c:v>
                </c:pt>
                <c:pt idx="64">
                  <c:v>1.3665350744002591</c:v>
                </c:pt>
                <c:pt idx="65">
                  <c:v>1.3665350744002591</c:v>
                </c:pt>
                <c:pt idx="66">
                  <c:v>1.3665350744002591</c:v>
                </c:pt>
                <c:pt idx="67">
                  <c:v>1.3969025204980452</c:v>
                </c:pt>
                <c:pt idx="68">
                  <c:v>1.4576374126936018</c:v>
                </c:pt>
                <c:pt idx="69">
                  <c:v>1.4576374126936018</c:v>
                </c:pt>
                <c:pt idx="70">
                  <c:v>1.4576374126936018</c:v>
                </c:pt>
                <c:pt idx="71">
                  <c:v>1.4880048587913868</c:v>
                </c:pt>
                <c:pt idx="72">
                  <c:v>1.5183723048891702</c:v>
                </c:pt>
                <c:pt idx="73">
                  <c:v>1.5487397509869538</c:v>
                </c:pt>
                <c:pt idx="74">
                  <c:v>1.5487397509869538</c:v>
                </c:pt>
                <c:pt idx="75">
                  <c:v>1.5791071970847375</c:v>
                </c:pt>
                <c:pt idx="76">
                  <c:v>1.6094746431825198</c:v>
                </c:pt>
                <c:pt idx="77">
                  <c:v>1.6398420892803047</c:v>
                </c:pt>
                <c:pt idx="78">
                  <c:v>1.6398420892803047</c:v>
                </c:pt>
                <c:pt idx="79">
                  <c:v>1.6398420892803047</c:v>
                </c:pt>
                <c:pt idx="80">
                  <c:v>1.6398420892803047</c:v>
                </c:pt>
                <c:pt idx="81">
                  <c:v>1.6398420892803047</c:v>
                </c:pt>
                <c:pt idx="82">
                  <c:v>1.6702095353780901</c:v>
                </c:pt>
                <c:pt idx="83">
                  <c:v>1.6702095353780901</c:v>
                </c:pt>
                <c:pt idx="84">
                  <c:v>1.6702095353780901</c:v>
                </c:pt>
                <c:pt idx="85">
                  <c:v>1.700576981475872</c:v>
                </c:pt>
                <c:pt idx="86">
                  <c:v>1.700576981475872</c:v>
                </c:pt>
                <c:pt idx="87">
                  <c:v>1.7309444275736556</c:v>
                </c:pt>
                <c:pt idx="88">
                  <c:v>1.761311873671439</c:v>
                </c:pt>
                <c:pt idx="89">
                  <c:v>1.7916793197692218</c:v>
                </c:pt>
                <c:pt idx="90">
                  <c:v>1.7916793197692218</c:v>
                </c:pt>
                <c:pt idx="91">
                  <c:v>1.7916793197692218</c:v>
                </c:pt>
                <c:pt idx="92">
                  <c:v>1.7916793197692218</c:v>
                </c:pt>
                <c:pt idx="93">
                  <c:v>1.7916793197692218</c:v>
                </c:pt>
                <c:pt idx="94">
                  <c:v>1.8220467658670081</c:v>
                </c:pt>
                <c:pt idx="95">
                  <c:v>1.8220467658670081</c:v>
                </c:pt>
                <c:pt idx="96">
                  <c:v>1.8524142119647906</c:v>
                </c:pt>
                <c:pt idx="97">
                  <c:v>1.8827816580625738</c:v>
                </c:pt>
                <c:pt idx="98">
                  <c:v>1.8827816580625738</c:v>
                </c:pt>
                <c:pt idx="99">
                  <c:v>1.9131491041603585</c:v>
                </c:pt>
                <c:pt idx="100">
                  <c:v>1.9131491041603585</c:v>
                </c:pt>
                <c:pt idx="101">
                  <c:v>1.9435165502581424</c:v>
                </c:pt>
                <c:pt idx="102">
                  <c:v>1.9738839963559265</c:v>
                </c:pt>
                <c:pt idx="103">
                  <c:v>1.9738839963559265</c:v>
                </c:pt>
                <c:pt idx="104">
                  <c:v>1.9738839963559265</c:v>
                </c:pt>
                <c:pt idx="105">
                  <c:v>2.0042514424537106</c:v>
                </c:pt>
                <c:pt idx="106">
                  <c:v>2.0346188885514942</c:v>
                </c:pt>
                <c:pt idx="107">
                  <c:v>2.0649863346492783</c:v>
                </c:pt>
                <c:pt idx="108">
                  <c:v>2.0953648355144803</c:v>
                </c:pt>
                <c:pt idx="109">
                  <c:v>2.0953648355144803</c:v>
                </c:pt>
                <c:pt idx="110">
                  <c:v>2.0953648355144803</c:v>
                </c:pt>
                <c:pt idx="111">
                  <c:v>2.126425530433032</c:v>
                </c:pt>
                <c:pt idx="112">
                  <c:v>2.126425530433032</c:v>
                </c:pt>
                <c:pt idx="113">
                  <c:v>2.1590271868361888</c:v>
                </c:pt>
                <c:pt idx="114">
                  <c:v>2.1924460816042326</c:v>
                </c:pt>
                <c:pt idx="115">
                  <c:v>2.2281344521788644</c:v>
                </c:pt>
                <c:pt idx="116">
                  <c:v>2.2643090028070909</c:v>
                </c:pt>
                <c:pt idx="117">
                  <c:v>2.2643090028070909</c:v>
                </c:pt>
                <c:pt idx="118">
                  <c:v>2.3026636798089162</c:v>
                </c:pt>
                <c:pt idx="119">
                  <c:v>2.3435452636228331</c:v>
                </c:pt>
                <c:pt idx="120">
                  <c:v>2.3864038132163365</c:v>
                </c:pt>
                <c:pt idx="121">
                  <c:v>2.3864038132163365</c:v>
                </c:pt>
                <c:pt idx="122">
                  <c:v>2.4316244668930977</c:v>
                </c:pt>
                <c:pt idx="123">
                  <c:v>2.4316244668930977</c:v>
                </c:pt>
                <c:pt idx="124">
                  <c:v>2.480091233672201</c:v>
                </c:pt>
                <c:pt idx="125">
                  <c:v>2.528820772078427</c:v>
                </c:pt>
                <c:pt idx="126">
                  <c:v>2.528820772078427</c:v>
                </c:pt>
              </c:numCache>
            </c:numRef>
          </c:yVal>
          <c:smooth val="0"/>
        </c:ser>
        <c:ser>
          <c:idx val="1"/>
          <c:order val="1"/>
          <c:tx>
            <c:strRef>
              <c:f>Sheet1!$C$1</c:f>
              <c:strCache>
                <c:ptCount val="1"/>
                <c:pt idx="0">
                  <c:v>Pravastatin</c:v>
                </c:pt>
              </c:strCache>
            </c:strRef>
          </c:tx>
          <c:spPr>
            <a:ln w="44450">
              <a:solidFill>
                <a:srgbClr val="0070C0"/>
              </a:solidFill>
            </a:ln>
          </c:spPr>
          <c:marker>
            <c:symbol val="none"/>
          </c:marker>
          <c:xVal>
            <c:numRef>
              <c:f>Sheet1!$A$2:$A$1281</c:f>
              <c:numCache>
                <c:formatCode>General</c:formatCode>
                <c:ptCount val="1280"/>
                <c:pt idx="0">
                  <c:v>0</c:v>
                </c:pt>
                <c:pt idx="1">
                  <c:v>1.0020533880903491</c:v>
                </c:pt>
                <c:pt idx="2">
                  <c:v>1.5770020533880904</c:v>
                </c:pt>
                <c:pt idx="3">
                  <c:v>1.6618754277891854</c:v>
                </c:pt>
                <c:pt idx="4">
                  <c:v>2.5845311430527205</c:v>
                </c:pt>
                <c:pt idx="5">
                  <c:v>2.6447638603696202</c:v>
                </c:pt>
                <c:pt idx="6">
                  <c:v>2.732375085557837</c:v>
                </c:pt>
                <c:pt idx="7">
                  <c:v>2.7488021902806277</c:v>
                </c:pt>
                <c:pt idx="8">
                  <c:v>2.8446269678302532</c:v>
                </c:pt>
                <c:pt idx="9">
                  <c:v>2.8993839835728927</c:v>
                </c:pt>
                <c:pt idx="10">
                  <c:v>3.2799452429842582</c:v>
                </c:pt>
                <c:pt idx="11">
                  <c:v>3.2854209445585214</c:v>
                </c:pt>
                <c:pt idx="12">
                  <c:v>3.3483915126625838</c:v>
                </c:pt>
                <c:pt idx="13">
                  <c:v>3.5373032169746752</c:v>
                </c:pt>
                <c:pt idx="14">
                  <c:v>3.7371663244353202</c:v>
                </c:pt>
                <c:pt idx="15">
                  <c:v>3.9425051334702021</c:v>
                </c:pt>
                <c:pt idx="16">
                  <c:v>4.4052019164955505</c:v>
                </c:pt>
                <c:pt idx="17">
                  <c:v>5.0130047912388784</c:v>
                </c:pt>
                <c:pt idx="18">
                  <c:v>5.1800136892539363</c:v>
                </c:pt>
                <c:pt idx="19">
                  <c:v>5.3141683778233855</c:v>
                </c:pt>
                <c:pt idx="20">
                  <c:v>5.3251197809719368</c:v>
                </c:pt>
                <c:pt idx="21">
                  <c:v>5.3990417522245124</c:v>
                </c:pt>
                <c:pt idx="22">
                  <c:v>5.6043805612593669</c:v>
                </c:pt>
                <c:pt idx="23">
                  <c:v>5.7850787132101598</c:v>
                </c:pt>
                <c:pt idx="24">
                  <c:v>5.8261464750171115</c:v>
                </c:pt>
                <c:pt idx="25">
                  <c:v>5.8918548939082775</c:v>
                </c:pt>
                <c:pt idx="26">
                  <c:v>5.9712525667351128</c:v>
                </c:pt>
                <c:pt idx="27">
                  <c:v>5.9822039698836713</c:v>
                </c:pt>
                <c:pt idx="28">
                  <c:v>6.0095824777549627</c:v>
                </c:pt>
                <c:pt idx="29">
                  <c:v>6.0205338809034865</c:v>
                </c:pt>
                <c:pt idx="30">
                  <c:v>6.1054072553045859</c:v>
                </c:pt>
                <c:pt idx="31">
                  <c:v>6.1984941820670771</c:v>
                </c:pt>
                <c:pt idx="32">
                  <c:v>6.2203969883641514</c:v>
                </c:pt>
                <c:pt idx="33">
                  <c:v>6.2888432580424363</c:v>
                </c:pt>
                <c:pt idx="34">
                  <c:v>6.3299110198493853</c:v>
                </c:pt>
                <c:pt idx="35">
                  <c:v>6.4668035592060225</c:v>
                </c:pt>
                <c:pt idx="36">
                  <c:v>6.5462012320328826</c:v>
                </c:pt>
                <c:pt idx="37">
                  <c:v>6.6995208761122162</c:v>
                </c:pt>
                <c:pt idx="38">
                  <c:v>6.8309377138945928</c:v>
                </c:pt>
                <c:pt idx="39">
                  <c:v>6.9733059548254621</c:v>
                </c:pt>
                <c:pt idx="40">
                  <c:v>7.0663928815879515</c:v>
                </c:pt>
                <c:pt idx="41">
                  <c:v>7.208761122518859</c:v>
                </c:pt>
                <c:pt idx="42">
                  <c:v>7.2854209445585214</c:v>
                </c:pt>
                <c:pt idx="43">
                  <c:v>7.4852840520191704</c:v>
                </c:pt>
                <c:pt idx="44">
                  <c:v>7.526351813826146</c:v>
                </c:pt>
                <c:pt idx="45">
                  <c:v>7.6112251882272419</c:v>
                </c:pt>
                <c:pt idx="46">
                  <c:v>7.6878850102668919</c:v>
                </c:pt>
                <c:pt idx="47">
                  <c:v>7.7618069815195074</c:v>
                </c:pt>
                <c:pt idx="48">
                  <c:v>7.8247775496235255</c:v>
                </c:pt>
                <c:pt idx="49">
                  <c:v>7.8740588637919045</c:v>
                </c:pt>
                <c:pt idx="50">
                  <c:v>7.9041752224503767</c:v>
                </c:pt>
                <c:pt idx="51">
                  <c:v>7.9452429842574048</c:v>
                </c:pt>
                <c:pt idx="52">
                  <c:v>8.0629705681040527</c:v>
                </c:pt>
                <c:pt idx="53">
                  <c:v>8.243668720054659</c:v>
                </c:pt>
                <c:pt idx="54">
                  <c:v>8.4572210814510189</c:v>
                </c:pt>
                <c:pt idx="55">
                  <c:v>8.7173169062286107</c:v>
                </c:pt>
                <c:pt idx="56">
                  <c:v>8.8487337440109499</c:v>
                </c:pt>
                <c:pt idx="57">
                  <c:v>8.8733744010951412</c:v>
                </c:pt>
                <c:pt idx="58">
                  <c:v>9.0266940451745388</c:v>
                </c:pt>
                <c:pt idx="59">
                  <c:v>9.1389459274469509</c:v>
                </c:pt>
                <c:pt idx="60">
                  <c:v>9.1581108829568389</c:v>
                </c:pt>
                <c:pt idx="61">
                  <c:v>9.2210814510609129</c:v>
                </c:pt>
                <c:pt idx="62">
                  <c:v>9.2566735112936342</c:v>
                </c:pt>
                <c:pt idx="63">
                  <c:v>9.4236824093087268</c:v>
                </c:pt>
                <c:pt idx="64">
                  <c:v>9.4674880219028061</c:v>
                </c:pt>
                <c:pt idx="65">
                  <c:v>9.494866529774125</c:v>
                </c:pt>
                <c:pt idx="66">
                  <c:v>9.6071184120465389</c:v>
                </c:pt>
                <c:pt idx="67">
                  <c:v>9.6399726214920989</c:v>
                </c:pt>
                <c:pt idx="68">
                  <c:v>9.7577002053388107</c:v>
                </c:pt>
                <c:pt idx="69">
                  <c:v>9.8124572210815071</c:v>
                </c:pt>
                <c:pt idx="70">
                  <c:v>10.056125941136209</c:v>
                </c:pt>
                <c:pt idx="71">
                  <c:v>10.091718001368925</c:v>
                </c:pt>
                <c:pt idx="72">
                  <c:v>10.116358658453111</c:v>
                </c:pt>
                <c:pt idx="73">
                  <c:v>10.127310061601641</c:v>
                </c:pt>
                <c:pt idx="74">
                  <c:v>10.146475017111568</c:v>
                </c:pt>
                <c:pt idx="75">
                  <c:v>10.173853524982889</c:v>
                </c:pt>
                <c:pt idx="76">
                  <c:v>10.234086242299794</c:v>
                </c:pt>
                <c:pt idx="77">
                  <c:v>10.247775496235379</c:v>
                </c:pt>
                <c:pt idx="78">
                  <c:v>10.420260095824778</c:v>
                </c:pt>
                <c:pt idx="79">
                  <c:v>10.524298425735733</c:v>
                </c:pt>
                <c:pt idx="80">
                  <c:v>10.543463381245719</c:v>
                </c:pt>
                <c:pt idx="81">
                  <c:v>10.628336755646817</c:v>
                </c:pt>
                <c:pt idx="82">
                  <c:v>10.784394250513349</c:v>
                </c:pt>
                <c:pt idx="83">
                  <c:v>10.863791923340179</c:v>
                </c:pt>
                <c:pt idx="84">
                  <c:v>10.937713894592745</c:v>
                </c:pt>
                <c:pt idx="85">
                  <c:v>10.954140999315539</c:v>
                </c:pt>
                <c:pt idx="86">
                  <c:v>10.959616700889859</c:v>
                </c:pt>
                <c:pt idx="87">
                  <c:v>11.488021902806297</c:v>
                </c:pt>
                <c:pt idx="88">
                  <c:v>11.520876112251868</c:v>
                </c:pt>
                <c:pt idx="89">
                  <c:v>11.600273785078645</c:v>
                </c:pt>
                <c:pt idx="90">
                  <c:v>11.613963039014369</c:v>
                </c:pt>
                <c:pt idx="91">
                  <c:v>11.627652292950033</c:v>
                </c:pt>
                <c:pt idx="92">
                  <c:v>11.802874743326489</c:v>
                </c:pt>
                <c:pt idx="93">
                  <c:v>11.950718685831623</c:v>
                </c:pt>
                <c:pt idx="94">
                  <c:v>12.364134154688642</c:v>
                </c:pt>
                <c:pt idx="95">
                  <c:v>12.459958932238196</c:v>
                </c:pt>
                <c:pt idx="96">
                  <c:v>12.465434633812553</c:v>
                </c:pt>
                <c:pt idx="97">
                  <c:v>12.522929500342252</c:v>
                </c:pt>
                <c:pt idx="98">
                  <c:v>12.605065023956195</c:v>
                </c:pt>
                <c:pt idx="99">
                  <c:v>12.632443531827526</c:v>
                </c:pt>
                <c:pt idx="100">
                  <c:v>12.698151950718668</c:v>
                </c:pt>
                <c:pt idx="101">
                  <c:v>12.783025325119768</c:v>
                </c:pt>
                <c:pt idx="102">
                  <c:v>12.79671457905545</c:v>
                </c:pt>
                <c:pt idx="103">
                  <c:v>12.908966461327848</c:v>
                </c:pt>
                <c:pt idx="104">
                  <c:v>13.040383299110198</c:v>
                </c:pt>
                <c:pt idx="105">
                  <c:v>13.089664613278575</c:v>
                </c:pt>
                <c:pt idx="106">
                  <c:v>13.18548939082832</c:v>
                </c:pt>
                <c:pt idx="107">
                  <c:v>13.311430527036352</c:v>
                </c:pt>
                <c:pt idx="108">
                  <c:v>13.382614647501779</c:v>
                </c:pt>
                <c:pt idx="109">
                  <c:v>13.516769336071183</c:v>
                </c:pt>
                <c:pt idx="110">
                  <c:v>13.530458590006846</c:v>
                </c:pt>
                <c:pt idx="111">
                  <c:v>13.552361396303906</c:v>
                </c:pt>
                <c:pt idx="112">
                  <c:v>13.596167008898014</c:v>
                </c:pt>
                <c:pt idx="113">
                  <c:v>13.66461327857632</c:v>
                </c:pt>
                <c:pt idx="114">
                  <c:v>13.71937029431896</c:v>
                </c:pt>
                <c:pt idx="115">
                  <c:v>13.872689938398473</c:v>
                </c:pt>
                <c:pt idx="116">
                  <c:v>13.902806297056879</c:v>
                </c:pt>
                <c:pt idx="117">
                  <c:v>13.984941820670768</c:v>
                </c:pt>
                <c:pt idx="118">
                  <c:v>14.020533880903496</c:v>
                </c:pt>
                <c:pt idx="119">
                  <c:v>14.140999315537304</c:v>
                </c:pt>
                <c:pt idx="120">
                  <c:v>14.239561943874048</c:v>
                </c:pt>
                <c:pt idx="121">
                  <c:v>14.321697467488022</c:v>
                </c:pt>
                <c:pt idx="122">
                  <c:v>14.343600273785126</c:v>
                </c:pt>
                <c:pt idx="123">
                  <c:v>14.373716632443591</c:v>
                </c:pt>
                <c:pt idx="124">
                  <c:v>14.458590006844691</c:v>
                </c:pt>
                <c:pt idx="125">
                  <c:v>14.472279260780304</c:v>
                </c:pt>
                <c:pt idx="126">
                  <c:v>14.710472279260784</c:v>
                </c:pt>
              </c:numCache>
            </c:numRef>
          </c:xVal>
          <c:yVal>
            <c:numRef>
              <c:f>Sheet1!$C$2:$C$1281</c:f>
              <c:numCache>
                <c:formatCode>General</c:formatCode>
                <c:ptCount val="1280"/>
                <c:pt idx="0">
                  <c:v>0</c:v>
                </c:pt>
                <c:pt idx="1">
                  <c:v>0</c:v>
                </c:pt>
                <c:pt idx="2">
                  <c:v>0</c:v>
                </c:pt>
                <c:pt idx="3">
                  <c:v>0</c:v>
                </c:pt>
                <c:pt idx="4">
                  <c:v>0</c:v>
                </c:pt>
                <c:pt idx="5">
                  <c:v>3.0284675953967402E-2</c:v>
                </c:pt>
                <c:pt idx="6">
                  <c:v>6.0569351907934714E-2</c:v>
                </c:pt>
                <c:pt idx="7">
                  <c:v>9.0854027861902248E-2</c:v>
                </c:pt>
                <c:pt idx="8">
                  <c:v>9.0854027861902248E-2</c:v>
                </c:pt>
                <c:pt idx="9">
                  <c:v>9.0854027861902248E-2</c:v>
                </c:pt>
                <c:pt idx="10">
                  <c:v>9.0854027861902248E-2</c:v>
                </c:pt>
                <c:pt idx="11">
                  <c:v>0.12113870381586959</c:v>
                </c:pt>
                <c:pt idx="12">
                  <c:v>0.12113870381586959</c:v>
                </c:pt>
                <c:pt idx="13">
                  <c:v>0.15142337976983691</c:v>
                </c:pt>
                <c:pt idx="14">
                  <c:v>0.18170805572380441</c:v>
                </c:pt>
                <c:pt idx="15">
                  <c:v>0.18170805572380441</c:v>
                </c:pt>
                <c:pt idx="16">
                  <c:v>0.18170805572380441</c:v>
                </c:pt>
                <c:pt idx="17">
                  <c:v>0.18170805572380441</c:v>
                </c:pt>
                <c:pt idx="18">
                  <c:v>0.18170805572380441</c:v>
                </c:pt>
                <c:pt idx="19">
                  <c:v>0.18170805572380441</c:v>
                </c:pt>
                <c:pt idx="20">
                  <c:v>0.18170805572380441</c:v>
                </c:pt>
                <c:pt idx="21">
                  <c:v>0.18170805572380441</c:v>
                </c:pt>
                <c:pt idx="22">
                  <c:v>0.18170805572380441</c:v>
                </c:pt>
                <c:pt idx="23">
                  <c:v>0.18170805572380441</c:v>
                </c:pt>
                <c:pt idx="24">
                  <c:v>0.18170805572380441</c:v>
                </c:pt>
                <c:pt idx="25">
                  <c:v>0.21199273167777302</c:v>
                </c:pt>
                <c:pt idx="26">
                  <c:v>0.24227740763173924</c:v>
                </c:pt>
                <c:pt idx="27">
                  <c:v>0.27256208358570688</c:v>
                </c:pt>
                <c:pt idx="28">
                  <c:v>0.27256208358570688</c:v>
                </c:pt>
                <c:pt idx="29">
                  <c:v>0.27256208358570688</c:v>
                </c:pt>
                <c:pt idx="30">
                  <c:v>0.27256208358570688</c:v>
                </c:pt>
                <c:pt idx="31">
                  <c:v>0.30284675953967694</c:v>
                </c:pt>
                <c:pt idx="32">
                  <c:v>0.30284675953967694</c:v>
                </c:pt>
                <c:pt idx="33">
                  <c:v>0.33313143549364188</c:v>
                </c:pt>
                <c:pt idx="34">
                  <c:v>0.33313143549364188</c:v>
                </c:pt>
                <c:pt idx="35">
                  <c:v>0.33313143549364188</c:v>
                </c:pt>
                <c:pt idx="36">
                  <c:v>0.33313143549364188</c:v>
                </c:pt>
                <c:pt idx="37">
                  <c:v>0.36341611144761188</c:v>
                </c:pt>
                <c:pt idx="38">
                  <c:v>0.39370078740157682</c:v>
                </c:pt>
                <c:pt idx="39">
                  <c:v>0.42398546335554893</c:v>
                </c:pt>
                <c:pt idx="40">
                  <c:v>0.42398546335554893</c:v>
                </c:pt>
                <c:pt idx="41">
                  <c:v>0.42398546335554893</c:v>
                </c:pt>
                <c:pt idx="42">
                  <c:v>0.45427013930951188</c:v>
                </c:pt>
                <c:pt idx="43">
                  <c:v>0.45427013930951188</c:v>
                </c:pt>
                <c:pt idx="44">
                  <c:v>0.45427013930951188</c:v>
                </c:pt>
                <c:pt idx="45">
                  <c:v>0.45427013930951188</c:v>
                </c:pt>
                <c:pt idx="46">
                  <c:v>0.45427013930951188</c:v>
                </c:pt>
                <c:pt idx="47">
                  <c:v>0.45427013930951188</c:v>
                </c:pt>
                <c:pt idx="48">
                  <c:v>0.45427013930951188</c:v>
                </c:pt>
                <c:pt idx="49">
                  <c:v>0.45427013930951188</c:v>
                </c:pt>
                <c:pt idx="50">
                  <c:v>0.45427013930951188</c:v>
                </c:pt>
                <c:pt idx="51">
                  <c:v>0.45427013930951188</c:v>
                </c:pt>
                <c:pt idx="52">
                  <c:v>0.45427013930951188</c:v>
                </c:pt>
                <c:pt idx="53">
                  <c:v>0.48455481526348226</c:v>
                </c:pt>
                <c:pt idx="54">
                  <c:v>0.48455481526348226</c:v>
                </c:pt>
                <c:pt idx="55">
                  <c:v>0.48455481526348226</c:v>
                </c:pt>
                <c:pt idx="56">
                  <c:v>0.48455481526348226</c:v>
                </c:pt>
                <c:pt idx="57">
                  <c:v>0.48455481526348226</c:v>
                </c:pt>
                <c:pt idx="58">
                  <c:v>0.48455481526348226</c:v>
                </c:pt>
                <c:pt idx="59">
                  <c:v>0.5148394912174471</c:v>
                </c:pt>
                <c:pt idx="60">
                  <c:v>0.54512416717141476</c:v>
                </c:pt>
                <c:pt idx="61">
                  <c:v>0.57540884312538265</c:v>
                </c:pt>
                <c:pt idx="62">
                  <c:v>0.57540884312538265</c:v>
                </c:pt>
                <c:pt idx="63">
                  <c:v>0.57540884312538265</c:v>
                </c:pt>
                <c:pt idx="64">
                  <c:v>0.60569351907935065</c:v>
                </c:pt>
                <c:pt idx="65">
                  <c:v>0.63597819503331865</c:v>
                </c:pt>
                <c:pt idx="66">
                  <c:v>0.66626287098728543</c:v>
                </c:pt>
                <c:pt idx="67">
                  <c:v>0.66626287098728543</c:v>
                </c:pt>
                <c:pt idx="68">
                  <c:v>0.66626287098728543</c:v>
                </c:pt>
                <c:pt idx="69">
                  <c:v>0.69654754694124965</c:v>
                </c:pt>
                <c:pt idx="70">
                  <c:v>0.72683222289522076</c:v>
                </c:pt>
                <c:pt idx="71">
                  <c:v>0.72683222289522076</c:v>
                </c:pt>
                <c:pt idx="72">
                  <c:v>0.72683222289522076</c:v>
                </c:pt>
                <c:pt idx="73">
                  <c:v>0.72683222289522076</c:v>
                </c:pt>
                <c:pt idx="74">
                  <c:v>0.75711689884918865</c:v>
                </c:pt>
                <c:pt idx="75">
                  <c:v>0.75711689884918865</c:v>
                </c:pt>
                <c:pt idx="76">
                  <c:v>0.75711689884918865</c:v>
                </c:pt>
                <c:pt idx="77">
                  <c:v>0.75711689884918865</c:v>
                </c:pt>
                <c:pt idx="78">
                  <c:v>0.7874015748031562</c:v>
                </c:pt>
                <c:pt idx="79">
                  <c:v>0.81768625075712387</c:v>
                </c:pt>
                <c:pt idx="80">
                  <c:v>0.84797092671109164</c:v>
                </c:pt>
                <c:pt idx="81">
                  <c:v>0.87825560266506475</c:v>
                </c:pt>
                <c:pt idx="82">
                  <c:v>0.87825560266506475</c:v>
                </c:pt>
                <c:pt idx="83">
                  <c:v>0.90854027861902764</c:v>
                </c:pt>
                <c:pt idx="84">
                  <c:v>0.93882495457299464</c:v>
                </c:pt>
                <c:pt idx="85">
                  <c:v>0.93882495457299464</c:v>
                </c:pt>
                <c:pt idx="86">
                  <c:v>0.96910963052696264</c:v>
                </c:pt>
                <c:pt idx="87">
                  <c:v>0.96910963052696264</c:v>
                </c:pt>
                <c:pt idx="88">
                  <c:v>0.96910963052696264</c:v>
                </c:pt>
                <c:pt idx="89">
                  <c:v>0.96910963052696264</c:v>
                </c:pt>
                <c:pt idx="90">
                  <c:v>0.99939430648092986</c:v>
                </c:pt>
                <c:pt idx="91">
                  <c:v>1.0296789824348958</c:v>
                </c:pt>
                <c:pt idx="92">
                  <c:v>1.0599636583888572</c:v>
                </c:pt>
                <c:pt idx="93">
                  <c:v>1.0902483343428391</c:v>
                </c:pt>
                <c:pt idx="94">
                  <c:v>1.0902483343428391</c:v>
                </c:pt>
                <c:pt idx="95">
                  <c:v>1.1205330102968005</c:v>
                </c:pt>
                <c:pt idx="96">
                  <c:v>1.1205330102968005</c:v>
                </c:pt>
                <c:pt idx="97">
                  <c:v>1.1205330102968005</c:v>
                </c:pt>
                <c:pt idx="98">
                  <c:v>1.1508176862507744</c:v>
                </c:pt>
                <c:pt idx="99">
                  <c:v>1.1508176862507744</c:v>
                </c:pt>
                <c:pt idx="100">
                  <c:v>1.1811023622047361</c:v>
                </c:pt>
                <c:pt idx="101">
                  <c:v>1.1811023622047361</c:v>
                </c:pt>
                <c:pt idx="102">
                  <c:v>1.1811023622047361</c:v>
                </c:pt>
                <c:pt idx="103">
                  <c:v>1.2113870381587097</c:v>
                </c:pt>
                <c:pt idx="104">
                  <c:v>1.2416717141126632</c:v>
                </c:pt>
                <c:pt idx="105">
                  <c:v>1.2416717141126632</c:v>
                </c:pt>
                <c:pt idx="106">
                  <c:v>1.2416717141126632</c:v>
                </c:pt>
                <c:pt idx="107">
                  <c:v>1.2416717141126632</c:v>
                </c:pt>
                <c:pt idx="108">
                  <c:v>1.2416717141126632</c:v>
                </c:pt>
                <c:pt idx="109">
                  <c:v>1.2723408567344048</c:v>
                </c:pt>
                <c:pt idx="110">
                  <c:v>1.3031107006635441</c:v>
                </c:pt>
                <c:pt idx="111">
                  <c:v>1.3031107006635441</c:v>
                </c:pt>
                <c:pt idx="112">
                  <c:v>1.3346641751733888</c:v>
                </c:pt>
                <c:pt idx="113">
                  <c:v>1.3346641751733888</c:v>
                </c:pt>
                <c:pt idx="114">
                  <c:v>1.3346641751733888</c:v>
                </c:pt>
                <c:pt idx="115">
                  <c:v>1.3346641751733888</c:v>
                </c:pt>
                <c:pt idx="116">
                  <c:v>1.3346641751733888</c:v>
                </c:pt>
                <c:pt idx="117">
                  <c:v>1.3724169386771241</c:v>
                </c:pt>
                <c:pt idx="118">
                  <c:v>1.3724169386771241</c:v>
                </c:pt>
                <c:pt idx="119">
                  <c:v>1.3724169386771241</c:v>
                </c:pt>
                <c:pt idx="120">
                  <c:v>1.3724169386771241</c:v>
                </c:pt>
                <c:pt idx="121">
                  <c:v>1.4163695044692317</c:v>
                </c:pt>
                <c:pt idx="122">
                  <c:v>1.4163695044692317</c:v>
                </c:pt>
                <c:pt idx="123">
                  <c:v>1.4617140106832212</c:v>
                </c:pt>
                <c:pt idx="124">
                  <c:v>1.4617140106832212</c:v>
                </c:pt>
                <c:pt idx="125">
                  <c:v>1.4617140106832212</c:v>
                </c:pt>
                <c:pt idx="126">
                  <c:v>1.5262248982777216</c:v>
                </c:pt>
              </c:numCache>
            </c:numRef>
          </c:yVal>
          <c:smooth val="0"/>
        </c:ser>
        <c:dLbls>
          <c:showLegendKey val="0"/>
          <c:showVal val="0"/>
          <c:showCatName val="0"/>
          <c:showSerName val="0"/>
          <c:showPercent val="0"/>
          <c:showBubbleSize val="0"/>
        </c:dLbls>
        <c:axId val="107801984"/>
        <c:axId val="107890176"/>
      </c:scatterChart>
      <c:valAx>
        <c:axId val="107801984"/>
        <c:scaling>
          <c:orientation val="minMax"/>
          <c:max val="16"/>
          <c:min val="0"/>
        </c:scaling>
        <c:delete val="0"/>
        <c:axPos val="b"/>
        <c:title>
          <c:tx>
            <c:rich>
              <a:bodyPr/>
              <a:lstStyle/>
              <a:p>
                <a:pPr>
                  <a:defRPr/>
                </a:pPr>
                <a:r>
                  <a:rPr lang="en-GB" baseline="0" dirty="0" smtClean="0">
                    <a:solidFill>
                      <a:schemeClr val="bg2"/>
                    </a:solidFill>
                  </a:rPr>
                  <a:t>Years</a:t>
                </a:r>
                <a:endParaRPr lang="en-GB" baseline="0" dirty="0">
                  <a:solidFill>
                    <a:schemeClr val="bg2"/>
                  </a:solidFill>
                </a:endParaRPr>
              </a:p>
            </c:rich>
          </c:tx>
          <c:layout/>
          <c:overlay val="0"/>
        </c:title>
        <c:numFmt formatCode="General" sourceLinked="1"/>
        <c:majorTickMark val="out"/>
        <c:minorTickMark val="none"/>
        <c:tickLblPos val="nextTo"/>
        <c:spPr>
          <a:ln w="28575">
            <a:solidFill>
              <a:schemeClr val="bg2"/>
            </a:solidFill>
          </a:ln>
        </c:spPr>
        <c:txPr>
          <a:bodyPr/>
          <a:lstStyle/>
          <a:p>
            <a:pPr>
              <a:defRPr baseline="0">
                <a:solidFill>
                  <a:schemeClr val="bg2"/>
                </a:solidFill>
              </a:defRPr>
            </a:pPr>
            <a:endParaRPr lang="en-US"/>
          </a:p>
        </c:txPr>
        <c:crossAx val="107890176"/>
        <c:crosses val="autoZero"/>
        <c:crossBetween val="midCat"/>
      </c:valAx>
      <c:valAx>
        <c:axId val="107890176"/>
        <c:scaling>
          <c:orientation val="minMax"/>
          <c:max val="3"/>
        </c:scaling>
        <c:delete val="0"/>
        <c:axPos val="l"/>
        <c:title>
          <c:tx>
            <c:rich>
              <a:bodyPr rot="-5400000" vert="horz"/>
              <a:lstStyle/>
              <a:p>
                <a:pPr>
                  <a:defRPr/>
                </a:pPr>
                <a:r>
                  <a:rPr lang="en-GB" baseline="0" dirty="0" smtClean="0">
                    <a:solidFill>
                      <a:schemeClr val="bg2"/>
                    </a:solidFill>
                  </a:rPr>
                  <a:t>% with event</a:t>
                </a:r>
                <a:endParaRPr lang="en-GB" baseline="0" dirty="0">
                  <a:solidFill>
                    <a:schemeClr val="bg2"/>
                  </a:solidFill>
                </a:endParaRPr>
              </a:p>
            </c:rich>
          </c:tx>
          <c:layout/>
          <c:overlay val="0"/>
        </c:title>
        <c:numFmt formatCode="General" sourceLinked="1"/>
        <c:majorTickMark val="out"/>
        <c:minorTickMark val="none"/>
        <c:tickLblPos val="nextTo"/>
        <c:spPr>
          <a:ln w="28575">
            <a:solidFill>
              <a:schemeClr val="bg2"/>
            </a:solidFill>
          </a:ln>
        </c:spPr>
        <c:txPr>
          <a:bodyPr/>
          <a:lstStyle/>
          <a:p>
            <a:pPr>
              <a:defRPr baseline="0">
                <a:solidFill>
                  <a:schemeClr val="bg2"/>
                </a:solidFill>
              </a:defRPr>
            </a:pPr>
            <a:endParaRPr lang="en-US"/>
          </a:p>
        </c:txPr>
        <c:crossAx val="107801984"/>
        <c:crosses val="autoZero"/>
        <c:crossBetween val="midCat"/>
        <c:majorUnit val="0.5"/>
      </c:valAx>
    </c:plotArea>
    <c:legend>
      <c:legendPos val="r"/>
      <c:legendEntry>
        <c:idx val="0"/>
        <c:txPr>
          <a:bodyPr/>
          <a:lstStyle/>
          <a:p>
            <a:pPr>
              <a:defRPr>
                <a:solidFill>
                  <a:schemeClr val="bg2"/>
                </a:solidFill>
              </a:defRPr>
            </a:pPr>
            <a:endParaRPr lang="en-US"/>
          </a:p>
        </c:txPr>
      </c:legendEntry>
      <c:legendEntry>
        <c:idx val="1"/>
        <c:txPr>
          <a:bodyPr/>
          <a:lstStyle/>
          <a:p>
            <a:pPr>
              <a:defRPr baseline="0">
                <a:solidFill>
                  <a:schemeClr val="bg2"/>
                </a:solidFill>
              </a:defRPr>
            </a:pPr>
            <a:endParaRPr lang="en-US"/>
          </a:p>
        </c:txPr>
      </c:legendEntry>
      <c:layout/>
      <c:overlay val="0"/>
    </c:legend>
    <c:plotVisOnly val="1"/>
    <c:dispBlanksAs val="gap"/>
    <c:showDLblsOverMax val="0"/>
  </c:chart>
  <c:spPr>
    <a:solidFill>
      <a:srgbClr val="FFFFFF"/>
    </a:solidFill>
  </c:spPr>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drawing1.xml><?xml version="1.0" encoding="utf-8"?>
<c:userShapes xmlns:c="http://schemas.openxmlformats.org/drawingml/2006/chart">
  <cdr:relSizeAnchor xmlns:cdr="http://schemas.openxmlformats.org/drawingml/2006/chartDrawing">
    <cdr:from>
      <cdr:x>0.39465</cdr:x>
      <cdr:y>0.08573</cdr:y>
    </cdr:from>
    <cdr:to>
      <cdr:x>0.66025</cdr:x>
      <cdr:y>0.24334</cdr:y>
    </cdr:to>
    <cdr:sp macro="" textlink="">
      <cdr:nvSpPr>
        <cdr:cNvPr id="3" name="TextBox 2"/>
        <cdr:cNvSpPr txBox="1"/>
      </cdr:nvSpPr>
      <cdr:spPr>
        <a:xfrm xmlns:a="http://schemas.openxmlformats.org/drawingml/2006/main">
          <a:off x="2964312" y="369492"/>
          <a:ext cx="1994983" cy="6792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P&lt;0.0001,  30% </a:t>
          </a:r>
          <a:r>
            <a:rPr lang="en-GB" sz="2400" b="1" dirty="0" smtClean="0">
              <a:solidFill>
                <a:srgbClr val="000000"/>
              </a:solidFill>
            </a:rPr>
            <a:t>↓</a:t>
          </a:r>
          <a:endParaRPr lang="en-GB"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0.31634</cdr:x>
      <cdr:y>0.10206</cdr:y>
    </cdr:from>
    <cdr:to>
      <cdr:x>0.5719</cdr:x>
      <cdr:y>0.21644</cdr:y>
    </cdr:to>
    <cdr:sp macro="" textlink="">
      <cdr:nvSpPr>
        <cdr:cNvPr id="3" name="TextBox 2"/>
        <cdr:cNvSpPr txBox="1"/>
      </cdr:nvSpPr>
      <cdr:spPr>
        <a:xfrm xmlns:a="http://schemas.openxmlformats.org/drawingml/2006/main">
          <a:off x="2425470" y="454562"/>
          <a:ext cx="1959428" cy="509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dirty="0" smtClean="0"/>
            <a:t>P=0.0018,  43% </a:t>
          </a:r>
          <a:r>
            <a:rPr lang="en-GB" sz="2400" b="1" dirty="0" smtClean="0">
              <a:solidFill>
                <a:srgbClr val="000000"/>
              </a:solidFill>
            </a:rPr>
            <a:t>↓</a:t>
          </a:r>
          <a:endParaRPr lang="en-GB"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Arial" pitchFamily="-106" charset="0"/>
                <a:cs typeface="Arial" pitchFamily="-106" charset="0"/>
              </a:defRPr>
            </a:lvl1pPr>
          </a:lstStyle>
          <a:p>
            <a:pPr>
              <a:defRPr/>
            </a:pPr>
            <a:endParaRPr lang="en-US"/>
          </a:p>
        </p:txBody>
      </p:sp>
      <p:sp>
        <p:nvSpPr>
          <p:cNvPr id="307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Arial" pitchFamily="-106" charset="0"/>
                <a:cs typeface="Arial" pitchFamily="-10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Arial" pitchFamily="-106" charset="0"/>
                <a:cs typeface="Arial" pitchFamily="-106" charset="0"/>
              </a:defRPr>
            </a:lvl1pPr>
          </a:lstStyle>
          <a:p>
            <a:pPr>
              <a:defRPr/>
            </a:pPr>
            <a:endParaRPr lang="en-US"/>
          </a:p>
        </p:txBody>
      </p:sp>
      <p:sp>
        <p:nvSpPr>
          <p:cNvPr id="307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891E9-A91A-4983-B1A2-0649849BE06D}" type="slidenum">
              <a:rPr lang="en-GB"/>
              <a:pPr>
                <a:defRPr/>
              </a:pPr>
              <a:t>‹#›</a:t>
            </a:fld>
            <a:endParaRPr lang="en-GB"/>
          </a:p>
        </p:txBody>
      </p:sp>
    </p:spTree>
    <p:extLst>
      <p:ext uri="{BB962C8B-B14F-4D97-AF65-F5344CB8AC3E}">
        <p14:creationId xmlns:p14="http://schemas.microsoft.com/office/powerpoint/2010/main" val="4291625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711200" y="744538"/>
            <a:ext cx="5375275" cy="3722687"/>
          </a:xfrm>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762000" y="768350"/>
            <a:ext cx="5275263" cy="3652838"/>
          </a:xfrm>
          <a:ln w="12700" cap="flat">
            <a:solidFill>
              <a:schemeClr val="tx1"/>
            </a:solidFill>
          </a:ln>
        </p:spPr>
      </p:sp>
      <p:sp>
        <p:nvSpPr>
          <p:cNvPr id="260099" name="Rectangle 3"/>
          <p:cNvSpPr>
            <a:spLocks noGrp="1" noChangeArrowheads="1"/>
          </p:cNvSpPr>
          <p:nvPr>
            <p:ph type="body" idx="1"/>
          </p:nvPr>
        </p:nvSpPr>
        <p:spPr>
          <a:xfrm>
            <a:off x="939402" y="4734868"/>
            <a:ext cx="4917299" cy="4428057"/>
          </a:xfrm>
          <a:noFill/>
          <a:ln/>
        </p:spPr>
        <p:txBody>
          <a:bodyPr lIns="90488" tIns="46038" rIns="90488" bIns="46038"/>
          <a:lstStyle/>
          <a:p>
            <a:pPr defTabSz="890588"/>
            <a:r>
              <a:rPr lang="en-GB" smtClean="0">
                <a:latin typeface="Arial" pitchFamily="34" charset="0"/>
                <a:cs typeface="Arial" pitchFamily="34" charset="0"/>
              </a:rPr>
              <a:t>I suppose in theory we could go back to contraceptive history but that is only collected as an aggregate return, or from our sample of GP attendances from Continuous Morbidity Recording .  The top systems relate to pregnancy, birth and neonatal care, information on the mother and baby. In the seventies and eighties Maternity and Child Health where priorities for health spending and we developed quite detailed information systems.</a:t>
            </a:r>
          </a:p>
          <a:p>
            <a:pPr defTabSz="890588"/>
            <a:endParaRPr lang="en-GB" smtClean="0">
              <a:latin typeface="Arial" pitchFamily="34" charset="0"/>
              <a:cs typeface="Arial" pitchFamily="34" charset="0"/>
            </a:endParaRPr>
          </a:p>
          <a:p>
            <a:pPr defTabSz="890588"/>
            <a:r>
              <a:rPr lang="en-GB" smtClean="0">
                <a:latin typeface="Arial" pitchFamily="34" charset="0"/>
                <a:cs typeface="Arial" pitchFamily="34" charset="0"/>
              </a:rPr>
              <a:t>After the confinement the birth needs to be registered with our colleagues in GRO(S), who then allocate the NHS number. The child needs also to be registered with a GP and at this time the Community Health Index - the forerunner of the NHSAR. Currently we have both these index numbers for the population, but over the last few years we’ve been able to link the index’s using probability matching.  The CHI is key for Child heath surveillance call-recall systems for immunisations, developmental assessment and health visiting.  Part of disease prevention programmes, GPs have targets set for percentage of their childhood practice population to be immunised, and are paid for reaching these, hence the need for monitoring!</a:t>
            </a:r>
          </a:p>
          <a:p>
            <a:pPr defTabSz="890588"/>
            <a:endParaRPr lang="en-GB" smtClean="0">
              <a:latin typeface="Arial" pitchFamily="34" charset="0"/>
              <a:cs typeface="Arial" pitchFamily="34" charset="0"/>
            </a:endParaRPr>
          </a:p>
          <a:p>
            <a:pPr defTabSz="890588"/>
            <a:r>
              <a:rPr lang="en-GB" smtClean="0">
                <a:latin typeface="Arial" pitchFamily="34" charset="0"/>
                <a:cs typeface="Arial" pitchFamily="34" charset="0"/>
              </a:rPr>
              <a:t>Contacts with GPs are recorded in their own patient administration system, and we have information on registrations with  dentists and treatments which are paid for, as well as community dentistry through school health service.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EF5DA97-E969-41AA-AFCE-4DB3F8E67D65}" type="slidenum">
              <a:rPr lang="en-US"/>
              <a:pPr/>
              <a:t>16</a:t>
            </a:fld>
            <a:endParaRPr lang="en-US"/>
          </a:p>
        </p:txBody>
      </p:sp>
      <p:sp>
        <p:nvSpPr>
          <p:cNvPr id="39939" name="Rectangle 2"/>
          <p:cNvSpPr>
            <a:spLocks noChangeArrowheads="1"/>
          </p:cNvSpPr>
          <p:nvPr/>
        </p:nvSpPr>
        <p:spPr bwMode="auto">
          <a:xfrm>
            <a:off x="3852016" y="0"/>
            <a:ext cx="2945659" cy="482622"/>
          </a:xfrm>
          <a:prstGeom prst="rect">
            <a:avLst/>
          </a:prstGeom>
          <a:noFill/>
          <a:ln w="12700">
            <a:noFill/>
            <a:miter lim="800000"/>
            <a:headEnd/>
            <a:tailEnd/>
          </a:ln>
        </p:spPr>
        <p:txBody>
          <a:bodyPr wrap="none" anchor="ctr"/>
          <a:lstStyle/>
          <a:p>
            <a:endParaRPr lang="en-GB"/>
          </a:p>
        </p:txBody>
      </p:sp>
      <p:sp>
        <p:nvSpPr>
          <p:cNvPr id="39940" name="Rectangle 3"/>
          <p:cNvSpPr>
            <a:spLocks noChangeArrowheads="1"/>
          </p:cNvSpPr>
          <p:nvPr/>
        </p:nvSpPr>
        <p:spPr bwMode="auto">
          <a:xfrm>
            <a:off x="3852016" y="9443880"/>
            <a:ext cx="2945659" cy="484345"/>
          </a:xfrm>
          <a:prstGeom prst="rect">
            <a:avLst/>
          </a:prstGeom>
          <a:noFill/>
          <a:ln w="12700">
            <a:noFill/>
            <a:miter lim="800000"/>
            <a:headEnd/>
            <a:tailEnd/>
          </a:ln>
        </p:spPr>
        <p:txBody>
          <a:bodyPr lIns="19050" tIns="0" rIns="19050" bIns="0" anchor="b"/>
          <a:lstStyle/>
          <a:p>
            <a:pPr algn="r" defTabSz="911225"/>
            <a:r>
              <a:rPr lang="en-GB" sz="1000">
                <a:latin typeface="Times New Roman" pitchFamily="18" charset="0"/>
              </a:rPr>
              <a:t>9</a:t>
            </a:r>
          </a:p>
        </p:txBody>
      </p:sp>
      <p:sp>
        <p:nvSpPr>
          <p:cNvPr id="39941" name="Rectangle 4"/>
          <p:cNvSpPr>
            <a:spLocks noChangeArrowheads="1"/>
          </p:cNvSpPr>
          <p:nvPr/>
        </p:nvSpPr>
        <p:spPr bwMode="auto">
          <a:xfrm>
            <a:off x="0" y="9443880"/>
            <a:ext cx="2945659" cy="484345"/>
          </a:xfrm>
          <a:prstGeom prst="rect">
            <a:avLst/>
          </a:prstGeom>
          <a:noFill/>
          <a:ln w="12700">
            <a:noFill/>
            <a:miter lim="800000"/>
            <a:headEnd/>
            <a:tailEnd/>
          </a:ln>
        </p:spPr>
        <p:txBody>
          <a:bodyPr wrap="none" anchor="ctr"/>
          <a:lstStyle/>
          <a:p>
            <a:endParaRPr lang="en-GB"/>
          </a:p>
        </p:txBody>
      </p:sp>
      <p:sp>
        <p:nvSpPr>
          <p:cNvPr id="39942" name="Rectangle 5"/>
          <p:cNvSpPr>
            <a:spLocks noChangeArrowheads="1"/>
          </p:cNvSpPr>
          <p:nvPr/>
        </p:nvSpPr>
        <p:spPr bwMode="auto">
          <a:xfrm>
            <a:off x="0" y="0"/>
            <a:ext cx="2945659" cy="482622"/>
          </a:xfrm>
          <a:prstGeom prst="rect">
            <a:avLst/>
          </a:prstGeom>
          <a:noFill/>
          <a:ln w="12700">
            <a:noFill/>
            <a:miter lim="800000"/>
            <a:headEnd/>
            <a:tailEnd/>
          </a:ln>
        </p:spPr>
        <p:txBody>
          <a:bodyPr wrap="none" anchor="ctr"/>
          <a:lstStyle/>
          <a:p>
            <a:endParaRPr lang="en-GB"/>
          </a:p>
        </p:txBody>
      </p:sp>
      <p:sp>
        <p:nvSpPr>
          <p:cNvPr id="39943" name="Rectangle 6"/>
          <p:cNvSpPr>
            <a:spLocks noGrp="1" noRot="1" noChangeAspect="1" noChangeArrowheads="1" noTextEdit="1"/>
          </p:cNvSpPr>
          <p:nvPr>
            <p:ph type="sldImg"/>
          </p:nvPr>
        </p:nvSpPr>
        <p:spPr>
          <a:xfrm>
            <a:off x="712788" y="742950"/>
            <a:ext cx="5375275" cy="3722688"/>
          </a:xfrm>
          <a:ln w="12700" cap="flat">
            <a:solidFill>
              <a:schemeClr val="tx1"/>
            </a:solidFill>
          </a:ln>
        </p:spPr>
      </p:sp>
      <p:sp>
        <p:nvSpPr>
          <p:cNvPr id="39944" name="Rectangle 7"/>
          <p:cNvSpPr>
            <a:spLocks noChangeArrowheads="1"/>
          </p:cNvSpPr>
          <p:nvPr/>
        </p:nvSpPr>
        <p:spPr bwMode="auto">
          <a:xfrm>
            <a:off x="175523" y="775642"/>
            <a:ext cx="847990" cy="274434"/>
          </a:xfrm>
          <a:prstGeom prst="rect">
            <a:avLst/>
          </a:prstGeom>
          <a:noFill/>
          <a:ln w="12700">
            <a:noFill/>
            <a:miter lim="800000"/>
            <a:headEnd/>
            <a:tailEnd/>
          </a:ln>
        </p:spPr>
        <p:txBody>
          <a:bodyPr wrap="none" lIns="90488" tIns="44450" rIns="90488" bIns="44450">
            <a:spAutoFit/>
          </a:bodyPr>
          <a:lstStyle/>
          <a:p>
            <a:pPr algn="ctr" defTabSz="911225"/>
            <a:r>
              <a:rPr lang="en-GB" sz="1200" i="0">
                <a:latin typeface="Arial" pitchFamily="34" charset="0"/>
              </a:rPr>
              <a:t>96OCT05</a:t>
            </a:r>
          </a:p>
        </p:txBody>
      </p:sp>
      <p:sp>
        <p:nvSpPr>
          <p:cNvPr id="39945" name="Rectangle 8"/>
          <p:cNvSpPr>
            <a:spLocks noChangeArrowheads="1"/>
          </p:cNvSpPr>
          <p:nvPr/>
        </p:nvSpPr>
        <p:spPr bwMode="auto">
          <a:xfrm>
            <a:off x="4478701" y="775642"/>
            <a:ext cx="662042" cy="274434"/>
          </a:xfrm>
          <a:prstGeom prst="rect">
            <a:avLst/>
          </a:prstGeom>
          <a:noFill/>
          <a:ln w="12700">
            <a:noFill/>
            <a:miter lim="800000"/>
            <a:headEnd/>
            <a:tailEnd/>
          </a:ln>
        </p:spPr>
        <p:txBody>
          <a:bodyPr wrap="none" lIns="90488" tIns="44450" rIns="90488" bIns="44450">
            <a:spAutoFit/>
          </a:bodyPr>
          <a:lstStyle/>
          <a:p>
            <a:pPr algn="r" defTabSz="911225"/>
            <a:r>
              <a:rPr lang="en-GB" sz="1200" i="0">
                <a:latin typeface="Arial" pitchFamily="34" charset="0"/>
              </a:rPr>
              <a:t>EC/FM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C4F7099-4AC4-4E70-8EB5-DB3BF15180C0}" type="slidenum">
              <a:rPr lang="en-US">
                <a:solidFill>
                  <a:prstClr val="black"/>
                </a:solidFill>
              </a:rPr>
              <a:pPr/>
              <a:t>17</a:t>
            </a:fld>
            <a:endParaRPr lang="en-US">
              <a:solidFill>
                <a:prstClr val="black"/>
              </a:solidFill>
            </a:endParaRPr>
          </a:p>
        </p:txBody>
      </p:sp>
      <p:sp>
        <p:nvSpPr>
          <p:cNvPr id="80899" name="Rectangle 2"/>
          <p:cNvSpPr>
            <a:spLocks noGrp="1" noRot="1" noChangeAspect="1" noChangeArrowheads="1" noTextEdit="1"/>
          </p:cNvSpPr>
          <p:nvPr>
            <p:ph type="sldImg"/>
          </p:nvPr>
        </p:nvSpPr>
        <p:spPr>
          <a:xfrm>
            <a:off x="712788" y="744538"/>
            <a:ext cx="5375275" cy="3722687"/>
          </a:xfrm>
          <a:ln/>
        </p:spPr>
      </p:sp>
      <p:sp>
        <p:nvSpPr>
          <p:cNvPr id="80900" name="Rectangle 3"/>
          <p:cNvSpPr>
            <a:spLocks noGrp="1" noChangeArrowheads="1"/>
          </p:cNvSpPr>
          <p:nvPr>
            <p:ph type="body" idx="1"/>
          </p:nvPr>
        </p:nvSpPr>
        <p:spPr>
          <a:xfrm>
            <a:off x="679768" y="4717631"/>
            <a:ext cx="5438140" cy="446597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4E5DD49-4CFA-4CBB-9560-A2A93B78A089}" type="slidenum">
              <a:rPr lang="en-US">
                <a:solidFill>
                  <a:prstClr val="black"/>
                </a:solidFill>
              </a:rPr>
              <a:pPr/>
              <a:t>18</a:t>
            </a:fld>
            <a:endParaRPr lang="en-US">
              <a:solidFill>
                <a:prstClr val="black"/>
              </a:solidFill>
            </a:endParaRPr>
          </a:p>
        </p:txBody>
      </p:sp>
      <p:sp>
        <p:nvSpPr>
          <p:cNvPr id="82947" name="Rectangle 2"/>
          <p:cNvSpPr>
            <a:spLocks noGrp="1" noRot="1" noChangeAspect="1" noChangeArrowheads="1" noTextEdit="1"/>
          </p:cNvSpPr>
          <p:nvPr>
            <p:ph type="sldImg"/>
          </p:nvPr>
        </p:nvSpPr>
        <p:spPr>
          <a:xfrm>
            <a:off x="712788" y="744538"/>
            <a:ext cx="5375275" cy="3722687"/>
          </a:xfrm>
          <a:ln/>
        </p:spPr>
      </p:sp>
      <p:sp>
        <p:nvSpPr>
          <p:cNvPr id="82948" name="Rectangle 3"/>
          <p:cNvSpPr>
            <a:spLocks noGrp="1" noChangeArrowheads="1"/>
          </p:cNvSpPr>
          <p:nvPr>
            <p:ph type="body" idx="1"/>
          </p:nvPr>
        </p:nvSpPr>
        <p:spPr>
          <a:xfrm>
            <a:off x="679768" y="4717631"/>
            <a:ext cx="5438140" cy="446597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4E5DD49-4CFA-4CBB-9560-A2A93B78A089}" type="slidenum">
              <a:rPr lang="en-US">
                <a:solidFill>
                  <a:prstClr val="black"/>
                </a:solidFill>
              </a:rPr>
              <a:pPr/>
              <a:t>19</a:t>
            </a:fld>
            <a:endParaRPr lang="en-US">
              <a:solidFill>
                <a:prstClr val="black"/>
              </a:solidFill>
            </a:endParaRPr>
          </a:p>
        </p:txBody>
      </p:sp>
      <p:sp>
        <p:nvSpPr>
          <p:cNvPr id="82947" name="Rectangle 2"/>
          <p:cNvSpPr>
            <a:spLocks noGrp="1" noRot="1" noChangeAspect="1" noChangeArrowheads="1" noTextEdit="1"/>
          </p:cNvSpPr>
          <p:nvPr>
            <p:ph type="sldImg"/>
          </p:nvPr>
        </p:nvSpPr>
        <p:spPr>
          <a:xfrm>
            <a:off x="712788" y="744538"/>
            <a:ext cx="5375275" cy="3722687"/>
          </a:xfrm>
          <a:ln/>
        </p:spPr>
      </p:sp>
      <p:sp>
        <p:nvSpPr>
          <p:cNvPr id="82948" name="Rectangle 3"/>
          <p:cNvSpPr>
            <a:spLocks noGrp="1" noChangeArrowheads="1"/>
          </p:cNvSpPr>
          <p:nvPr>
            <p:ph type="body" idx="1"/>
          </p:nvPr>
        </p:nvSpPr>
        <p:spPr>
          <a:xfrm>
            <a:off x="679768" y="4717631"/>
            <a:ext cx="5438140" cy="446597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2336800" y="1277938"/>
            <a:ext cx="11461750" cy="7935912"/>
          </a:xfrm>
          <a:ln/>
        </p:spPr>
      </p:sp>
      <p:sp>
        <p:nvSpPr>
          <p:cNvPr id="34819" name="Rectangle 3"/>
          <p:cNvSpPr>
            <a:spLocks noGrp="1" noChangeArrowheads="1"/>
          </p:cNvSpPr>
          <p:nvPr>
            <p:ph type="body" idx="1"/>
          </p:nvPr>
        </p:nvSpPr>
        <p:spPr>
          <a:xfrm>
            <a:off x="679768" y="4717631"/>
            <a:ext cx="5438140" cy="4465977"/>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Master" Target="../slideMasters/slideMaster2.xml"/><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descr="PPTsky.jpg"/>
          <p:cNvPicPr>
            <a:picLocks noChangeAspect="1"/>
          </p:cNvPicPr>
          <p:nvPr userDrawn="1"/>
        </p:nvPicPr>
        <p:blipFill>
          <a:blip r:embed="rId2" cstate="print"/>
          <a:srcRect t="2911" r="6810"/>
          <a:stretch>
            <a:fillRect/>
          </a:stretch>
        </p:blipFill>
        <p:spPr bwMode="auto">
          <a:xfrm>
            <a:off x="0" y="0"/>
            <a:ext cx="9906000" cy="6858000"/>
          </a:xfrm>
          <a:prstGeom prst="rect">
            <a:avLst/>
          </a:prstGeom>
          <a:noFill/>
          <a:ln w="9525">
            <a:noFill/>
            <a:miter lim="800000"/>
            <a:headEnd/>
            <a:tailEnd/>
          </a:ln>
        </p:spPr>
      </p:pic>
      <p:sp>
        <p:nvSpPr>
          <p:cNvPr id="5" name="Rectangle 16"/>
          <p:cNvSpPr>
            <a:spLocks noChangeArrowheads="1"/>
          </p:cNvSpPr>
          <p:nvPr userDrawn="1"/>
        </p:nvSpPr>
        <p:spPr bwMode="auto">
          <a:xfrm>
            <a:off x="0" y="0"/>
            <a:ext cx="9906000" cy="1381125"/>
          </a:xfrm>
          <a:prstGeom prst="rect">
            <a:avLst/>
          </a:prstGeom>
          <a:solidFill>
            <a:srgbClr val="007C85"/>
          </a:solidFill>
          <a:ln w="9525">
            <a:noFill/>
            <a:miter lim="800000"/>
            <a:headEnd/>
            <a:tailEnd/>
          </a:ln>
          <a:effectLst/>
        </p:spPr>
        <p:txBody>
          <a:bodyPr wrap="none" anchor="ctr"/>
          <a:lstStyle/>
          <a:p>
            <a:pPr>
              <a:defRPr/>
            </a:pPr>
            <a:endParaRPr lang="en-US">
              <a:latin typeface="Arial" pitchFamily="-106" charset="0"/>
              <a:ea typeface="Arial" pitchFamily="-106" charset="0"/>
              <a:cs typeface="Arial" pitchFamily="-106" charset="0"/>
            </a:endParaRPr>
          </a:p>
        </p:txBody>
      </p:sp>
      <p:pic>
        <p:nvPicPr>
          <p:cNvPr id="6" name="Picture 8" descr="Inst_healthWellbeing_keyline.png"/>
          <p:cNvPicPr>
            <a:picLocks noChangeAspect="1"/>
          </p:cNvPicPr>
          <p:nvPr userDrawn="1"/>
        </p:nvPicPr>
        <p:blipFill>
          <a:blip r:embed="rId3" cstate="print"/>
          <a:srcRect/>
          <a:stretch>
            <a:fillRect/>
          </a:stretch>
        </p:blipFill>
        <p:spPr bwMode="auto">
          <a:xfrm>
            <a:off x="422275" y="366714"/>
            <a:ext cx="4032250" cy="612775"/>
          </a:xfrm>
          <a:prstGeom prst="rect">
            <a:avLst/>
          </a:prstGeom>
          <a:noFill/>
          <a:ln w="9525">
            <a:noFill/>
            <a:miter lim="800000"/>
            <a:headEnd/>
            <a:tailEnd/>
          </a:ln>
        </p:spPr>
      </p:pic>
      <p:sp>
        <p:nvSpPr>
          <p:cNvPr id="40962" name="Rectangle 2"/>
          <p:cNvSpPr>
            <a:spLocks noGrp="1" noChangeArrowheads="1"/>
          </p:cNvSpPr>
          <p:nvPr>
            <p:ph type="ctrTitle"/>
          </p:nvPr>
        </p:nvSpPr>
        <p:spPr bwMode="auto">
          <a:xfrm>
            <a:off x="449263" y="1927225"/>
            <a:ext cx="5859462" cy="1057275"/>
          </a:xfrm>
          <a:prstGeom prst="rect">
            <a:avLst/>
          </a:prstGeom>
          <a:noFill/>
          <a:ln>
            <a:miter lim="800000"/>
            <a:headEnd/>
            <a:tailEnd/>
          </a:ln>
        </p:spPr>
        <p:txBody>
          <a:bodyPr vert="horz" wrap="square" lIns="0" tIns="0" rIns="0" bIns="0" numCol="1" anchor="b" anchorCtr="0" compatLnSpc="1">
            <a:prstTxWarp prst="textNoShape">
              <a:avLst/>
            </a:prstTxWarp>
          </a:bodyPr>
          <a:lstStyle>
            <a:lvl1pPr algn="l">
              <a:defRPr sz="3600" b="1">
                <a:solidFill>
                  <a:srgbClr val="007C85"/>
                </a:solidFill>
              </a:defRPr>
            </a:lvl1pPr>
          </a:lstStyle>
          <a:p>
            <a:r>
              <a:rPr lang="en-GB" dirty="0" smtClean="0"/>
              <a:t>Click to edit Master title style</a:t>
            </a:r>
            <a:endParaRPr lang="en-GB" dirty="0"/>
          </a:p>
        </p:txBody>
      </p:sp>
      <p:sp>
        <p:nvSpPr>
          <p:cNvPr id="40963" name="Rectangle 3"/>
          <p:cNvSpPr>
            <a:spLocks noGrp="1" noChangeArrowheads="1"/>
          </p:cNvSpPr>
          <p:nvPr>
            <p:ph type="subTitle" idx="1"/>
          </p:nvPr>
        </p:nvSpPr>
        <p:spPr>
          <a:xfrm>
            <a:off x="449263" y="3033715"/>
            <a:ext cx="5859462" cy="973137"/>
          </a:xfrm>
        </p:spPr>
        <p:txBody>
          <a:bodyPr/>
          <a:lstStyle>
            <a:lvl1pPr>
              <a:buNone/>
              <a:defRPr sz="3600" b="0">
                <a:solidFill>
                  <a:srgbClr val="007C85"/>
                </a:solidFill>
              </a:defRPr>
            </a:lvl1pPr>
          </a:lstStyle>
          <a:p>
            <a:r>
              <a:rPr lang="en-GB"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96" y="4406903"/>
            <a:ext cx="8420100" cy="1162499"/>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96" y="4021537"/>
            <a:ext cx="8420100" cy="385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8D53A407-2BDA-44E8-A942-DC5F40185B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4027" y="2870999"/>
            <a:ext cx="4417954" cy="2533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8735" y="2870999"/>
            <a:ext cx="4419482" cy="2533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fld id="{9454D650-5049-44A7-A789-78EBE81B431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919939"/>
            <a:ext cx="8915400" cy="49770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380169"/>
            <a:ext cx="4376679" cy="7947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3046049"/>
            <a:ext cx="4376679" cy="22089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494" y="1380169"/>
            <a:ext cx="4378207" cy="7947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94" y="3046049"/>
            <a:ext cx="4378207" cy="22089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fld id="{9F0DC923-8C0A-47DA-A988-2E7567CCE73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fld id="{356464B4-4D4C-4192-BB89-87DEA37140D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fld id="{7BE050B8-9CCF-4FF0-BE04-B7118F01B6C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826600"/>
            <a:ext cx="3259196" cy="608501"/>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737" y="1751197"/>
            <a:ext cx="5536965" cy="2896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3631811"/>
            <a:ext cx="3259196" cy="297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fld id="{D75D50E2-011D-4A92-A52F-91C18591B02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454" y="5035836"/>
            <a:ext cx="5943600" cy="331502"/>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454" y="2389777"/>
            <a:ext cx="5943600" cy="5607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454" y="5620947"/>
            <a:ext cx="5943600" cy="297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fld id="{C3B763C4-FAE2-450A-BFAF-4FE4DABD21B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3397365" y="1911350"/>
            <a:ext cx="3097515" cy="4452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29B89ECD-F738-4C27-A030-7C8B00FBA52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3252" y="777876"/>
            <a:ext cx="1014637" cy="5586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11174" y="777876"/>
            <a:ext cx="2688172" cy="5586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D44D3A17-30B2-4832-982D-43C06B9312A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74827" y="772300"/>
            <a:ext cx="7677150" cy="49770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4027" y="3886660"/>
            <a:ext cx="8984191" cy="502318"/>
          </a:xfrm>
        </p:spPr>
        <p:txBody>
          <a:bodyPr/>
          <a:lstStyle/>
          <a:p>
            <a:pPr lvl="0"/>
            <a:endParaRPr lang="en-GB" noProof="0" smtClean="0"/>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86BED458-C5C5-44B1-A5AE-6F3D0F79745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8" descr="CTU_white_logo.gif"/>
          <p:cNvPicPr>
            <a:picLocks noChangeAspect="1"/>
          </p:cNvPicPr>
          <p:nvPr userDrawn="1"/>
        </p:nvPicPr>
        <p:blipFill>
          <a:blip r:embed="rId2" cstate="print"/>
          <a:srcRect/>
          <a:stretch>
            <a:fillRect/>
          </a:stretch>
        </p:blipFill>
        <p:spPr bwMode="auto">
          <a:xfrm>
            <a:off x="1535113" y="5830888"/>
            <a:ext cx="1365250" cy="874712"/>
          </a:xfrm>
          <a:prstGeom prst="rect">
            <a:avLst/>
          </a:prstGeom>
          <a:noFill/>
          <a:ln w="9525">
            <a:noFill/>
            <a:miter lim="800000"/>
            <a:headEnd/>
            <a:tailEnd/>
          </a:ln>
        </p:spPr>
      </p:pic>
      <p:pic>
        <p:nvPicPr>
          <p:cNvPr id="6" name="Picture 2" descr="tickit_ukas"/>
          <p:cNvPicPr>
            <a:picLocks noChangeAspect="1" noChangeArrowheads="1"/>
          </p:cNvPicPr>
          <p:nvPr userDrawn="1"/>
        </p:nvPicPr>
        <p:blipFill>
          <a:blip r:embed="rId3" cstate="print"/>
          <a:srcRect/>
          <a:stretch>
            <a:fillRect/>
          </a:stretch>
        </p:blipFill>
        <p:spPr bwMode="auto">
          <a:xfrm>
            <a:off x="7974013" y="5919788"/>
            <a:ext cx="1760537" cy="762000"/>
          </a:xfrm>
          <a:prstGeom prst="rect">
            <a:avLst/>
          </a:prstGeom>
          <a:noFill/>
          <a:ln w="9525">
            <a:noFill/>
            <a:miter lim="800000"/>
            <a:headEnd/>
            <a:tailEnd/>
          </a:ln>
        </p:spPr>
      </p:pic>
      <p:pic>
        <p:nvPicPr>
          <p:cNvPr id="7" name="Picture 15" descr="875594912@02102008-0FC0"/>
          <p:cNvPicPr>
            <a:picLocks noChangeAspect="1" noChangeArrowheads="1"/>
          </p:cNvPicPr>
          <p:nvPr userDrawn="1"/>
        </p:nvPicPr>
        <p:blipFill>
          <a:blip r:embed="rId4" cstate="print"/>
          <a:srcRect/>
          <a:stretch>
            <a:fillRect/>
          </a:stretch>
        </p:blipFill>
        <p:spPr bwMode="auto">
          <a:xfrm>
            <a:off x="198438" y="5913438"/>
            <a:ext cx="1187450" cy="800100"/>
          </a:xfrm>
          <a:prstGeom prst="rect">
            <a:avLst/>
          </a:prstGeom>
          <a:noFill/>
          <a:ln w="9525">
            <a:noFill/>
            <a:miter lim="800000"/>
            <a:headEnd/>
            <a:tailEnd/>
          </a:ln>
        </p:spPr>
      </p:pic>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406400" y="1612900"/>
            <a:ext cx="6934200" cy="673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8" name="Rectangle 7"/>
          <p:cNvSpPr>
            <a:spLocks noGrp="1" noChangeArrowheads="1"/>
          </p:cNvSpPr>
          <p:nvPr>
            <p:ph type="sldNum" sz="quarter" idx="10"/>
          </p:nvPr>
        </p:nvSpPr>
        <p:spPr/>
        <p:txBody>
          <a:bodyPr/>
          <a:lstStyle>
            <a:lvl1pPr>
              <a:defRPr/>
            </a:lvl1pPr>
          </a:lstStyle>
          <a:p>
            <a:pPr>
              <a:defRPr/>
            </a:pPr>
            <a:fld id="{7305BAE0-1CB2-4D35-BECF-445A75158E9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74827" y="772300"/>
            <a:ext cx="7677150" cy="49770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4027" y="3886660"/>
            <a:ext cx="8984191" cy="502318"/>
          </a:xfrm>
        </p:spPr>
        <p:txBody>
          <a:bodyPr/>
          <a:lstStyle/>
          <a:p>
            <a:pPr lvl="0"/>
            <a:endParaRPr lang="en-GB" noProof="0" smtClean="0"/>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8754A1AD-4192-43E2-A99D-0842D7F084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TU_white_logo.gif"/>
          <p:cNvPicPr>
            <a:picLocks noChangeAspect="1"/>
          </p:cNvPicPr>
          <p:nvPr userDrawn="1"/>
        </p:nvPicPr>
        <p:blipFill>
          <a:blip r:embed="rId2" cstate="print"/>
          <a:srcRect/>
          <a:stretch>
            <a:fillRect/>
          </a:stretch>
        </p:blipFill>
        <p:spPr bwMode="auto">
          <a:xfrm>
            <a:off x="1535113" y="5830888"/>
            <a:ext cx="1365250" cy="874712"/>
          </a:xfrm>
          <a:prstGeom prst="rect">
            <a:avLst/>
          </a:prstGeom>
          <a:noFill/>
          <a:ln w="9525">
            <a:noFill/>
            <a:miter lim="800000"/>
            <a:headEnd/>
            <a:tailEnd/>
          </a:ln>
        </p:spPr>
      </p:pic>
      <p:pic>
        <p:nvPicPr>
          <p:cNvPr id="5" name="Picture 2" descr="tickit_ukas"/>
          <p:cNvPicPr>
            <a:picLocks noChangeAspect="1" noChangeArrowheads="1"/>
          </p:cNvPicPr>
          <p:nvPr userDrawn="1"/>
        </p:nvPicPr>
        <p:blipFill>
          <a:blip r:embed="rId3" cstate="print"/>
          <a:srcRect/>
          <a:stretch>
            <a:fillRect/>
          </a:stretch>
        </p:blipFill>
        <p:spPr bwMode="auto">
          <a:xfrm>
            <a:off x="7974013" y="5919788"/>
            <a:ext cx="1760537" cy="762000"/>
          </a:xfrm>
          <a:prstGeom prst="rect">
            <a:avLst/>
          </a:prstGeom>
          <a:noFill/>
          <a:ln w="9525">
            <a:noFill/>
            <a:miter lim="800000"/>
            <a:headEnd/>
            <a:tailEnd/>
          </a:ln>
        </p:spPr>
      </p:pic>
      <p:pic>
        <p:nvPicPr>
          <p:cNvPr id="6" name="Picture 15" descr="875594912@02102008-0FC0"/>
          <p:cNvPicPr>
            <a:picLocks noChangeAspect="1" noChangeArrowheads="1"/>
          </p:cNvPicPr>
          <p:nvPr userDrawn="1"/>
        </p:nvPicPr>
        <p:blipFill>
          <a:blip r:embed="rId4" cstate="print"/>
          <a:srcRect/>
          <a:stretch>
            <a:fillRect/>
          </a:stretch>
        </p:blipFill>
        <p:spPr bwMode="auto">
          <a:xfrm>
            <a:off x="198438" y="5913438"/>
            <a:ext cx="1187450" cy="8001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A9FBE1FB-54CC-4067-A85E-EFE7CC45A2F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3E636EE-A4EC-4F5E-A6F5-4E8CFD793B6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tickit_ukas"/>
          <p:cNvPicPr>
            <a:picLocks noChangeAspect="1" noChangeArrowheads="1"/>
          </p:cNvPicPr>
          <p:nvPr userDrawn="1"/>
        </p:nvPicPr>
        <p:blipFill>
          <a:blip r:embed="rId2" cstate="print"/>
          <a:srcRect/>
          <a:stretch>
            <a:fillRect/>
          </a:stretch>
        </p:blipFill>
        <p:spPr bwMode="auto">
          <a:xfrm>
            <a:off x="7974013" y="5919788"/>
            <a:ext cx="1760537" cy="762000"/>
          </a:xfrm>
          <a:prstGeom prst="rect">
            <a:avLst/>
          </a:prstGeom>
          <a:noFill/>
          <a:ln w="9525">
            <a:noFill/>
            <a:miter lim="800000"/>
            <a:headEnd/>
            <a:tailEnd/>
          </a:ln>
        </p:spPr>
      </p:pic>
      <p:pic>
        <p:nvPicPr>
          <p:cNvPr id="6" name="Picture 15" descr="875594912@02102008-0FC0"/>
          <p:cNvPicPr>
            <a:picLocks noChangeAspect="1" noChangeArrowheads="1"/>
          </p:cNvPicPr>
          <p:nvPr userDrawn="1"/>
        </p:nvPicPr>
        <p:blipFill>
          <a:blip r:embed="rId3" cstate="print"/>
          <a:srcRect/>
          <a:stretch>
            <a:fillRect/>
          </a:stretch>
        </p:blipFill>
        <p:spPr bwMode="auto">
          <a:xfrm>
            <a:off x="198438" y="5913438"/>
            <a:ext cx="1187450" cy="8001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1"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C945BCD8-B139-4DA6-B70F-CCE7924E116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05C3EC55-B615-47C9-999D-D910D860ED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7650" y="304800"/>
            <a:ext cx="767715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95300" y="1676400"/>
            <a:ext cx="4257676"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95300" y="3962400"/>
            <a:ext cx="4257676"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905375" y="1676400"/>
            <a:ext cx="4257676"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noChangeArrowheads="1"/>
          </p:cNvSpPr>
          <p:nvPr>
            <p:ph type="dt" sz="half" idx="10"/>
          </p:nvPr>
        </p:nvSpPr>
        <p:spPr>
          <a:xfrm>
            <a:off x="495300" y="6356351"/>
            <a:ext cx="2311400" cy="365125"/>
          </a:xfrm>
          <a:prstGeom prst="rect">
            <a:avLst/>
          </a:prstGeom>
        </p:spPr>
        <p:txBody>
          <a:bodyPr/>
          <a:lstStyle>
            <a:lvl1pPr>
              <a:defRPr>
                <a:cs typeface="Arial" charset="0"/>
              </a:defRPr>
            </a:lvl1pPr>
          </a:lstStyle>
          <a:p>
            <a:pPr>
              <a:defRPr/>
            </a:pPr>
            <a:fld id="{0B3DD655-2650-4521-8523-A82A3967EE49}" type="datetimeFigureOut">
              <a:rPr lang="en-US"/>
              <a:pPr>
                <a:defRPr/>
              </a:pPr>
              <a:t>9/9/2014</a:t>
            </a:fld>
            <a:endParaRPr lang="en-GB"/>
          </a:p>
        </p:txBody>
      </p:sp>
      <p:sp>
        <p:nvSpPr>
          <p:cNvPr id="7" name="Footer Placeholder 6"/>
          <p:cNvSpPr>
            <a:spLocks noGrp="1" noChangeArrowheads="1"/>
          </p:cNvSpPr>
          <p:nvPr>
            <p:ph type="ftr" sz="quarter" idx="11"/>
          </p:nvPr>
        </p:nvSpPr>
        <p:spPr>
          <a:xfrm>
            <a:off x="3384550" y="6356351"/>
            <a:ext cx="3136900" cy="365125"/>
          </a:xfrm>
          <a:prstGeom prst="rect">
            <a:avLst/>
          </a:prstGeom>
        </p:spPr>
        <p:txBody>
          <a:bodyPr/>
          <a:lstStyle>
            <a:lvl1pPr>
              <a:defRPr>
                <a:cs typeface="Arial" charset="0"/>
              </a:defRPr>
            </a:lvl1pPr>
          </a:lstStyle>
          <a:p>
            <a:pPr>
              <a:defRPr/>
            </a:pPr>
            <a:endParaRPr lang="en-GB"/>
          </a:p>
        </p:txBody>
      </p:sp>
      <p:sp>
        <p:nvSpPr>
          <p:cNvPr id="8" name="Rectangle 7"/>
          <p:cNvSpPr>
            <a:spLocks noGrp="1" noChangeArrowheads="1"/>
          </p:cNvSpPr>
          <p:nvPr>
            <p:ph type="sldNum" sz="quarter" idx="12"/>
          </p:nvPr>
        </p:nvSpPr>
        <p:spPr/>
        <p:txBody>
          <a:bodyPr/>
          <a:lstStyle>
            <a:lvl1pPr>
              <a:defRPr>
                <a:cs typeface="Arial" charset="0"/>
              </a:defRPr>
            </a:lvl1pPr>
          </a:lstStyle>
          <a:p>
            <a:pPr>
              <a:defRPr/>
            </a:pPr>
            <a:fld id="{81B9B48C-632F-4F19-85D4-1B41042DA50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3"/>
          <p:cNvGrpSpPr>
            <a:grpSpLocks/>
          </p:cNvGrpSpPr>
          <p:nvPr/>
        </p:nvGrpSpPr>
        <p:grpSpPr bwMode="auto">
          <a:xfrm>
            <a:off x="513646" y="0"/>
            <a:ext cx="956969" cy="6858000"/>
            <a:chOff x="336" y="0"/>
            <a:chExt cx="626" cy="4320"/>
          </a:xfrm>
        </p:grpSpPr>
        <p:pic>
          <p:nvPicPr>
            <p:cNvPr id="5" name="Picture 5"/>
            <p:cNvPicPr>
              <a:picLocks noChangeArrowheads="1"/>
            </p:cNvPicPr>
            <p:nvPr/>
          </p:nvPicPr>
          <p:blipFill>
            <a:blip r:embed="rId2" cstate="print"/>
            <a:srcRect/>
            <a:stretch>
              <a:fillRect/>
            </a:stretch>
          </p:blipFill>
          <p:spPr bwMode="auto">
            <a:xfrm>
              <a:off x="336" y="539"/>
              <a:ext cx="626" cy="546"/>
            </a:xfrm>
            <a:prstGeom prst="rect">
              <a:avLst/>
            </a:prstGeom>
            <a:noFill/>
            <a:ln w="9525">
              <a:noFill/>
              <a:miter lim="800000"/>
              <a:headEnd/>
              <a:tailEnd/>
            </a:ln>
          </p:spPr>
        </p:pic>
        <p:pic>
          <p:nvPicPr>
            <p:cNvPr id="6" name="Picture 6"/>
            <p:cNvPicPr>
              <a:picLocks noChangeArrowheads="1"/>
            </p:cNvPicPr>
            <p:nvPr/>
          </p:nvPicPr>
          <p:blipFill>
            <a:blip r:embed="rId3" cstate="print"/>
            <a:srcRect/>
            <a:stretch>
              <a:fillRect/>
            </a:stretch>
          </p:blipFill>
          <p:spPr bwMode="auto">
            <a:xfrm>
              <a:off x="336" y="0"/>
              <a:ext cx="626" cy="545"/>
            </a:xfrm>
            <a:prstGeom prst="rect">
              <a:avLst/>
            </a:prstGeom>
            <a:noFill/>
            <a:ln w="9525">
              <a:noFill/>
              <a:miter lim="800000"/>
              <a:headEnd/>
              <a:tailEnd/>
            </a:ln>
          </p:spPr>
        </p:pic>
        <p:pic>
          <p:nvPicPr>
            <p:cNvPr id="7" name="Picture 7"/>
            <p:cNvPicPr>
              <a:picLocks noChangeArrowheads="1"/>
            </p:cNvPicPr>
            <p:nvPr/>
          </p:nvPicPr>
          <p:blipFill>
            <a:blip r:embed="rId4" cstate="print"/>
            <a:srcRect/>
            <a:stretch>
              <a:fillRect/>
            </a:stretch>
          </p:blipFill>
          <p:spPr bwMode="auto">
            <a:xfrm>
              <a:off x="336" y="1618"/>
              <a:ext cx="626" cy="545"/>
            </a:xfrm>
            <a:prstGeom prst="rect">
              <a:avLst/>
            </a:prstGeom>
            <a:noFill/>
            <a:ln w="9525">
              <a:noFill/>
              <a:miter lim="800000"/>
              <a:headEnd/>
              <a:tailEnd/>
            </a:ln>
          </p:spPr>
        </p:pic>
        <p:pic>
          <p:nvPicPr>
            <p:cNvPr id="8" name="Picture 8"/>
            <p:cNvPicPr>
              <a:picLocks noChangeArrowheads="1"/>
            </p:cNvPicPr>
            <p:nvPr/>
          </p:nvPicPr>
          <p:blipFill>
            <a:blip r:embed="rId5" cstate="print"/>
            <a:srcRect/>
            <a:stretch>
              <a:fillRect/>
            </a:stretch>
          </p:blipFill>
          <p:spPr bwMode="auto">
            <a:xfrm>
              <a:off x="336" y="1078"/>
              <a:ext cx="626" cy="546"/>
            </a:xfrm>
            <a:prstGeom prst="rect">
              <a:avLst/>
            </a:prstGeom>
            <a:noFill/>
            <a:ln w="9525">
              <a:noFill/>
              <a:miter lim="800000"/>
              <a:headEnd/>
              <a:tailEnd/>
            </a:ln>
          </p:spPr>
        </p:pic>
        <p:pic>
          <p:nvPicPr>
            <p:cNvPr id="9" name="Picture 9"/>
            <p:cNvPicPr>
              <a:picLocks noChangeArrowheads="1"/>
            </p:cNvPicPr>
            <p:nvPr/>
          </p:nvPicPr>
          <p:blipFill>
            <a:blip r:embed="rId6" cstate="print"/>
            <a:srcRect/>
            <a:stretch>
              <a:fillRect/>
            </a:stretch>
          </p:blipFill>
          <p:spPr bwMode="auto">
            <a:xfrm>
              <a:off x="336" y="2696"/>
              <a:ext cx="626" cy="546"/>
            </a:xfrm>
            <a:prstGeom prst="rect">
              <a:avLst/>
            </a:prstGeom>
            <a:noFill/>
            <a:ln w="9525">
              <a:noFill/>
              <a:miter lim="800000"/>
              <a:headEnd/>
              <a:tailEnd/>
            </a:ln>
          </p:spPr>
        </p:pic>
        <p:pic>
          <p:nvPicPr>
            <p:cNvPr id="10" name="Picture 10"/>
            <p:cNvPicPr>
              <a:picLocks noChangeArrowheads="1"/>
            </p:cNvPicPr>
            <p:nvPr/>
          </p:nvPicPr>
          <p:blipFill>
            <a:blip r:embed="rId7" cstate="print"/>
            <a:srcRect/>
            <a:stretch>
              <a:fillRect/>
            </a:stretch>
          </p:blipFill>
          <p:spPr bwMode="auto">
            <a:xfrm>
              <a:off x="336" y="2157"/>
              <a:ext cx="626" cy="545"/>
            </a:xfrm>
            <a:prstGeom prst="rect">
              <a:avLst/>
            </a:prstGeom>
            <a:noFill/>
            <a:ln w="9525">
              <a:noFill/>
              <a:miter lim="800000"/>
              <a:headEnd/>
              <a:tailEnd/>
            </a:ln>
          </p:spPr>
        </p:pic>
        <p:pic>
          <p:nvPicPr>
            <p:cNvPr id="11" name="Picture 11"/>
            <p:cNvPicPr>
              <a:picLocks noChangeArrowheads="1"/>
            </p:cNvPicPr>
            <p:nvPr/>
          </p:nvPicPr>
          <p:blipFill>
            <a:blip r:embed="rId8" cstate="print"/>
            <a:srcRect/>
            <a:stretch>
              <a:fillRect/>
            </a:stretch>
          </p:blipFill>
          <p:spPr bwMode="auto">
            <a:xfrm>
              <a:off x="336" y="3775"/>
              <a:ext cx="626" cy="545"/>
            </a:xfrm>
            <a:prstGeom prst="rect">
              <a:avLst/>
            </a:prstGeom>
            <a:noFill/>
            <a:ln w="9525">
              <a:noFill/>
              <a:miter lim="800000"/>
              <a:headEnd/>
              <a:tailEnd/>
            </a:ln>
          </p:spPr>
        </p:pic>
        <p:pic>
          <p:nvPicPr>
            <p:cNvPr id="12" name="Picture 12"/>
            <p:cNvPicPr>
              <a:picLocks noChangeArrowheads="1"/>
            </p:cNvPicPr>
            <p:nvPr/>
          </p:nvPicPr>
          <p:blipFill>
            <a:blip r:embed="rId9" cstate="print"/>
            <a:srcRect/>
            <a:stretch>
              <a:fillRect/>
            </a:stretch>
          </p:blipFill>
          <p:spPr bwMode="auto">
            <a:xfrm>
              <a:off x="336" y="3235"/>
              <a:ext cx="626" cy="546"/>
            </a:xfrm>
            <a:prstGeom prst="rect">
              <a:avLst/>
            </a:prstGeom>
            <a:noFill/>
            <a:ln w="9525">
              <a:noFill/>
              <a:miter lim="800000"/>
              <a:headEnd/>
              <a:tailEnd/>
            </a:ln>
          </p:spPr>
        </p:pic>
      </p:grpSp>
      <p:pic>
        <p:nvPicPr>
          <p:cNvPr id="13" name="Picture 16"/>
          <p:cNvPicPr>
            <a:picLocks noChangeArrowheads="1"/>
          </p:cNvPicPr>
          <p:nvPr/>
        </p:nvPicPr>
        <p:blipFill>
          <a:blip r:embed="rId10" cstate="print"/>
          <a:srcRect/>
          <a:stretch>
            <a:fillRect/>
          </a:stretch>
        </p:blipFill>
        <p:spPr bwMode="auto">
          <a:xfrm>
            <a:off x="412750" y="411163"/>
            <a:ext cx="1174044" cy="1109662"/>
          </a:xfrm>
          <a:prstGeom prst="rect">
            <a:avLst/>
          </a:prstGeom>
          <a:noFill/>
          <a:ln w="9525">
            <a:noFill/>
            <a:miter lim="800000"/>
            <a:headEnd/>
            <a:tailEnd/>
          </a:ln>
        </p:spPr>
      </p:pic>
      <p:sp>
        <p:nvSpPr>
          <p:cNvPr id="14" name="Line 17"/>
          <p:cNvSpPr>
            <a:spLocks noChangeShapeType="1"/>
          </p:cNvSpPr>
          <p:nvPr/>
        </p:nvSpPr>
        <p:spPr bwMode="auto">
          <a:xfrm>
            <a:off x="1733550" y="1374775"/>
            <a:ext cx="8118946" cy="0"/>
          </a:xfrm>
          <a:prstGeom prst="line">
            <a:avLst/>
          </a:prstGeom>
          <a:noFill/>
          <a:ln w="47625" cmpd="thinThick">
            <a:solidFill>
              <a:schemeClr val="accent2"/>
            </a:solidFill>
            <a:round/>
            <a:headEnd type="none" w="sm" len="sm"/>
            <a:tailEnd type="none" w="sm" len="sm"/>
          </a:ln>
          <a:effectLst>
            <a:outerShdw dist="12700" dir="5400000" algn="ctr" rotWithShape="0">
              <a:srgbClr val="2C4435">
                <a:alpha val="50000"/>
              </a:srgbClr>
            </a:outerShdw>
          </a:effectLst>
        </p:spPr>
        <p:txBody>
          <a:bodyPr/>
          <a:lstStyle/>
          <a:p>
            <a:pPr algn="ctr" eaLnBrk="0" hangingPunct="0">
              <a:defRPr/>
            </a:pPr>
            <a:endParaRPr lang="en-GB" sz="1800" b="1">
              <a:solidFill>
                <a:srgbClr val="FFFFFF"/>
              </a:solidFill>
              <a:latin typeface="Arial" pitchFamily="34" charset="0"/>
              <a:cs typeface="+mn-cs"/>
            </a:endParaRPr>
          </a:p>
        </p:txBody>
      </p:sp>
      <p:sp>
        <p:nvSpPr>
          <p:cNvPr id="15" name="Rectangle 18"/>
          <p:cNvSpPr>
            <a:spLocks noChangeArrowheads="1"/>
          </p:cNvSpPr>
          <p:nvPr/>
        </p:nvSpPr>
        <p:spPr bwMode="auto">
          <a:xfrm>
            <a:off x="1788583" y="426886"/>
            <a:ext cx="7608359" cy="317652"/>
          </a:xfrm>
          <a:prstGeom prst="rect">
            <a:avLst/>
          </a:prstGeom>
          <a:noFill/>
          <a:ln w="9525">
            <a:noFill/>
            <a:miter lim="800000"/>
            <a:headEnd/>
            <a:tailEnd/>
          </a:ln>
          <a:effectLst/>
        </p:spPr>
        <p:txBody>
          <a:bodyPr lIns="63500" tIns="26988" rIns="63500" bIns="26988" anchor="b">
            <a:spAutoFit/>
          </a:bodyPr>
          <a:lstStyle/>
          <a:p>
            <a:pPr eaLnBrk="0" hangingPunct="0">
              <a:lnSpc>
                <a:spcPct val="95000"/>
              </a:lnSpc>
              <a:defRPr/>
            </a:pPr>
            <a:r>
              <a:rPr lang="en-US" sz="1800">
                <a:solidFill>
                  <a:srgbClr val="E7B7D9"/>
                </a:solidFill>
                <a:latin typeface="Palatino" charset="0"/>
                <a:cs typeface="+mn-cs"/>
              </a:rPr>
              <a:t>West of Scotland Coronary Prevention Study</a:t>
            </a:r>
          </a:p>
        </p:txBody>
      </p:sp>
      <p:sp>
        <p:nvSpPr>
          <p:cNvPr id="2062" name="Rectangle 14"/>
          <p:cNvSpPr>
            <a:spLocks noGrp="1" noChangeArrowheads="1"/>
          </p:cNvSpPr>
          <p:nvPr>
            <p:ph type="ctrTitle" sz="quarter"/>
          </p:nvPr>
        </p:nvSpPr>
        <p:spPr>
          <a:xfrm>
            <a:off x="797984" y="2912252"/>
            <a:ext cx="8310033" cy="497701"/>
          </a:xfrm>
        </p:spPr>
        <p:txBody>
          <a:bodyPr/>
          <a:lstStyle>
            <a:lvl1pPr>
              <a:defRPr/>
            </a:lvl1pPr>
          </a:lstStyle>
          <a:p>
            <a:r>
              <a:rPr lang="en-US"/>
              <a:t>Click to edit Master title style</a:t>
            </a:r>
          </a:p>
        </p:txBody>
      </p:sp>
      <p:sp>
        <p:nvSpPr>
          <p:cNvPr id="2063" name="Rectangle 15"/>
          <p:cNvSpPr>
            <a:spLocks noGrp="1" noChangeArrowheads="1"/>
          </p:cNvSpPr>
          <p:nvPr>
            <p:ph type="subTitle" sz="quarter" idx="1"/>
          </p:nvPr>
        </p:nvSpPr>
        <p:spPr>
          <a:xfrm>
            <a:off x="1504245" y="4513266"/>
            <a:ext cx="6897511" cy="498475"/>
          </a:xfrm>
        </p:spPr>
        <p:txBody>
          <a:bodyPr/>
          <a:lstStyle>
            <a:lvl1pPr algn="ctr">
              <a:defRPr/>
            </a:lvl1pPr>
          </a:lstStyle>
          <a:p>
            <a:r>
              <a:rPr lang="en-US"/>
              <a:t>Click to edit Master subtitle style</a:t>
            </a:r>
          </a:p>
        </p:txBody>
      </p:sp>
      <p:sp>
        <p:nvSpPr>
          <p:cNvPr id="16" name="Rectangle 2"/>
          <p:cNvSpPr>
            <a:spLocks noGrp="1" noChangeArrowheads="1"/>
          </p:cNvSpPr>
          <p:nvPr>
            <p:ph type="dt" sz="quarter" idx="10"/>
          </p:nvPr>
        </p:nvSpPr>
        <p:spPr/>
        <p:txBody>
          <a:bodyPr/>
          <a:lstStyle>
            <a:lvl1pPr>
              <a:defRPr/>
            </a:lvl1pPr>
          </a:lstStyle>
          <a:p>
            <a:endParaRPr lang="en-US">
              <a:solidFill>
                <a:srgbClr val="FFFFFF"/>
              </a:solidFill>
            </a:endParaRPr>
          </a:p>
        </p:txBody>
      </p:sp>
      <p:sp>
        <p:nvSpPr>
          <p:cNvPr id="17" name="Rectangle 3"/>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18" name="Rectangle 4"/>
          <p:cNvSpPr>
            <a:spLocks noGrp="1" noChangeArrowheads="1"/>
          </p:cNvSpPr>
          <p:nvPr>
            <p:ph type="sldNum" sz="quarter" idx="12"/>
          </p:nvPr>
        </p:nvSpPr>
        <p:spPr/>
        <p:txBody>
          <a:bodyPr/>
          <a:lstStyle>
            <a:lvl1pPr>
              <a:defRPr/>
            </a:lvl1pPr>
          </a:lstStyle>
          <a:p>
            <a:fld id="{5F6DCCBF-39F8-4209-9805-5A6643A26CF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4027" y="2840221"/>
            <a:ext cx="8984191" cy="2595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fld id="{8FB4CFFF-B891-4EFB-BFC3-1031D6BE02D3}"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9.wmf"/><Relationship Id="rId3" Type="http://schemas.openxmlformats.org/officeDocument/2006/relationships/slideLayout" Target="../slideLayouts/slideLayout10.xml"/><Relationship Id="rId21" Type="http://schemas.openxmlformats.org/officeDocument/2006/relationships/image" Target="../media/image12.wmf"/><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8.wmf"/><Relationship Id="rId2" Type="http://schemas.openxmlformats.org/officeDocument/2006/relationships/slideLayout" Target="../slideLayouts/slideLayout9.xml"/><Relationship Id="rId16" Type="http://schemas.openxmlformats.org/officeDocument/2006/relationships/image" Target="../media/image7.wmf"/><Relationship Id="rId20" Type="http://schemas.openxmlformats.org/officeDocument/2006/relationships/image" Target="../media/image11.w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6.wmf"/><Relationship Id="rId23" Type="http://schemas.openxmlformats.org/officeDocument/2006/relationships/image" Target="../media/image14.wmf"/><Relationship Id="rId10" Type="http://schemas.openxmlformats.org/officeDocument/2006/relationships/slideLayout" Target="../slideLayouts/slideLayout17.xml"/><Relationship Id="rId19" Type="http://schemas.openxmlformats.org/officeDocument/2006/relationships/image" Target="../media/image10.wmf"/><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 Id="rId22" Type="http://schemas.openxmlformats.org/officeDocument/2006/relationships/image" Target="../media/image1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userDrawn="1"/>
        </p:nvSpPr>
        <p:spPr bwMode="auto">
          <a:xfrm>
            <a:off x="0" y="0"/>
            <a:ext cx="9906000" cy="1381125"/>
          </a:xfrm>
          <a:prstGeom prst="rect">
            <a:avLst/>
          </a:prstGeom>
          <a:solidFill>
            <a:srgbClr val="007C85"/>
          </a:solidFill>
          <a:ln w="9525">
            <a:noFill/>
            <a:miter lim="800000"/>
            <a:headEnd/>
            <a:tailEnd/>
          </a:ln>
          <a:effectLst/>
        </p:spPr>
        <p:txBody>
          <a:bodyPr wrap="none" anchor="ctr"/>
          <a:lstStyle/>
          <a:p>
            <a:pPr>
              <a:defRPr/>
            </a:pPr>
            <a:endParaRPr lang="en-US">
              <a:latin typeface="Arial" pitchFamily="-106" charset="0"/>
              <a:ea typeface="Arial" pitchFamily="-106" charset="0"/>
              <a:cs typeface="Arial" pitchFamily="-106" charset="0"/>
            </a:endParaRPr>
          </a:p>
        </p:txBody>
      </p:sp>
      <p:sp>
        <p:nvSpPr>
          <p:cNvPr id="1027" name="Rectangle 3"/>
          <p:cNvSpPr>
            <a:spLocks noGrp="1" noChangeArrowheads="1"/>
          </p:cNvSpPr>
          <p:nvPr>
            <p:ph type="body" idx="1"/>
          </p:nvPr>
        </p:nvSpPr>
        <p:spPr bwMode="auto">
          <a:xfrm>
            <a:off x="417514" y="1622425"/>
            <a:ext cx="9348787" cy="482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9110664" y="6570665"/>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EBA1834-DDB7-41E9-9660-BAB48448988C}" type="slidenum">
              <a:rPr lang="en-GB"/>
              <a:pPr>
                <a:defRPr/>
              </a:pPr>
              <a:t>‹#›</a:t>
            </a:fld>
            <a:endParaRPr lang="en-GB"/>
          </a:p>
        </p:txBody>
      </p:sp>
      <p:pic>
        <p:nvPicPr>
          <p:cNvPr id="1029" name="Picture 5" descr="Inst_healthWellbeing_keyline.png"/>
          <p:cNvPicPr>
            <a:picLocks noChangeAspect="1"/>
          </p:cNvPicPr>
          <p:nvPr userDrawn="1"/>
        </p:nvPicPr>
        <p:blipFill>
          <a:blip r:embed="rId9" cstate="print"/>
          <a:srcRect/>
          <a:stretch>
            <a:fillRect/>
          </a:stretch>
        </p:blipFill>
        <p:spPr bwMode="auto">
          <a:xfrm>
            <a:off x="422275" y="366714"/>
            <a:ext cx="4032250" cy="612775"/>
          </a:xfrm>
          <a:prstGeom prst="rect">
            <a:avLst/>
          </a:prstGeom>
          <a:noFill/>
          <a:ln w="9525">
            <a:noFill/>
            <a:miter lim="800000"/>
            <a:headEnd/>
            <a:tailEnd/>
          </a:ln>
        </p:spPr>
      </p:pic>
      <p:pic>
        <p:nvPicPr>
          <p:cNvPr id="2" name="Picture 8" descr="CTU_white_logo.gif"/>
          <p:cNvPicPr>
            <a:picLocks noChangeAspect="1"/>
          </p:cNvPicPr>
          <p:nvPr userDrawn="1"/>
        </p:nvPicPr>
        <p:blipFill>
          <a:blip r:embed="rId10" cstate="print"/>
          <a:srcRect/>
          <a:stretch>
            <a:fillRect/>
          </a:stretch>
        </p:blipFill>
        <p:spPr bwMode="auto">
          <a:xfrm>
            <a:off x="1535113" y="5830888"/>
            <a:ext cx="1365250" cy="874712"/>
          </a:xfrm>
          <a:prstGeom prst="rect">
            <a:avLst/>
          </a:prstGeom>
          <a:noFill/>
          <a:ln w="9525">
            <a:noFill/>
            <a:miter lim="800000"/>
            <a:headEnd/>
            <a:tailEnd/>
          </a:ln>
        </p:spPr>
      </p:pic>
      <p:pic>
        <p:nvPicPr>
          <p:cNvPr id="1031" name="Picture 2" descr="tickit_ukas"/>
          <p:cNvPicPr>
            <a:picLocks noChangeAspect="1" noChangeArrowheads="1"/>
          </p:cNvPicPr>
          <p:nvPr userDrawn="1"/>
        </p:nvPicPr>
        <p:blipFill>
          <a:blip r:embed="rId11" cstate="print"/>
          <a:srcRect/>
          <a:stretch>
            <a:fillRect/>
          </a:stretch>
        </p:blipFill>
        <p:spPr bwMode="auto">
          <a:xfrm>
            <a:off x="7974013" y="5919788"/>
            <a:ext cx="1760537" cy="762000"/>
          </a:xfrm>
          <a:prstGeom prst="rect">
            <a:avLst/>
          </a:prstGeom>
          <a:noFill/>
          <a:ln w="9525">
            <a:noFill/>
            <a:miter lim="800000"/>
            <a:headEnd/>
            <a:tailEnd/>
          </a:ln>
        </p:spPr>
      </p:pic>
      <p:pic>
        <p:nvPicPr>
          <p:cNvPr id="1032" name="Picture 15" descr="875594912@02102008-0FC0"/>
          <p:cNvPicPr>
            <a:picLocks noChangeAspect="1" noChangeArrowheads="1"/>
          </p:cNvPicPr>
          <p:nvPr userDrawn="1"/>
        </p:nvPicPr>
        <p:blipFill>
          <a:blip r:embed="rId12" cstate="print"/>
          <a:srcRect/>
          <a:stretch>
            <a:fillRect/>
          </a:stretch>
        </p:blipFill>
        <p:spPr bwMode="auto">
          <a:xfrm>
            <a:off x="198438" y="5913438"/>
            <a:ext cx="1187450"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78" r:id="rId4"/>
    <p:sldLayoutId id="2147483883" r:id="rId5"/>
    <p:sldLayoutId id="2147483884" r:id="rId6"/>
    <p:sldLayoutId id="2147483919" r:id="rId7"/>
  </p:sldLayoutIdLst>
  <p:txStyles>
    <p:titleStyle>
      <a:lvl1pPr algn="r" rtl="0" eaLnBrk="0" fontAlgn="base" hangingPunct="0">
        <a:lnSpc>
          <a:spcPct val="90000"/>
        </a:lnSpc>
        <a:spcBef>
          <a:spcPct val="0"/>
        </a:spcBef>
        <a:spcAft>
          <a:spcPct val="0"/>
        </a:spcAft>
        <a:defRPr sz="3000">
          <a:solidFill>
            <a:schemeClr val="bg1"/>
          </a:solidFill>
          <a:latin typeface="+mj-lt"/>
          <a:ea typeface="Arial" pitchFamily="-105" charset="0"/>
          <a:cs typeface="+mj-cs"/>
        </a:defRPr>
      </a:lvl1pPr>
      <a:lvl2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ea typeface="Arial" pitchFamily="-10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buChar char="•"/>
        <a:defRPr sz="2800" b="1">
          <a:solidFill>
            <a:srgbClr val="00213B"/>
          </a:solidFill>
          <a:latin typeface="+mn-lt"/>
          <a:ea typeface="Arial" pitchFamily="-105" charset="0"/>
          <a:cs typeface="+mn-cs"/>
        </a:defRPr>
      </a:lvl1pPr>
      <a:lvl2pPr marL="1588" indent="455613" algn="l" rtl="0" eaLnBrk="0" fontAlgn="base" hangingPunct="0">
        <a:spcBef>
          <a:spcPct val="30000"/>
        </a:spcBef>
        <a:spcAft>
          <a:spcPct val="0"/>
        </a:spcAft>
        <a:buChar char="–"/>
        <a:defRPr sz="2600">
          <a:solidFill>
            <a:schemeClr val="tx1"/>
          </a:solidFill>
          <a:latin typeface="+mn-lt"/>
          <a:ea typeface="Arial" pitchFamily="-105" charset="0"/>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ea typeface="Arial" pitchFamily="-105" charset="0"/>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ea typeface="Arial" pitchFamily="-105" charset="0"/>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ea typeface="Arial" pitchFamily="-10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0"/>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70467" y="6248400"/>
            <a:ext cx="205457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latin typeface="Times New Roman" pitchFamily="18" charset="0"/>
              </a:defRPr>
            </a:lvl1pPr>
          </a:lstStyle>
          <a:p>
            <a:pPr eaLnBrk="0" hangingPunct="0"/>
            <a:endParaRPr lang="en-US" smtClean="0">
              <a:solidFill>
                <a:srgbClr val="FFFFFF"/>
              </a:solidFill>
              <a:cs typeface="+mn-cs"/>
            </a:endParaRPr>
          </a:p>
        </p:txBody>
      </p:sp>
      <p:sp>
        <p:nvSpPr>
          <p:cNvPr id="1027" name="Rectangle 3"/>
          <p:cNvSpPr>
            <a:spLocks noGrp="1" noChangeArrowheads="1"/>
          </p:cNvSpPr>
          <p:nvPr>
            <p:ph type="ftr" sz="quarter" idx="3"/>
          </p:nvPr>
        </p:nvSpPr>
        <p:spPr bwMode="auto">
          <a:xfrm>
            <a:off x="3412067" y="6248400"/>
            <a:ext cx="3081867"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atin typeface="Times New Roman" pitchFamily="18" charset="0"/>
              </a:defRPr>
            </a:lvl1pPr>
          </a:lstStyle>
          <a:p>
            <a:pPr algn="ctr" eaLnBrk="0" hangingPunct="0"/>
            <a:endParaRPr lang="en-US" smtClean="0">
              <a:solidFill>
                <a:srgbClr val="FFFFFF"/>
              </a:solidFill>
              <a:cs typeface="+mn-cs"/>
            </a:endParaRPr>
          </a:p>
        </p:txBody>
      </p:sp>
      <p:sp>
        <p:nvSpPr>
          <p:cNvPr id="1028" name="Rectangle 4"/>
          <p:cNvSpPr>
            <a:spLocks noGrp="1" noChangeArrowheads="1"/>
          </p:cNvSpPr>
          <p:nvPr>
            <p:ph type="sldNum" sz="quarter" idx="4"/>
          </p:nvPr>
        </p:nvSpPr>
        <p:spPr bwMode="auto">
          <a:xfrm>
            <a:off x="7080955" y="6248400"/>
            <a:ext cx="205457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Times New Roman" pitchFamily="18" charset="0"/>
              </a:defRPr>
            </a:lvl1pPr>
          </a:lstStyle>
          <a:p>
            <a:pPr eaLnBrk="0" hangingPunct="0"/>
            <a:fld id="{3AF3AD27-211E-4ED2-9B50-00D6DEA9A255}" type="slidenum">
              <a:rPr lang="en-US" smtClean="0">
                <a:solidFill>
                  <a:srgbClr val="FFFFFF"/>
                </a:solidFill>
                <a:cs typeface="+mn-cs"/>
              </a:rPr>
              <a:pPr eaLnBrk="0" hangingPunct="0"/>
              <a:t>‹#›</a:t>
            </a:fld>
            <a:endParaRPr lang="en-US" smtClean="0">
              <a:solidFill>
                <a:srgbClr val="FFFFFF"/>
              </a:solidFill>
              <a:cs typeface="+mn-cs"/>
            </a:endParaRPr>
          </a:p>
        </p:txBody>
      </p:sp>
      <p:grpSp>
        <p:nvGrpSpPr>
          <p:cNvPr id="2" name="Group 13"/>
          <p:cNvGrpSpPr>
            <a:grpSpLocks/>
          </p:cNvGrpSpPr>
          <p:nvPr/>
        </p:nvGrpSpPr>
        <p:grpSpPr bwMode="auto">
          <a:xfrm>
            <a:off x="513646" y="0"/>
            <a:ext cx="956969" cy="6858000"/>
            <a:chOff x="336" y="0"/>
            <a:chExt cx="626" cy="4320"/>
          </a:xfrm>
        </p:grpSpPr>
        <p:pic>
          <p:nvPicPr>
            <p:cNvPr id="7179" name="Picture 5"/>
            <p:cNvPicPr>
              <a:picLocks noChangeArrowheads="1"/>
            </p:cNvPicPr>
            <p:nvPr/>
          </p:nvPicPr>
          <p:blipFill>
            <a:blip r:embed="rId15" cstate="print"/>
            <a:srcRect/>
            <a:stretch>
              <a:fillRect/>
            </a:stretch>
          </p:blipFill>
          <p:spPr bwMode="auto">
            <a:xfrm>
              <a:off x="336" y="539"/>
              <a:ext cx="626" cy="546"/>
            </a:xfrm>
            <a:prstGeom prst="rect">
              <a:avLst/>
            </a:prstGeom>
            <a:noFill/>
            <a:ln w="9525">
              <a:noFill/>
              <a:miter lim="800000"/>
              <a:headEnd/>
              <a:tailEnd/>
            </a:ln>
          </p:spPr>
        </p:pic>
        <p:pic>
          <p:nvPicPr>
            <p:cNvPr id="7180" name="Picture 6"/>
            <p:cNvPicPr>
              <a:picLocks noChangeArrowheads="1"/>
            </p:cNvPicPr>
            <p:nvPr/>
          </p:nvPicPr>
          <p:blipFill>
            <a:blip r:embed="rId16" cstate="print"/>
            <a:srcRect/>
            <a:stretch>
              <a:fillRect/>
            </a:stretch>
          </p:blipFill>
          <p:spPr bwMode="auto">
            <a:xfrm>
              <a:off x="336" y="0"/>
              <a:ext cx="626" cy="545"/>
            </a:xfrm>
            <a:prstGeom prst="rect">
              <a:avLst/>
            </a:prstGeom>
            <a:noFill/>
            <a:ln w="9525">
              <a:noFill/>
              <a:miter lim="800000"/>
              <a:headEnd/>
              <a:tailEnd/>
            </a:ln>
          </p:spPr>
        </p:pic>
        <p:pic>
          <p:nvPicPr>
            <p:cNvPr id="7181" name="Picture 7"/>
            <p:cNvPicPr>
              <a:picLocks noChangeArrowheads="1"/>
            </p:cNvPicPr>
            <p:nvPr/>
          </p:nvPicPr>
          <p:blipFill>
            <a:blip r:embed="rId17" cstate="print"/>
            <a:srcRect/>
            <a:stretch>
              <a:fillRect/>
            </a:stretch>
          </p:blipFill>
          <p:spPr bwMode="auto">
            <a:xfrm>
              <a:off x="336" y="1618"/>
              <a:ext cx="626" cy="545"/>
            </a:xfrm>
            <a:prstGeom prst="rect">
              <a:avLst/>
            </a:prstGeom>
            <a:noFill/>
            <a:ln w="9525">
              <a:noFill/>
              <a:miter lim="800000"/>
              <a:headEnd/>
              <a:tailEnd/>
            </a:ln>
          </p:spPr>
        </p:pic>
        <p:pic>
          <p:nvPicPr>
            <p:cNvPr id="7182" name="Picture 8"/>
            <p:cNvPicPr>
              <a:picLocks noChangeArrowheads="1"/>
            </p:cNvPicPr>
            <p:nvPr/>
          </p:nvPicPr>
          <p:blipFill>
            <a:blip r:embed="rId18" cstate="print"/>
            <a:srcRect/>
            <a:stretch>
              <a:fillRect/>
            </a:stretch>
          </p:blipFill>
          <p:spPr bwMode="auto">
            <a:xfrm>
              <a:off x="336" y="1078"/>
              <a:ext cx="626" cy="546"/>
            </a:xfrm>
            <a:prstGeom prst="rect">
              <a:avLst/>
            </a:prstGeom>
            <a:noFill/>
            <a:ln w="9525">
              <a:noFill/>
              <a:miter lim="800000"/>
              <a:headEnd/>
              <a:tailEnd/>
            </a:ln>
          </p:spPr>
        </p:pic>
        <p:pic>
          <p:nvPicPr>
            <p:cNvPr id="7183" name="Picture 9"/>
            <p:cNvPicPr>
              <a:picLocks noChangeArrowheads="1"/>
            </p:cNvPicPr>
            <p:nvPr/>
          </p:nvPicPr>
          <p:blipFill>
            <a:blip r:embed="rId19" cstate="print"/>
            <a:srcRect/>
            <a:stretch>
              <a:fillRect/>
            </a:stretch>
          </p:blipFill>
          <p:spPr bwMode="auto">
            <a:xfrm>
              <a:off x="336" y="2696"/>
              <a:ext cx="626" cy="546"/>
            </a:xfrm>
            <a:prstGeom prst="rect">
              <a:avLst/>
            </a:prstGeom>
            <a:noFill/>
            <a:ln w="9525">
              <a:noFill/>
              <a:miter lim="800000"/>
              <a:headEnd/>
              <a:tailEnd/>
            </a:ln>
          </p:spPr>
        </p:pic>
        <p:pic>
          <p:nvPicPr>
            <p:cNvPr id="7184" name="Picture 10"/>
            <p:cNvPicPr>
              <a:picLocks noChangeArrowheads="1"/>
            </p:cNvPicPr>
            <p:nvPr/>
          </p:nvPicPr>
          <p:blipFill>
            <a:blip r:embed="rId20" cstate="print"/>
            <a:srcRect/>
            <a:stretch>
              <a:fillRect/>
            </a:stretch>
          </p:blipFill>
          <p:spPr bwMode="auto">
            <a:xfrm>
              <a:off x="336" y="2157"/>
              <a:ext cx="626" cy="545"/>
            </a:xfrm>
            <a:prstGeom prst="rect">
              <a:avLst/>
            </a:prstGeom>
            <a:noFill/>
            <a:ln w="9525">
              <a:noFill/>
              <a:miter lim="800000"/>
              <a:headEnd/>
              <a:tailEnd/>
            </a:ln>
          </p:spPr>
        </p:pic>
        <p:pic>
          <p:nvPicPr>
            <p:cNvPr id="7185" name="Picture 11"/>
            <p:cNvPicPr>
              <a:picLocks noChangeArrowheads="1"/>
            </p:cNvPicPr>
            <p:nvPr/>
          </p:nvPicPr>
          <p:blipFill>
            <a:blip r:embed="rId21" cstate="print"/>
            <a:srcRect/>
            <a:stretch>
              <a:fillRect/>
            </a:stretch>
          </p:blipFill>
          <p:spPr bwMode="auto">
            <a:xfrm>
              <a:off x="336" y="3775"/>
              <a:ext cx="626" cy="545"/>
            </a:xfrm>
            <a:prstGeom prst="rect">
              <a:avLst/>
            </a:prstGeom>
            <a:noFill/>
            <a:ln w="9525">
              <a:noFill/>
              <a:miter lim="800000"/>
              <a:headEnd/>
              <a:tailEnd/>
            </a:ln>
          </p:spPr>
        </p:pic>
        <p:pic>
          <p:nvPicPr>
            <p:cNvPr id="7186" name="Picture 12"/>
            <p:cNvPicPr>
              <a:picLocks noChangeArrowheads="1"/>
            </p:cNvPicPr>
            <p:nvPr/>
          </p:nvPicPr>
          <p:blipFill>
            <a:blip r:embed="rId22" cstate="print"/>
            <a:srcRect/>
            <a:stretch>
              <a:fillRect/>
            </a:stretch>
          </p:blipFill>
          <p:spPr bwMode="auto">
            <a:xfrm>
              <a:off x="336" y="3235"/>
              <a:ext cx="626" cy="546"/>
            </a:xfrm>
            <a:prstGeom prst="rect">
              <a:avLst/>
            </a:prstGeom>
            <a:noFill/>
            <a:ln w="9525">
              <a:noFill/>
              <a:miter lim="800000"/>
              <a:headEnd/>
              <a:tailEnd/>
            </a:ln>
          </p:spPr>
        </p:pic>
      </p:grpSp>
      <p:sp>
        <p:nvSpPr>
          <p:cNvPr id="7174" name="Rectangle 14"/>
          <p:cNvSpPr>
            <a:spLocks noGrp="1" noChangeArrowheads="1"/>
          </p:cNvSpPr>
          <p:nvPr>
            <p:ph type="title"/>
          </p:nvPr>
        </p:nvSpPr>
        <p:spPr bwMode="auto">
          <a:xfrm>
            <a:off x="1774827" y="772300"/>
            <a:ext cx="7677150" cy="497701"/>
          </a:xfrm>
          <a:prstGeom prst="rect">
            <a:avLst/>
          </a:prstGeom>
          <a:noFill/>
          <a:ln w="9525">
            <a:noFill/>
            <a:miter lim="800000"/>
            <a:headEnd/>
            <a:tailEnd/>
          </a:ln>
        </p:spPr>
        <p:txBody>
          <a:bodyPr vert="horz" wrap="square" lIns="63500" tIns="26988" rIns="63500" bIns="26988" numCol="1" anchor="b" anchorCtr="0" compatLnSpc="1">
            <a:prstTxWarp prst="textNoShape">
              <a:avLst/>
            </a:prstTxWarp>
            <a:spAutoFit/>
          </a:bodyPr>
          <a:lstStyle/>
          <a:p>
            <a:pPr lvl="0"/>
            <a:r>
              <a:rPr lang="en-US" smtClean="0"/>
              <a:t>Baseline Characteristics (Visit) 1</a:t>
            </a:r>
          </a:p>
        </p:txBody>
      </p:sp>
      <p:sp>
        <p:nvSpPr>
          <p:cNvPr id="1039" name="Rectangle 15"/>
          <p:cNvSpPr>
            <a:spLocks noGrp="1" noChangeArrowheads="1"/>
          </p:cNvSpPr>
          <p:nvPr>
            <p:ph type="body" idx="1"/>
          </p:nvPr>
        </p:nvSpPr>
        <p:spPr bwMode="auto">
          <a:xfrm>
            <a:off x="454027" y="1911350"/>
            <a:ext cx="8984191" cy="4452938"/>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spAutoFit/>
          </a:bodyPr>
          <a:lstStyle/>
          <a:p>
            <a:pPr lvl="0"/>
            <a:r>
              <a:rPr lang="en-US" smtClean="0"/>
              <a:t>Text Header</a:t>
            </a:r>
          </a:p>
          <a:p>
            <a:pPr lvl="1"/>
            <a:r>
              <a:rPr lang="en-US" smtClean="0"/>
              <a:t>Bullet item</a:t>
            </a:r>
          </a:p>
          <a:p>
            <a:pPr lvl="1"/>
            <a:r>
              <a:rPr lang="en-US" smtClean="0"/>
              <a:t>Bullet item</a:t>
            </a:r>
          </a:p>
          <a:p>
            <a:pPr lvl="2"/>
            <a:r>
              <a:rPr lang="en-US" smtClean="0"/>
              <a:t>Dashed level for more details</a:t>
            </a:r>
          </a:p>
          <a:p>
            <a:pPr lvl="2"/>
            <a:r>
              <a:rPr lang="en-US" smtClean="0"/>
              <a:t>List</a:t>
            </a:r>
          </a:p>
          <a:p>
            <a:pPr lvl="2"/>
            <a:r>
              <a:rPr lang="en-US" smtClean="0"/>
              <a:t>List</a:t>
            </a:r>
          </a:p>
          <a:p>
            <a:pPr lvl="3"/>
            <a:r>
              <a:rPr lang="en-US" smtClean="0"/>
              <a:t>Small bullet</a:t>
            </a:r>
          </a:p>
          <a:p>
            <a:pPr lvl="3"/>
            <a:r>
              <a:rPr lang="en-US" smtClean="0"/>
              <a:t>Small bullet</a:t>
            </a:r>
          </a:p>
        </p:txBody>
      </p:sp>
      <p:pic>
        <p:nvPicPr>
          <p:cNvPr id="7176" name="Picture 16"/>
          <p:cNvPicPr>
            <a:picLocks noChangeArrowheads="1"/>
          </p:cNvPicPr>
          <p:nvPr/>
        </p:nvPicPr>
        <p:blipFill>
          <a:blip r:embed="rId23" cstate="print"/>
          <a:srcRect/>
          <a:stretch>
            <a:fillRect/>
          </a:stretch>
        </p:blipFill>
        <p:spPr bwMode="auto">
          <a:xfrm>
            <a:off x="412750" y="411163"/>
            <a:ext cx="1174044" cy="1109662"/>
          </a:xfrm>
          <a:prstGeom prst="rect">
            <a:avLst/>
          </a:prstGeom>
          <a:noFill/>
          <a:ln w="9525">
            <a:noFill/>
            <a:miter lim="800000"/>
            <a:headEnd/>
            <a:tailEnd/>
          </a:ln>
        </p:spPr>
      </p:pic>
      <p:sp>
        <p:nvSpPr>
          <p:cNvPr id="1041" name="Line 17"/>
          <p:cNvSpPr>
            <a:spLocks noChangeShapeType="1"/>
          </p:cNvSpPr>
          <p:nvPr/>
        </p:nvSpPr>
        <p:spPr bwMode="auto">
          <a:xfrm>
            <a:off x="1733550" y="1374775"/>
            <a:ext cx="8118946" cy="0"/>
          </a:xfrm>
          <a:prstGeom prst="line">
            <a:avLst/>
          </a:prstGeom>
          <a:noFill/>
          <a:ln w="47625" cmpd="thinThick">
            <a:solidFill>
              <a:schemeClr val="accent2"/>
            </a:solidFill>
            <a:round/>
            <a:headEnd type="none" w="sm" len="sm"/>
            <a:tailEnd type="none" w="sm" len="sm"/>
          </a:ln>
          <a:effectLst>
            <a:outerShdw dist="12700" dir="5400000" algn="ctr" rotWithShape="0">
              <a:srgbClr val="2C4435">
                <a:alpha val="50000"/>
              </a:srgbClr>
            </a:outerShdw>
          </a:effectLst>
        </p:spPr>
        <p:txBody>
          <a:bodyPr/>
          <a:lstStyle/>
          <a:p>
            <a:pPr algn="ctr" eaLnBrk="0" hangingPunct="0">
              <a:defRPr/>
            </a:pPr>
            <a:endParaRPr lang="en-GB" sz="1800" b="1">
              <a:solidFill>
                <a:srgbClr val="FFFFFF"/>
              </a:solidFill>
              <a:latin typeface="Arial" pitchFamily="34" charset="0"/>
              <a:cs typeface="+mn-cs"/>
            </a:endParaRPr>
          </a:p>
        </p:txBody>
      </p:sp>
      <p:sp>
        <p:nvSpPr>
          <p:cNvPr id="1042" name="Rectangle 18"/>
          <p:cNvSpPr>
            <a:spLocks noChangeArrowheads="1"/>
          </p:cNvSpPr>
          <p:nvPr/>
        </p:nvSpPr>
        <p:spPr bwMode="auto">
          <a:xfrm>
            <a:off x="1788583" y="426886"/>
            <a:ext cx="7608359" cy="317652"/>
          </a:xfrm>
          <a:prstGeom prst="rect">
            <a:avLst/>
          </a:prstGeom>
          <a:noFill/>
          <a:ln w="9525">
            <a:noFill/>
            <a:miter lim="800000"/>
            <a:headEnd/>
            <a:tailEnd/>
          </a:ln>
          <a:effectLst/>
        </p:spPr>
        <p:txBody>
          <a:bodyPr lIns="63500" tIns="26988" rIns="63500" bIns="26988" anchor="b">
            <a:spAutoFit/>
          </a:bodyPr>
          <a:lstStyle/>
          <a:p>
            <a:pPr eaLnBrk="0" hangingPunct="0">
              <a:lnSpc>
                <a:spcPct val="95000"/>
              </a:lnSpc>
              <a:defRPr/>
            </a:pPr>
            <a:r>
              <a:rPr lang="en-US" sz="1800">
                <a:solidFill>
                  <a:srgbClr val="E7B7D9"/>
                </a:solidFill>
                <a:latin typeface="Palatino" charset="0"/>
                <a:cs typeface="+mn-cs"/>
              </a:rPr>
              <a:t>West of Scotland Coronary Prevention Study</a:t>
            </a:r>
          </a:p>
        </p:txBody>
      </p:sp>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xStyles>
    <p:title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pitchFamily="34" charset="0"/>
        </a:defRPr>
      </a:lvl2pPr>
      <a:lvl3pPr algn="l" rtl="0" eaLnBrk="0" fontAlgn="base" hangingPunct="0">
        <a:lnSpc>
          <a:spcPct val="90000"/>
        </a:lnSpc>
        <a:spcBef>
          <a:spcPct val="0"/>
        </a:spcBef>
        <a:spcAft>
          <a:spcPct val="0"/>
        </a:spcAft>
        <a:defRPr sz="3200" b="1">
          <a:solidFill>
            <a:schemeClr val="tx2"/>
          </a:solidFill>
          <a:latin typeface="Arial" pitchFamily="34" charset="0"/>
        </a:defRPr>
      </a:lvl3pPr>
      <a:lvl4pPr algn="l" rtl="0" eaLnBrk="0" fontAlgn="base" hangingPunct="0">
        <a:lnSpc>
          <a:spcPct val="90000"/>
        </a:lnSpc>
        <a:spcBef>
          <a:spcPct val="0"/>
        </a:spcBef>
        <a:spcAft>
          <a:spcPct val="0"/>
        </a:spcAft>
        <a:defRPr sz="3200" b="1">
          <a:solidFill>
            <a:schemeClr val="tx2"/>
          </a:solidFill>
          <a:latin typeface="Arial" pitchFamily="34" charset="0"/>
        </a:defRPr>
      </a:lvl4pPr>
      <a:lvl5pPr algn="l" rtl="0" eaLnBrk="0" fontAlgn="base" hangingPunct="0">
        <a:lnSpc>
          <a:spcPct val="90000"/>
        </a:lnSpc>
        <a:spcBef>
          <a:spcPct val="0"/>
        </a:spcBef>
        <a:spcAft>
          <a:spcPct val="0"/>
        </a:spcAft>
        <a:defRPr sz="3200" b="1">
          <a:solidFill>
            <a:schemeClr val="tx2"/>
          </a:solidFill>
          <a:latin typeface="Arial" pitchFamily="34" charset="0"/>
        </a:defRPr>
      </a:lvl5pPr>
      <a:lvl6pPr marL="457200" algn="l" rtl="0" eaLnBrk="0" fontAlgn="base" hangingPunct="0">
        <a:lnSpc>
          <a:spcPct val="90000"/>
        </a:lnSpc>
        <a:spcBef>
          <a:spcPct val="0"/>
        </a:spcBef>
        <a:spcAft>
          <a:spcPct val="0"/>
        </a:spcAft>
        <a:defRPr sz="3200" b="1">
          <a:solidFill>
            <a:schemeClr val="tx2"/>
          </a:solidFill>
          <a:latin typeface="Arial" pitchFamily="34" charset="0"/>
        </a:defRPr>
      </a:lvl6pPr>
      <a:lvl7pPr marL="914400" algn="l" rtl="0" eaLnBrk="0" fontAlgn="base" hangingPunct="0">
        <a:lnSpc>
          <a:spcPct val="90000"/>
        </a:lnSpc>
        <a:spcBef>
          <a:spcPct val="0"/>
        </a:spcBef>
        <a:spcAft>
          <a:spcPct val="0"/>
        </a:spcAft>
        <a:defRPr sz="3200" b="1">
          <a:solidFill>
            <a:schemeClr val="tx2"/>
          </a:solidFill>
          <a:latin typeface="Arial" pitchFamily="34" charset="0"/>
        </a:defRPr>
      </a:lvl7pPr>
      <a:lvl8pPr marL="1371600" algn="l" rtl="0" eaLnBrk="0" fontAlgn="base" hangingPunct="0">
        <a:lnSpc>
          <a:spcPct val="90000"/>
        </a:lnSpc>
        <a:spcBef>
          <a:spcPct val="0"/>
        </a:spcBef>
        <a:spcAft>
          <a:spcPct val="0"/>
        </a:spcAft>
        <a:defRPr sz="3200" b="1">
          <a:solidFill>
            <a:schemeClr val="tx2"/>
          </a:solidFill>
          <a:latin typeface="Arial" pitchFamily="34" charset="0"/>
        </a:defRPr>
      </a:lvl8pPr>
      <a:lvl9pPr marL="1828800" algn="l" rtl="0" eaLnBrk="0" fontAlgn="base" hangingPunct="0">
        <a:lnSpc>
          <a:spcPct val="90000"/>
        </a:lnSpc>
        <a:spcBef>
          <a:spcPct val="0"/>
        </a:spcBef>
        <a:spcAft>
          <a:spcPct val="0"/>
        </a:spcAft>
        <a:defRPr sz="3200" b="1">
          <a:solidFill>
            <a:schemeClr val="tx2"/>
          </a:solidFill>
          <a:latin typeface="Arial" pitchFamily="34" charset="0"/>
        </a:defRPr>
      </a:lvl9pPr>
    </p:titleStyle>
    <p:bodyStyle>
      <a:lvl1pPr algn="l" rtl="0" eaLnBrk="0" fontAlgn="base" hangingPunct="0">
        <a:lnSpc>
          <a:spcPct val="95000"/>
        </a:lnSpc>
        <a:spcBef>
          <a:spcPct val="55000"/>
        </a:spcBef>
        <a:spcAft>
          <a:spcPct val="0"/>
        </a:spcAft>
        <a:defRPr sz="2800" b="1" i="1">
          <a:solidFill>
            <a:schemeClr val="tx1"/>
          </a:solidFill>
          <a:effectLst>
            <a:outerShdw blurRad="38100" dist="38100" dir="2700000" algn="tl">
              <a:srgbClr val="000000"/>
            </a:outerShdw>
          </a:effectLst>
          <a:latin typeface="+mn-lt"/>
          <a:ea typeface="+mn-ea"/>
          <a:cs typeface="+mn-cs"/>
        </a:defRPr>
      </a:lvl1pPr>
      <a:lvl2pPr marL="685800" indent="-342900" algn="l" rtl="0" eaLnBrk="0" fontAlgn="base" hangingPunct="0">
        <a:lnSpc>
          <a:spcPct val="95000"/>
        </a:lnSpc>
        <a:spcBef>
          <a:spcPct val="60000"/>
        </a:spcBef>
        <a:spcAft>
          <a:spcPct val="0"/>
        </a:spcAft>
        <a:buClr>
          <a:schemeClr val="tx2"/>
        </a:buClr>
        <a:buSzPct val="85000"/>
        <a:buFont typeface="Wingdings" pitchFamily="2" charset="2"/>
        <a:buChar char="l"/>
        <a:defRPr sz="2800">
          <a:solidFill>
            <a:schemeClr val="tx1"/>
          </a:solidFill>
          <a:effectLst>
            <a:outerShdw blurRad="38100" dist="38100" dir="2700000" algn="tl">
              <a:srgbClr val="000000"/>
            </a:outerShdw>
          </a:effectLst>
          <a:latin typeface="+mn-lt"/>
        </a:defRPr>
      </a:lvl2pPr>
      <a:lvl3pPr marL="1543050" indent="-400050" algn="l" rtl="0" eaLnBrk="0" fontAlgn="base" hangingPunct="0">
        <a:lnSpc>
          <a:spcPct val="95000"/>
        </a:lnSpc>
        <a:spcBef>
          <a:spcPct val="30000"/>
        </a:spcBef>
        <a:spcAft>
          <a:spcPct val="0"/>
        </a:spcAft>
        <a:buChar char="–"/>
        <a:defRPr sz="2800">
          <a:solidFill>
            <a:schemeClr val="tx1"/>
          </a:solidFill>
          <a:effectLst>
            <a:outerShdw blurRad="38100" dist="38100" dir="2700000" algn="tl">
              <a:srgbClr val="000000"/>
            </a:outerShdw>
          </a:effectLst>
          <a:latin typeface="+mn-lt"/>
        </a:defRPr>
      </a:lvl3pPr>
      <a:lvl4pPr marL="2114550" indent="-285750" algn="l" rtl="0" eaLnBrk="0" fontAlgn="base" hangingPunct="0">
        <a:lnSpc>
          <a:spcPct val="95000"/>
        </a:lnSpc>
        <a:spcBef>
          <a:spcPct val="25000"/>
        </a:spcBef>
        <a:spcAft>
          <a:spcPct val="0"/>
        </a:spcAft>
        <a:buFont typeface="Wingdings" pitchFamily="2" charset="2"/>
        <a:buChar char="Ÿ"/>
        <a:defRPr sz="2800">
          <a:solidFill>
            <a:schemeClr val="tx1"/>
          </a:solidFill>
          <a:effectLst>
            <a:outerShdw blurRad="38100" dist="38100" dir="2700000" algn="tl">
              <a:srgbClr val="000000"/>
            </a:outerShdw>
          </a:effectLst>
          <a:latin typeface="+mn-lt"/>
        </a:defRPr>
      </a:lvl4pPr>
      <a:lvl5pPr marL="2457450" indent="-228600" algn="l" rtl="0" eaLnBrk="0" fontAlgn="base" hangingPunct="0">
        <a:spcBef>
          <a:spcPct val="20000"/>
        </a:spcBef>
        <a:spcAft>
          <a:spcPct val="0"/>
        </a:spcAft>
        <a:buChar char="•"/>
        <a:defRPr sz="2000">
          <a:solidFill>
            <a:schemeClr val="tx1"/>
          </a:solidFill>
          <a:latin typeface="Times New Roman" pitchFamily="18" charset="0"/>
        </a:defRPr>
      </a:lvl5pPr>
      <a:lvl6pPr marL="2914650" indent="-228600" algn="l" rtl="0" eaLnBrk="0" fontAlgn="base" hangingPunct="0">
        <a:spcBef>
          <a:spcPct val="20000"/>
        </a:spcBef>
        <a:spcAft>
          <a:spcPct val="0"/>
        </a:spcAft>
        <a:buChar char="•"/>
        <a:defRPr sz="2000">
          <a:solidFill>
            <a:schemeClr val="tx1"/>
          </a:solidFill>
          <a:latin typeface="Times New Roman" pitchFamily="18" charset="0"/>
        </a:defRPr>
      </a:lvl6pPr>
      <a:lvl7pPr marL="3371850" indent="-228600" algn="l" rtl="0" eaLnBrk="0" fontAlgn="base" hangingPunct="0">
        <a:spcBef>
          <a:spcPct val="20000"/>
        </a:spcBef>
        <a:spcAft>
          <a:spcPct val="0"/>
        </a:spcAft>
        <a:buChar char="•"/>
        <a:defRPr sz="2000">
          <a:solidFill>
            <a:schemeClr val="tx1"/>
          </a:solidFill>
          <a:latin typeface="Times New Roman" pitchFamily="18" charset="0"/>
        </a:defRPr>
      </a:lvl7pPr>
      <a:lvl8pPr marL="3829050" indent="-228600" algn="l" rtl="0" eaLnBrk="0" fontAlgn="base" hangingPunct="0">
        <a:spcBef>
          <a:spcPct val="20000"/>
        </a:spcBef>
        <a:spcAft>
          <a:spcPct val="0"/>
        </a:spcAft>
        <a:buChar char="•"/>
        <a:defRPr sz="2000">
          <a:solidFill>
            <a:schemeClr val="tx1"/>
          </a:solidFill>
          <a:latin typeface="Times New Roman" pitchFamily="18" charset="0"/>
        </a:defRPr>
      </a:lvl8pPr>
      <a:lvl9pPr marL="42862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3.xml"/><Relationship Id="rId5" Type="http://schemas.openxmlformats.org/officeDocument/2006/relationships/image" Target="../media/image30.wmf"/><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5.wmf"/><Relationship Id="rId3" Type="http://schemas.openxmlformats.org/officeDocument/2006/relationships/notesSlide" Target="../notesSlides/notesSlide4.xml"/><Relationship Id="rId7" Type="http://schemas.openxmlformats.org/officeDocument/2006/relationships/image" Target="../media/image32.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3.w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ctrTitle"/>
          </p:nvPr>
        </p:nvSpPr>
        <p:spPr>
          <a:xfrm>
            <a:off x="449263" y="1859003"/>
            <a:ext cx="7427912" cy="1511219"/>
          </a:xfrm>
          <a:noFill/>
        </p:spPr>
        <p:txBody>
          <a:bodyPr/>
          <a:lstStyle/>
          <a:p>
            <a:r>
              <a:rPr lang="en-GB" sz="4000" dirty="0" smtClean="0">
                <a:solidFill>
                  <a:schemeClr val="tx1"/>
                </a:solidFill>
              </a:rPr>
              <a:t/>
            </a:r>
            <a:br>
              <a:rPr lang="en-GB" sz="40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2800" dirty="0" smtClean="0">
                <a:solidFill>
                  <a:schemeClr val="tx1"/>
                </a:solidFill>
              </a:rPr>
              <a:t>Overview of use of routinely collected health data in trials and an introduction to the 3 topic areas covered in the workshop 	</a:t>
            </a:r>
            <a:br>
              <a:rPr lang="en-GB" sz="2800" dirty="0" smtClean="0">
                <a:solidFill>
                  <a:schemeClr val="tx1"/>
                </a:solidFill>
              </a:rPr>
            </a:br>
            <a:endParaRPr lang="en-GB" sz="2800" dirty="0">
              <a:solidFill>
                <a:schemeClr val="tx1"/>
              </a:solidFill>
            </a:endParaRPr>
          </a:p>
        </p:txBody>
      </p:sp>
      <p:sp>
        <p:nvSpPr>
          <p:cNvPr id="7171" name="Rectangle 7"/>
          <p:cNvSpPr>
            <a:spLocks noGrp="1" noChangeArrowheads="1"/>
          </p:cNvSpPr>
          <p:nvPr>
            <p:ph type="subTitle" idx="1"/>
          </p:nvPr>
        </p:nvSpPr>
        <p:spPr>
          <a:xfrm>
            <a:off x="449263" y="3304902"/>
            <a:ext cx="7551737" cy="1723201"/>
          </a:xfrm>
        </p:spPr>
        <p:txBody>
          <a:bodyPr/>
          <a:lstStyle/>
          <a:p>
            <a:pPr marL="0" indent="0"/>
            <a:r>
              <a:rPr lang="en-GB" sz="2400" b="1" dirty="0" smtClean="0">
                <a:solidFill>
                  <a:schemeClr val="tx2">
                    <a:lumMod val="75000"/>
                  </a:schemeClr>
                </a:solidFill>
              </a:rPr>
              <a:t>Ian Ford</a:t>
            </a:r>
          </a:p>
          <a:p>
            <a:pPr marL="0" indent="0"/>
            <a:r>
              <a:rPr lang="en-GB" sz="2400" b="1" dirty="0" smtClean="0">
                <a:solidFill>
                  <a:schemeClr val="tx2">
                    <a:lumMod val="75000"/>
                  </a:schemeClr>
                </a:solidFill>
              </a:rPr>
              <a:t>Director, Robertson Centre for Biostatistics</a:t>
            </a:r>
          </a:p>
          <a:p>
            <a:pPr marL="0" indent="0"/>
            <a:r>
              <a:rPr lang="en-GB" sz="2400" b="1" dirty="0" smtClean="0">
                <a:solidFill>
                  <a:schemeClr val="tx2">
                    <a:lumMod val="75000"/>
                  </a:schemeClr>
                </a:solidFill>
              </a:rPr>
              <a:t>and Glasgow Clinical Trials Unit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b="1" dirty="0" smtClean="0"/>
              <a:t>What data can be reliably identified electronically?</a:t>
            </a:r>
          </a:p>
          <a:p>
            <a:pPr lvl="1"/>
            <a:r>
              <a:rPr lang="en-GB" sz="2200" b="1" dirty="0" smtClean="0"/>
              <a:t>Deaths, hospital admissions, operations, procedures</a:t>
            </a:r>
          </a:p>
          <a:p>
            <a:pPr lvl="1"/>
            <a:r>
              <a:rPr lang="en-GB" sz="2200" b="1" dirty="0" smtClean="0"/>
              <a:t>Laboratory records</a:t>
            </a:r>
          </a:p>
          <a:p>
            <a:pPr lvl="1"/>
            <a:r>
              <a:rPr lang="en-GB" sz="2200" b="1" dirty="0" smtClean="0"/>
              <a:t>Prescriptions (</a:t>
            </a:r>
            <a:r>
              <a:rPr lang="en-GB" sz="2200" b="1" dirty="0" err="1" smtClean="0"/>
              <a:t>encashed</a:t>
            </a:r>
            <a:r>
              <a:rPr lang="en-GB" sz="2200" b="1" dirty="0" smtClean="0"/>
              <a:t> prescriptions)</a:t>
            </a:r>
          </a:p>
          <a:p>
            <a:r>
              <a:rPr lang="en-GB" sz="2400" b="1" dirty="0" smtClean="0">
                <a:solidFill>
                  <a:srgbClr val="FF0000"/>
                </a:solidFill>
              </a:rPr>
              <a:t>How reliable are record linkage coded events?</a:t>
            </a:r>
          </a:p>
          <a:p>
            <a:pPr lvl="1"/>
            <a:r>
              <a:rPr lang="en-GB" sz="2200" b="1" dirty="0" smtClean="0">
                <a:solidFill>
                  <a:srgbClr val="FF0000"/>
                </a:solidFill>
              </a:rPr>
              <a:t>CV death, MI, stroke, heart failure etc</a:t>
            </a:r>
          </a:p>
          <a:p>
            <a:r>
              <a:rPr lang="en-GB" sz="2400" b="1" dirty="0" smtClean="0">
                <a:solidFill>
                  <a:srgbClr val="004C22"/>
                </a:solidFill>
              </a:rPr>
              <a:t>At worst, can we use linkage for case finding and then to facilitate adjudication?</a:t>
            </a:r>
          </a:p>
          <a:p>
            <a:pPr lvl="1"/>
            <a:r>
              <a:rPr lang="en-GB" sz="2200" b="1" dirty="0" err="1" smtClean="0">
                <a:solidFill>
                  <a:srgbClr val="004C22"/>
                </a:solidFill>
              </a:rPr>
              <a:t>Troponins</a:t>
            </a:r>
            <a:r>
              <a:rPr lang="en-GB" sz="2200" b="1" dirty="0" smtClean="0">
                <a:solidFill>
                  <a:srgbClr val="004C22"/>
                </a:solidFill>
              </a:rPr>
              <a:t>, ECGs, images etc</a:t>
            </a:r>
            <a:endParaRPr lang="en-GB" sz="2200" b="1" dirty="0">
              <a:solidFill>
                <a:srgbClr val="004C22"/>
              </a:solidFill>
            </a:endParaRPr>
          </a:p>
        </p:txBody>
      </p:sp>
      <p:sp>
        <p:nvSpPr>
          <p:cNvPr id="3" name="Title 2"/>
          <p:cNvSpPr>
            <a:spLocks noGrp="1"/>
          </p:cNvSpPr>
          <p:nvPr>
            <p:ph type="title"/>
          </p:nvPr>
        </p:nvSpPr>
        <p:spPr/>
        <p:txBody>
          <a:bodyPr>
            <a:normAutofit fontScale="90000"/>
          </a:bodyPr>
          <a:lstStyle/>
          <a:p>
            <a:r>
              <a:rPr lang="en-GB" sz="4400" b="1" dirty="0" smtClean="0"/>
              <a:t>Middle</a:t>
            </a:r>
            <a:endParaRPr lang="en-GB" sz="4400" b="1" dirty="0"/>
          </a:p>
        </p:txBody>
      </p:sp>
      <p:sp>
        <p:nvSpPr>
          <p:cNvPr id="5" name="TextBox 4"/>
          <p:cNvSpPr txBox="1"/>
          <p:nvPr/>
        </p:nvSpPr>
        <p:spPr>
          <a:xfrm>
            <a:off x="4976938" y="195940"/>
            <a:ext cx="4416594" cy="1323439"/>
          </a:xfrm>
          <a:prstGeom prst="rect">
            <a:avLst/>
          </a:prstGeom>
          <a:noFill/>
        </p:spPr>
        <p:txBody>
          <a:bodyPr wrap="none" rtlCol="0">
            <a:spAutoFit/>
          </a:bodyPr>
          <a:lstStyle/>
          <a:p>
            <a:r>
              <a:rPr lang="en-GB" sz="3200" b="1" dirty="0" smtClean="0">
                <a:solidFill>
                  <a:schemeClr val="bg1"/>
                </a:solidFill>
              </a:rPr>
              <a:t>Supporting follow-up </a:t>
            </a:r>
          </a:p>
          <a:p>
            <a:r>
              <a:rPr lang="en-GB" sz="3200" b="1" dirty="0" smtClean="0">
                <a:solidFill>
                  <a:schemeClr val="bg1"/>
                </a:solidFill>
              </a:rPr>
              <a:t>and data acquisition</a:t>
            </a:r>
          </a:p>
          <a:p>
            <a:endParaRPr lang="en-GB"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b="1" dirty="0" smtClean="0"/>
              <a:t>Extended follow-up post trial to assess long-term safety, benefit and cost effectiveness</a:t>
            </a:r>
          </a:p>
          <a:p>
            <a:endParaRPr lang="en-GB" sz="2400" b="1" dirty="0" smtClean="0"/>
          </a:p>
          <a:p>
            <a:r>
              <a:rPr lang="en-GB" sz="2400" b="1" dirty="0" smtClean="0">
                <a:solidFill>
                  <a:srgbClr val="FF0000"/>
                </a:solidFill>
              </a:rPr>
              <a:t>Deaths, hospital admissions, operations and procedures, incident cancers, prescribing, care homes </a:t>
            </a:r>
            <a:endParaRPr lang="en-GB" sz="2400" b="1" dirty="0">
              <a:solidFill>
                <a:srgbClr val="FF0000"/>
              </a:solidFill>
            </a:endParaRPr>
          </a:p>
        </p:txBody>
      </p:sp>
      <p:sp>
        <p:nvSpPr>
          <p:cNvPr id="3" name="Title 2"/>
          <p:cNvSpPr>
            <a:spLocks noGrp="1"/>
          </p:cNvSpPr>
          <p:nvPr>
            <p:ph type="title"/>
          </p:nvPr>
        </p:nvSpPr>
        <p:spPr/>
        <p:txBody>
          <a:bodyPr>
            <a:normAutofit fontScale="90000"/>
          </a:bodyPr>
          <a:lstStyle/>
          <a:p>
            <a:r>
              <a:rPr lang="en-GB" sz="4400" b="1" dirty="0" smtClean="0"/>
              <a:t>Sequel</a:t>
            </a:r>
            <a:endParaRPr lang="en-GB" sz="4400" b="1" dirty="0"/>
          </a:p>
        </p:txBody>
      </p:sp>
      <p:sp>
        <p:nvSpPr>
          <p:cNvPr id="4" name="TextBox 3"/>
          <p:cNvSpPr txBox="1"/>
          <p:nvPr/>
        </p:nvSpPr>
        <p:spPr>
          <a:xfrm>
            <a:off x="4741804" y="444137"/>
            <a:ext cx="3961341" cy="830997"/>
          </a:xfrm>
          <a:prstGeom prst="rect">
            <a:avLst/>
          </a:prstGeom>
          <a:noFill/>
        </p:spPr>
        <p:txBody>
          <a:bodyPr wrap="none" rtlCol="0">
            <a:spAutoFit/>
          </a:bodyPr>
          <a:lstStyle/>
          <a:p>
            <a:r>
              <a:rPr lang="en-GB" sz="3200" b="1" dirty="0" smtClean="0">
                <a:solidFill>
                  <a:schemeClr val="bg1"/>
                </a:solidFill>
              </a:rPr>
              <a:t>Extended follow-up</a:t>
            </a:r>
          </a:p>
          <a:p>
            <a:endParaRPr lang="en-GB"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17514" y="1387291"/>
            <a:ext cx="9348787" cy="4821238"/>
          </a:xfrm>
        </p:spPr>
        <p:txBody>
          <a:bodyPr/>
          <a:lstStyle/>
          <a:p>
            <a:r>
              <a:rPr lang="en-GB" dirty="0" smtClean="0"/>
              <a:t>Trials</a:t>
            </a:r>
          </a:p>
          <a:p>
            <a:pPr lvl="1"/>
            <a:r>
              <a:rPr lang="en-GB" b="1" dirty="0" smtClean="0"/>
              <a:t>WOSCOPS and PROSPER</a:t>
            </a:r>
          </a:p>
          <a:p>
            <a:pPr lvl="3"/>
            <a:r>
              <a:rPr lang="en-GB" b="1" dirty="0" smtClean="0"/>
              <a:t>landmark lipid lowering trials</a:t>
            </a:r>
          </a:p>
          <a:p>
            <a:pPr lvl="1"/>
            <a:r>
              <a:rPr lang="en-GB" b="1" dirty="0" smtClean="0"/>
              <a:t>SCOT and FAST</a:t>
            </a:r>
          </a:p>
          <a:p>
            <a:pPr lvl="3"/>
            <a:r>
              <a:rPr lang="en-GB" b="1" dirty="0" smtClean="0"/>
              <a:t>post-approval safety trials</a:t>
            </a:r>
          </a:p>
          <a:p>
            <a:pPr lvl="1"/>
            <a:r>
              <a:rPr lang="en-GB" b="1" dirty="0" smtClean="0"/>
              <a:t>HOOPS</a:t>
            </a:r>
          </a:p>
          <a:p>
            <a:pPr lvl="3"/>
            <a:r>
              <a:rPr lang="en-GB" b="1" dirty="0" smtClean="0"/>
              <a:t> pharmacy based intervention to enhance treatment of heart failure</a:t>
            </a:r>
          </a:p>
          <a:p>
            <a:pPr lvl="1"/>
            <a:r>
              <a:rPr lang="en-GB" b="1" dirty="0" smtClean="0"/>
              <a:t>REMOVAL and TRUST</a:t>
            </a:r>
          </a:p>
          <a:p>
            <a:pPr lvl="3"/>
            <a:r>
              <a:rPr lang="en-GB" b="1" dirty="0" smtClean="0"/>
              <a:t> academic international trials in Type I diabetics and borderline hypothyroid individuals</a:t>
            </a:r>
          </a:p>
          <a:p>
            <a:pPr lvl="1"/>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17514" y="1857559"/>
            <a:ext cx="9348787" cy="3811724"/>
          </a:xfrm>
        </p:spPr>
        <p:txBody>
          <a:bodyPr/>
          <a:lstStyle/>
          <a:p>
            <a:r>
              <a:rPr lang="en-GB" sz="3600" dirty="0" smtClean="0"/>
              <a:t>Assessing feasibility</a:t>
            </a:r>
          </a:p>
          <a:p>
            <a:pPr lvl="1"/>
            <a:r>
              <a:rPr lang="en-GB" sz="3000" b="1" dirty="0" smtClean="0"/>
              <a:t>TRUST</a:t>
            </a:r>
          </a:p>
          <a:p>
            <a:pPr lvl="3"/>
            <a:r>
              <a:rPr lang="en-GB" b="1" dirty="0" smtClean="0"/>
              <a:t> laboratory records (SCI Store) searched to indentify patients ≥ 65 years of age with ‘recent’ TSH levels in range 4.5-19.9mU/L</a:t>
            </a:r>
          </a:p>
          <a:p>
            <a:pPr lvl="1"/>
            <a:r>
              <a:rPr lang="en-GB" b="1" dirty="0" smtClean="0"/>
              <a:t>REMOVAL</a:t>
            </a:r>
          </a:p>
          <a:p>
            <a:pPr lvl="3"/>
            <a:r>
              <a:rPr lang="en-GB" b="1" dirty="0" smtClean="0"/>
              <a:t> Scotland has a national diabetes registry that can be searched to identify potentially eligible patients Type I diabetes who have been given consent to be contacted about trials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13011" y="1374231"/>
            <a:ext cx="9348787" cy="4177482"/>
          </a:xfrm>
        </p:spPr>
        <p:txBody>
          <a:bodyPr/>
          <a:lstStyle/>
          <a:p>
            <a:r>
              <a:rPr lang="en-GB" sz="2400" dirty="0" smtClean="0"/>
              <a:t>Facilitating recruitment</a:t>
            </a:r>
          </a:p>
          <a:p>
            <a:pPr lvl="1"/>
            <a:r>
              <a:rPr lang="en-GB" sz="2000" b="1" dirty="0" smtClean="0"/>
              <a:t>TRUST</a:t>
            </a:r>
          </a:p>
          <a:p>
            <a:pPr lvl="3"/>
            <a:r>
              <a:rPr lang="en-GB" sz="1800" b="1" dirty="0" smtClean="0"/>
              <a:t> laboratory records (SCI Store) searched to indentify patients ≥ 65 years of age with ‘recent’ TSH levels in range 4.5-19.9mU/L</a:t>
            </a:r>
          </a:p>
          <a:p>
            <a:pPr lvl="1"/>
            <a:r>
              <a:rPr lang="en-GB" sz="2000" b="1" dirty="0" smtClean="0"/>
              <a:t>REMOVAL</a:t>
            </a:r>
          </a:p>
          <a:p>
            <a:pPr lvl="3"/>
            <a:r>
              <a:rPr lang="en-GB" sz="1800" b="1" dirty="0" smtClean="0"/>
              <a:t>national diabetes registry searched to identify </a:t>
            </a:r>
            <a:r>
              <a:rPr lang="en-GB" sz="1800" b="1" dirty="0" err="1" smtClean="0"/>
              <a:t>Tpye</a:t>
            </a:r>
            <a:r>
              <a:rPr lang="en-GB" sz="1800" b="1" dirty="0" smtClean="0"/>
              <a:t> I diabetics in age range</a:t>
            </a:r>
          </a:p>
          <a:p>
            <a:pPr lvl="1"/>
            <a:r>
              <a:rPr lang="en-GB" sz="2000" b="1" dirty="0" smtClean="0"/>
              <a:t>SCOT</a:t>
            </a:r>
          </a:p>
          <a:p>
            <a:pPr lvl="3"/>
            <a:r>
              <a:rPr lang="en-GB" sz="1800" b="1" dirty="0" smtClean="0"/>
              <a:t> GP records searched to identify patients without a history of stroke or CHD, ≥ 65 years of age with history of chronic NSAID use</a:t>
            </a:r>
          </a:p>
          <a:p>
            <a:pPr lvl="1"/>
            <a:r>
              <a:rPr lang="en-GB" sz="2000" b="1" dirty="0" smtClean="0"/>
              <a:t>FAST</a:t>
            </a:r>
          </a:p>
          <a:p>
            <a:pPr lvl="3"/>
            <a:r>
              <a:rPr lang="en-GB" sz="1800" b="1" dirty="0" smtClean="0"/>
              <a:t> GP records searched to identify patients ≥ 60 years of age, taking </a:t>
            </a:r>
            <a:r>
              <a:rPr lang="en-GB" sz="1800" b="1" dirty="0" err="1" smtClean="0"/>
              <a:t>allopurinol</a:t>
            </a:r>
            <a:r>
              <a:rPr lang="en-GB" sz="1800" b="1" dirty="0" smtClean="0"/>
              <a:t> (as a surrogate for diagnosis of gout)</a:t>
            </a:r>
          </a:p>
          <a:p>
            <a:pPr lvl="1"/>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17514" y="1530984"/>
            <a:ext cx="9348787" cy="3811724"/>
          </a:xfrm>
        </p:spPr>
        <p:txBody>
          <a:bodyPr/>
          <a:lstStyle/>
          <a:p>
            <a:r>
              <a:rPr lang="en-GB" sz="3600" dirty="0" smtClean="0"/>
              <a:t>Supporting in-trial follow-up</a:t>
            </a:r>
          </a:p>
          <a:p>
            <a:pPr lvl="1"/>
            <a:r>
              <a:rPr lang="en-GB" sz="2800" b="1" dirty="0" smtClean="0"/>
              <a:t>HOOPS (pharmacy led cluster trial to optimise HF therapy)</a:t>
            </a:r>
          </a:p>
          <a:p>
            <a:pPr lvl="3"/>
            <a:r>
              <a:rPr lang="en-GB" b="1" dirty="0" smtClean="0"/>
              <a:t> Prescribing records extracted from GP systems</a:t>
            </a:r>
          </a:p>
          <a:p>
            <a:pPr lvl="3"/>
            <a:r>
              <a:rPr lang="en-GB" b="1" dirty="0" smtClean="0"/>
              <a:t> Hospitalisations and deaths extracted from national databases for hospital discharge summaries and deaths</a:t>
            </a:r>
          </a:p>
          <a:p>
            <a:pPr lvl="1"/>
            <a:r>
              <a:rPr lang="en-GB" b="1" dirty="0" smtClean="0"/>
              <a:t>SCOT and FAST</a:t>
            </a:r>
          </a:p>
          <a:p>
            <a:pPr lvl="3"/>
            <a:r>
              <a:rPr lang="en-GB" b="1" dirty="0" smtClean="0"/>
              <a:t> Hospital discharges summaries and deaths extracted from national registries</a:t>
            </a:r>
          </a:p>
          <a:p>
            <a:pPr lvl="3"/>
            <a:r>
              <a:rPr lang="en-GB" b="1" dirty="0" smtClean="0"/>
              <a:t> Used to support SAE reporting and for case finding for study endpoints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a:xfrm>
            <a:off x="406400" y="3206586"/>
            <a:ext cx="6934200" cy="673100"/>
          </a:xfrm>
        </p:spPr>
        <p:txBody>
          <a:bodyPr/>
          <a:lstStyle/>
          <a:p>
            <a:r>
              <a:rPr lang="en-GB" dirty="0" smtClean="0"/>
              <a:t> </a:t>
            </a:r>
            <a:r>
              <a:rPr lang="en-GB" sz="3600" dirty="0" smtClean="0"/>
              <a:t>Supporting long-term follow-up</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86152" y="862230"/>
            <a:ext cx="8420100" cy="532966"/>
          </a:xfrm>
          <a:noFill/>
        </p:spPr>
        <p:txBody>
          <a:bodyPr lIns="90488" tIns="44450" rIns="90488" bIns="44450" anchor="ctr"/>
          <a:lstStyle/>
          <a:p>
            <a:pPr eaLnBrk="1" hangingPunct="1"/>
            <a:r>
              <a:rPr lang="en-GB" smtClean="0"/>
              <a:t>   WOSCOPS: results (adjudicated)</a:t>
            </a:r>
          </a:p>
        </p:txBody>
      </p:sp>
      <p:sp>
        <p:nvSpPr>
          <p:cNvPr id="19459" name="Line 3"/>
          <p:cNvSpPr>
            <a:spLocks noChangeShapeType="1"/>
          </p:cNvSpPr>
          <p:nvPr/>
        </p:nvSpPr>
        <p:spPr bwMode="auto">
          <a:xfrm>
            <a:off x="1362075" y="3349626"/>
            <a:ext cx="0" cy="9525"/>
          </a:xfrm>
          <a:prstGeom prst="line">
            <a:avLst/>
          </a:prstGeom>
          <a:noFill/>
          <a:ln w="12700">
            <a:noFill/>
            <a:round/>
            <a:headEnd/>
            <a:tailEnd/>
          </a:ln>
        </p:spPr>
        <p:txBody>
          <a:bodyPr/>
          <a:lstStyle/>
          <a:p>
            <a:endParaRPr lang="en-GB"/>
          </a:p>
        </p:txBody>
      </p:sp>
      <p:sp>
        <p:nvSpPr>
          <p:cNvPr id="19460" name="Line 4"/>
          <p:cNvSpPr>
            <a:spLocks noChangeShapeType="1"/>
          </p:cNvSpPr>
          <p:nvPr/>
        </p:nvSpPr>
        <p:spPr bwMode="auto">
          <a:xfrm flipV="1">
            <a:off x="4127500" y="3349626"/>
            <a:ext cx="0" cy="9525"/>
          </a:xfrm>
          <a:prstGeom prst="line">
            <a:avLst/>
          </a:prstGeom>
          <a:noFill/>
          <a:ln w="12700">
            <a:noFill/>
            <a:round/>
            <a:headEnd/>
            <a:tailEnd/>
          </a:ln>
        </p:spPr>
        <p:txBody>
          <a:bodyPr/>
          <a:lstStyle/>
          <a:p>
            <a:endParaRPr lang="en-GB"/>
          </a:p>
        </p:txBody>
      </p:sp>
      <p:sp>
        <p:nvSpPr>
          <p:cNvPr id="19461" name="Line 5"/>
          <p:cNvSpPr>
            <a:spLocks noChangeShapeType="1"/>
          </p:cNvSpPr>
          <p:nvPr/>
        </p:nvSpPr>
        <p:spPr bwMode="auto">
          <a:xfrm>
            <a:off x="1284685" y="3352801"/>
            <a:ext cx="0" cy="4763"/>
          </a:xfrm>
          <a:prstGeom prst="line">
            <a:avLst/>
          </a:prstGeom>
          <a:noFill/>
          <a:ln w="12700">
            <a:noFill/>
            <a:round/>
            <a:headEnd/>
            <a:tailEnd/>
          </a:ln>
        </p:spPr>
        <p:txBody>
          <a:bodyPr/>
          <a:lstStyle/>
          <a:p>
            <a:endParaRPr lang="en-GB"/>
          </a:p>
        </p:txBody>
      </p:sp>
      <p:sp>
        <p:nvSpPr>
          <p:cNvPr id="19462" name="Line 6"/>
          <p:cNvSpPr>
            <a:spLocks noChangeShapeType="1"/>
          </p:cNvSpPr>
          <p:nvPr/>
        </p:nvSpPr>
        <p:spPr bwMode="auto">
          <a:xfrm flipV="1">
            <a:off x="1360356" y="3352801"/>
            <a:ext cx="0" cy="4763"/>
          </a:xfrm>
          <a:prstGeom prst="line">
            <a:avLst/>
          </a:prstGeom>
          <a:noFill/>
          <a:ln w="12700">
            <a:noFill/>
            <a:round/>
            <a:headEnd/>
            <a:tailEnd/>
          </a:ln>
        </p:spPr>
        <p:txBody>
          <a:bodyPr/>
          <a:lstStyle/>
          <a:p>
            <a:endParaRPr lang="en-GB"/>
          </a:p>
        </p:txBody>
      </p:sp>
      <p:sp>
        <p:nvSpPr>
          <p:cNvPr id="19463" name="Line 7"/>
          <p:cNvSpPr>
            <a:spLocks noChangeShapeType="1"/>
          </p:cNvSpPr>
          <p:nvPr/>
        </p:nvSpPr>
        <p:spPr bwMode="auto">
          <a:xfrm>
            <a:off x="1284685" y="3100388"/>
            <a:ext cx="0" cy="4762"/>
          </a:xfrm>
          <a:prstGeom prst="line">
            <a:avLst/>
          </a:prstGeom>
          <a:noFill/>
          <a:ln w="12700">
            <a:noFill/>
            <a:round/>
            <a:headEnd/>
            <a:tailEnd/>
          </a:ln>
        </p:spPr>
        <p:txBody>
          <a:bodyPr/>
          <a:lstStyle/>
          <a:p>
            <a:endParaRPr lang="en-GB"/>
          </a:p>
        </p:txBody>
      </p:sp>
      <p:sp>
        <p:nvSpPr>
          <p:cNvPr id="19464" name="Line 8"/>
          <p:cNvSpPr>
            <a:spLocks noChangeShapeType="1"/>
          </p:cNvSpPr>
          <p:nvPr/>
        </p:nvSpPr>
        <p:spPr bwMode="auto">
          <a:xfrm flipV="1">
            <a:off x="1360356" y="3100388"/>
            <a:ext cx="0" cy="4762"/>
          </a:xfrm>
          <a:prstGeom prst="line">
            <a:avLst/>
          </a:prstGeom>
          <a:noFill/>
          <a:ln w="12700">
            <a:noFill/>
            <a:round/>
            <a:headEnd/>
            <a:tailEnd/>
          </a:ln>
        </p:spPr>
        <p:txBody>
          <a:bodyPr/>
          <a:lstStyle/>
          <a:p>
            <a:endParaRPr lang="en-GB"/>
          </a:p>
        </p:txBody>
      </p:sp>
      <p:sp>
        <p:nvSpPr>
          <p:cNvPr id="19465" name="Line 9"/>
          <p:cNvSpPr>
            <a:spLocks noChangeShapeType="1"/>
          </p:cNvSpPr>
          <p:nvPr/>
        </p:nvSpPr>
        <p:spPr bwMode="auto">
          <a:xfrm>
            <a:off x="1284685" y="2852738"/>
            <a:ext cx="0" cy="4762"/>
          </a:xfrm>
          <a:prstGeom prst="line">
            <a:avLst/>
          </a:prstGeom>
          <a:noFill/>
          <a:ln w="12700">
            <a:noFill/>
            <a:round/>
            <a:headEnd/>
            <a:tailEnd/>
          </a:ln>
        </p:spPr>
        <p:txBody>
          <a:bodyPr/>
          <a:lstStyle/>
          <a:p>
            <a:endParaRPr lang="en-GB"/>
          </a:p>
        </p:txBody>
      </p:sp>
      <p:sp>
        <p:nvSpPr>
          <p:cNvPr id="19466" name="Line 10"/>
          <p:cNvSpPr>
            <a:spLocks noChangeShapeType="1"/>
          </p:cNvSpPr>
          <p:nvPr/>
        </p:nvSpPr>
        <p:spPr bwMode="auto">
          <a:xfrm flipV="1">
            <a:off x="1360356" y="2852738"/>
            <a:ext cx="0" cy="4762"/>
          </a:xfrm>
          <a:prstGeom prst="line">
            <a:avLst/>
          </a:prstGeom>
          <a:noFill/>
          <a:ln w="12700">
            <a:noFill/>
            <a:round/>
            <a:headEnd/>
            <a:tailEnd/>
          </a:ln>
        </p:spPr>
        <p:txBody>
          <a:bodyPr/>
          <a:lstStyle/>
          <a:p>
            <a:endParaRPr lang="en-GB"/>
          </a:p>
        </p:txBody>
      </p:sp>
      <p:sp>
        <p:nvSpPr>
          <p:cNvPr id="19467" name="Line 11"/>
          <p:cNvSpPr>
            <a:spLocks noChangeShapeType="1"/>
          </p:cNvSpPr>
          <p:nvPr/>
        </p:nvSpPr>
        <p:spPr bwMode="auto">
          <a:xfrm>
            <a:off x="1284685" y="2600326"/>
            <a:ext cx="0" cy="4763"/>
          </a:xfrm>
          <a:prstGeom prst="line">
            <a:avLst/>
          </a:prstGeom>
          <a:noFill/>
          <a:ln w="12700">
            <a:noFill/>
            <a:round/>
            <a:headEnd/>
            <a:tailEnd/>
          </a:ln>
        </p:spPr>
        <p:txBody>
          <a:bodyPr/>
          <a:lstStyle/>
          <a:p>
            <a:endParaRPr lang="en-GB"/>
          </a:p>
        </p:txBody>
      </p:sp>
      <p:sp>
        <p:nvSpPr>
          <p:cNvPr id="19468" name="Line 12"/>
          <p:cNvSpPr>
            <a:spLocks noChangeShapeType="1"/>
          </p:cNvSpPr>
          <p:nvPr/>
        </p:nvSpPr>
        <p:spPr bwMode="auto">
          <a:xfrm flipV="1">
            <a:off x="1360356" y="2600326"/>
            <a:ext cx="0" cy="4763"/>
          </a:xfrm>
          <a:prstGeom prst="line">
            <a:avLst/>
          </a:prstGeom>
          <a:noFill/>
          <a:ln w="12700">
            <a:noFill/>
            <a:round/>
            <a:headEnd/>
            <a:tailEnd/>
          </a:ln>
        </p:spPr>
        <p:txBody>
          <a:bodyPr/>
          <a:lstStyle/>
          <a:p>
            <a:endParaRPr lang="en-GB"/>
          </a:p>
        </p:txBody>
      </p:sp>
      <p:sp>
        <p:nvSpPr>
          <p:cNvPr id="19469" name="Line 13"/>
          <p:cNvSpPr>
            <a:spLocks noChangeShapeType="1"/>
          </p:cNvSpPr>
          <p:nvPr/>
        </p:nvSpPr>
        <p:spPr bwMode="auto">
          <a:xfrm>
            <a:off x="1284685" y="2354264"/>
            <a:ext cx="0" cy="3175"/>
          </a:xfrm>
          <a:prstGeom prst="line">
            <a:avLst/>
          </a:prstGeom>
          <a:noFill/>
          <a:ln w="12700">
            <a:noFill/>
            <a:round/>
            <a:headEnd/>
            <a:tailEnd/>
          </a:ln>
        </p:spPr>
        <p:txBody>
          <a:bodyPr/>
          <a:lstStyle/>
          <a:p>
            <a:endParaRPr lang="en-GB"/>
          </a:p>
        </p:txBody>
      </p:sp>
      <p:sp>
        <p:nvSpPr>
          <p:cNvPr id="19470" name="Line 14"/>
          <p:cNvSpPr>
            <a:spLocks noChangeShapeType="1"/>
          </p:cNvSpPr>
          <p:nvPr/>
        </p:nvSpPr>
        <p:spPr bwMode="auto">
          <a:xfrm flipV="1">
            <a:off x="1360356" y="2354264"/>
            <a:ext cx="0" cy="3175"/>
          </a:xfrm>
          <a:prstGeom prst="line">
            <a:avLst/>
          </a:prstGeom>
          <a:noFill/>
          <a:ln w="12700">
            <a:noFill/>
            <a:round/>
            <a:headEnd/>
            <a:tailEnd/>
          </a:ln>
        </p:spPr>
        <p:txBody>
          <a:bodyPr/>
          <a:lstStyle/>
          <a:p>
            <a:endParaRPr lang="en-GB"/>
          </a:p>
        </p:txBody>
      </p:sp>
      <p:sp>
        <p:nvSpPr>
          <p:cNvPr id="19471" name="Line 15"/>
          <p:cNvSpPr>
            <a:spLocks noChangeShapeType="1"/>
          </p:cNvSpPr>
          <p:nvPr/>
        </p:nvSpPr>
        <p:spPr bwMode="auto">
          <a:xfrm>
            <a:off x="1284685" y="2354264"/>
            <a:ext cx="0" cy="3175"/>
          </a:xfrm>
          <a:prstGeom prst="line">
            <a:avLst/>
          </a:prstGeom>
          <a:noFill/>
          <a:ln w="12700">
            <a:noFill/>
            <a:round/>
            <a:headEnd/>
            <a:tailEnd/>
          </a:ln>
        </p:spPr>
        <p:txBody>
          <a:bodyPr/>
          <a:lstStyle/>
          <a:p>
            <a:endParaRPr lang="en-GB"/>
          </a:p>
        </p:txBody>
      </p:sp>
      <p:sp>
        <p:nvSpPr>
          <p:cNvPr id="19472" name="Line 16"/>
          <p:cNvSpPr>
            <a:spLocks noChangeShapeType="1"/>
          </p:cNvSpPr>
          <p:nvPr/>
        </p:nvSpPr>
        <p:spPr bwMode="auto">
          <a:xfrm flipV="1">
            <a:off x="1360356" y="2354264"/>
            <a:ext cx="0" cy="3175"/>
          </a:xfrm>
          <a:prstGeom prst="line">
            <a:avLst/>
          </a:prstGeom>
          <a:noFill/>
          <a:ln w="12700">
            <a:noFill/>
            <a:round/>
            <a:headEnd/>
            <a:tailEnd/>
          </a:ln>
        </p:spPr>
        <p:txBody>
          <a:bodyPr/>
          <a:lstStyle/>
          <a:p>
            <a:endParaRPr lang="en-GB"/>
          </a:p>
        </p:txBody>
      </p:sp>
      <p:sp>
        <p:nvSpPr>
          <p:cNvPr id="19473" name="Line 17"/>
          <p:cNvSpPr>
            <a:spLocks noChangeShapeType="1"/>
          </p:cNvSpPr>
          <p:nvPr/>
        </p:nvSpPr>
        <p:spPr bwMode="auto">
          <a:xfrm>
            <a:off x="1284685" y="2111376"/>
            <a:ext cx="0" cy="4763"/>
          </a:xfrm>
          <a:prstGeom prst="line">
            <a:avLst/>
          </a:prstGeom>
          <a:noFill/>
          <a:ln w="12700">
            <a:noFill/>
            <a:round/>
            <a:headEnd/>
            <a:tailEnd/>
          </a:ln>
        </p:spPr>
        <p:txBody>
          <a:bodyPr/>
          <a:lstStyle/>
          <a:p>
            <a:endParaRPr lang="en-GB"/>
          </a:p>
        </p:txBody>
      </p:sp>
      <p:sp>
        <p:nvSpPr>
          <p:cNvPr id="19474" name="Line 18"/>
          <p:cNvSpPr>
            <a:spLocks noChangeShapeType="1"/>
          </p:cNvSpPr>
          <p:nvPr/>
        </p:nvSpPr>
        <p:spPr bwMode="auto">
          <a:xfrm flipV="1">
            <a:off x="1360356" y="2111376"/>
            <a:ext cx="0" cy="4763"/>
          </a:xfrm>
          <a:prstGeom prst="line">
            <a:avLst/>
          </a:prstGeom>
          <a:noFill/>
          <a:ln w="12700">
            <a:noFill/>
            <a:round/>
            <a:headEnd/>
            <a:tailEnd/>
          </a:ln>
        </p:spPr>
        <p:txBody>
          <a:bodyPr/>
          <a:lstStyle/>
          <a:p>
            <a:endParaRPr lang="en-GB"/>
          </a:p>
        </p:txBody>
      </p:sp>
      <p:sp>
        <p:nvSpPr>
          <p:cNvPr id="19475" name="Line 19"/>
          <p:cNvSpPr>
            <a:spLocks noChangeShapeType="1"/>
          </p:cNvSpPr>
          <p:nvPr/>
        </p:nvSpPr>
        <p:spPr bwMode="auto">
          <a:xfrm>
            <a:off x="1355196" y="3355975"/>
            <a:ext cx="12039" cy="0"/>
          </a:xfrm>
          <a:prstGeom prst="line">
            <a:avLst/>
          </a:prstGeom>
          <a:noFill/>
          <a:ln w="12700">
            <a:noFill/>
            <a:round/>
            <a:headEnd/>
            <a:tailEnd/>
          </a:ln>
        </p:spPr>
        <p:txBody>
          <a:bodyPr/>
          <a:lstStyle/>
          <a:p>
            <a:endParaRPr lang="en-GB"/>
          </a:p>
        </p:txBody>
      </p:sp>
      <p:sp>
        <p:nvSpPr>
          <p:cNvPr id="19476" name="Line 20"/>
          <p:cNvSpPr>
            <a:spLocks noChangeShapeType="1"/>
          </p:cNvSpPr>
          <p:nvPr/>
        </p:nvSpPr>
        <p:spPr bwMode="auto">
          <a:xfrm flipH="1">
            <a:off x="1355196" y="1857375"/>
            <a:ext cx="12039" cy="0"/>
          </a:xfrm>
          <a:prstGeom prst="line">
            <a:avLst/>
          </a:prstGeom>
          <a:noFill/>
          <a:ln w="12700">
            <a:noFill/>
            <a:round/>
            <a:headEnd/>
            <a:tailEnd/>
          </a:ln>
        </p:spPr>
        <p:txBody>
          <a:bodyPr/>
          <a:lstStyle/>
          <a:p>
            <a:endParaRPr lang="en-GB"/>
          </a:p>
        </p:txBody>
      </p:sp>
      <p:sp>
        <p:nvSpPr>
          <p:cNvPr id="19477" name="Line 21"/>
          <p:cNvSpPr>
            <a:spLocks noChangeShapeType="1"/>
          </p:cNvSpPr>
          <p:nvPr/>
        </p:nvSpPr>
        <p:spPr bwMode="auto">
          <a:xfrm>
            <a:off x="1284685" y="1854200"/>
            <a:ext cx="0" cy="6350"/>
          </a:xfrm>
          <a:prstGeom prst="line">
            <a:avLst/>
          </a:prstGeom>
          <a:noFill/>
          <a:ln w="12700">
            <a:noFill/>
            <a:round/>
            <a:headEnd/>
            <a:tailEnd/>
          </a:ln>
        </p:spPr>
        <p:txBody>
          <a:bodyPr/>
          <a:lstStyle/>
          <a:p>
            <a:endParaRPr lang="en-GB"/>
          </a:p>
        </p:txBody>
      </p:sp>
      <p:sp>
        <p:nvSpPr>
          <p:cNvPr id="19478" name="Line 22"/>
          <p:cNvSpPr>
            <a:spLocks noChangeShapeType="1"/>
          </p:cNvSpPr>
          <p:nvPr/>
        </p:nvSpPr>
        <p:spPr bwMode="auto">
          <a:xfrm flipV="1">
            <a:off x="1360356" y="1854200"/>
            <a:ext cx="0" cy="6350"/>
          </a:xfrm>
          <a:prstGeom prst="line">
            <a:avLst/>
          </a:prstGeom>
          <a:noFill/>
          <a:ln w="12700">
            <a:noFill/>
            <a:round/>
            <a:headEnd/>
            <a:tailEnd/>
          </a:ln>
        </p:spPr>
        <p:txBody>
          <a:bodyPr/>
          <a:lstStyle/>
          <a:p>
            <a:endParaRPr lang="en-GB"/>
          </a:p>
        </p:txBody>
      </p:sp>
      <p:sp>
        <p:nvSpPr>
          <p:cNvPr id="19479" name="Line 23"/>
          <p:cNvSpPr>
            <a:spLocks noChangeShapeType="1"/>
          </p:cNvSpPr>
          <p:nvPr/>
        </p:nvSpPr>
        <p:spPr bwMode="auto">
          <a:xfrm>
            <a:off x="1821260" y="3421063"/>
            <a:ext cx="3440" cy="0"/>
          </a:xfrm>
          <a:prstGeom prst="line">
            <a:avLst/>
          </a:prstGeom>
          <a:noFill/>
          <a:ln w="12700">
            <a:noFill/>
            <a:round/>
            <a:headEnd/>
            <a:tailEnd/>
          </a:ln>
        </p:spPr>
        <p:txBody>
          <a:bodyPr/>
          <a:lstStyle/>
          <a:p>
            <a:endParaRPr lang="en-GB"/>
          </a:p>
        </p:txBody>
      </p:sp>
      <p:sp>
        <p:nvSpPr>
          <p:cNvPr id="19480" name="Line 24"/>
          <p:cNvSpPr>
            <a:spLocks noChangeShapeType="1"/>
          </p:cNvSpPr>
          <p:nvPr/>
        </p:nvSpPr>
        <p:spPr bwMode="auto">
          <a:xfrm flipH="1">
            <a:off x="1821260" y="3355975"/>
            <a:ext cx="3440" cy="0"/>
          </a:xfrm>
          <a:prstGeom prst="line">
            <a:avLst/>
          </a:prstGeom>
          <a:noFill/>
          <a:ln w="12700">
            <a:noFill/>
            <a:round/>
            <a:headEnd/>
            <a:tailEnd/>
          </a:ln>
        </p:spPr>
        <p:txBody>
          <a:bodyPr/>
          <a:lstStyle/>
          <a:p>
            <a:endParaRPr lang="en-GB"/>
          </a:p>
        </p:txBody>
      </p:sp>
      <p:sp>
        <p:nvSpPr>
          <p:cNvPr id="19481" name="Line 25"/>
          <p:cNvSpPr>
            <a:spLocks noChangeShapeType="1"/>
          </p:cNvSpPr>
          <p:nvPr/>
        </p:nvSpPr>
        <p:spPr bwMode="auto">
          <a:xfrm>
            <a:off x="2283884" y="3421063"/>
            <a:ext cx="5160" cy="0"/>
          </a:xfrm>
          <a:prstGeom prst="line">
            <a:avLst/>
          </a:prstGeom>
          <a:noFill/>
          <a:ln w="12700">
            <a:noFill/>
            <a:round/>
            <a:headEnd/>
            <a:tailEnd/>
          </a:ln>
        </p:spPr>
        <p:txBody>
          <a:bodyPr/>
          <a:lstStyle/>
          <a:p>
            <a:endParaRPr lang="en-GB"/>
          </a:p>
        </p:txBody>
      </p:sp>
      <p:sp>
        <p:nvSpPr>
          <p:cNvPr id="19482" name="Line 26"/>
          <p:cNvSpPr>
            <a:spLocks noChangeShapeType="1"/>
          </p:cNvSpPr>
          <p:nvPr/>
        </p:nvSpPr>
        <p:spPr bwMode="auto">
          <a:xfrm flipH="1">
            <a:off x="2283884" y="3355975"/>
            <a:ext cx="5160" cy="0"/>
          </a:xfrm>
          <a:prstGeom prst="line">
            <a:avLst/>
          </a:prstGeom>
          <a:noFill/>
          <a:ln w="12700">
            <a:noFill/>
            <a:round/>
            <a:headEnd/>
            <a:tailEnd/>
          </a:ln>
        </p:spPr>
        <p:txBody>
          <a:bodyPr/>
          <a:lstStyle/>
          <a:p>
            <a:endParaRPr lang="en-GB"/>
          </a:p>
        </p:txBody>
      </p:sp>
      <p:sp>
        <p:nvSpPr>
          <p:cNvPr id="19483" name="Line 27"/>
          <p:cNvSpPr>
            <a:spLocks noChangeShapeType="1"/>
          </p:cNvSpPr>
          <p:nvPr/>
        </p:nvSpPr>
        <p:spPr bwMode="auto">
          <a:xfrm>
            <a:off x="2744788" y="3421063"/>
            <a:ext cx="3440" cy="0"/>
          </a:xfrm>
          <a:prstGeom prst="line">
            <a:avLst/>
          </a:prstGeom>
          <a:noFill/>
          <a:ln w="12700">
            <a:noFill/>
            <a:round/>
            <a:headEnd/>
            <a:tailEnd/>
          </a:ln>
        </p:spPr>
        <p:txBody>
          <a:bodyPr/>
          <a:lstStyle/>
          <a:p>
            <a:endParaRPr lang="en-GB"/>
          </a:p>
        </p:txBody>
      </p:sp>
      <p:sp>
        <p:nvSpPr>
          <p:cNvPr id="19484" name="Line 28"/>
          <p:cNvSpPr>
            <a:spLocks noChangeShapeType="1"/>
          </p:cNvSpPr>
          <p:nvPr/>
        </p:nvSpPr>
        <p:spPr bwMode="auto">
          <a:xfrm flipH="1">
            <a:off x="2744788" y="3355975"/>
            <a:ext cx="3440" cy="0"/>
          </a:xfrm>
          <a:prstGeom prst="line">
            <a:avLst/>
          </a:prstGeom>
          <a:noFill/>
          <a:ln w="12700">
            <a:noFill/>
            <a:round/>
            <a:headEnd/>
            <a:tailEnd/>
          </a:ln>
        </p:spPr>
        <p:txBody>
          <a:bodyPr/>
          <a:lstStyle/>
          <a:p>
            <a:endParaRPr lang="en-GB"/>
          </a:p>
        </p:txBody>
      </p:sp>
      <p:sp>
        <p:nvSpPr>
          <p:cNvPr id="19485" name="Line 29"/>
          <p:cNvSpPr>
            <a:spLocks noChangeShapeType="1"/>
          </p:cNvSpPr>
          <p:nvPr/>
        </p:nvSpPr>
        <p:spPr bwMode="auto">
          <a:xfrm>
            <a:off x="3214291" y="3421063"/>
            <a:ext cx="6879" cy="0"/>
          </a:xfrm>
          <a:prstGeom prst="line">
            <a:avLst/>
          </a:prstGeom>
          <a:noFill/>
          <a:ln w="12700">
            <a:noFill/>
            <a:round/>
            <a:headEnd/>
            <a:tailEnd/>
          </a:ln>
        </p:spPr>
        <p:txBody>
          <a:bodyPr/>
          <a:lstStyle/>
          <a:p>
            <a:endParaRPr lang="en-GB"/>
          </a:p>
        </p:txBody>
      </p:sp>
      <p:sp>
        <p:nvSpPr>
          <p:cNvPr id="19486" name="Line 30"/>
          <p:cNvSpPr>
            <a:spLocks noChangeShapeType="1"/>
          </p:cNvSpPr>
          <p:nvPr/>
        </p:nvSpPr>
        <p:spPr bwMode="auto">
          <a:xfrm flipH="1">
            <a:off x="3214291" y="3355975"/>
            <a:ext cx="6879" cy="0"/>
          </a:xfrm>
          <a:prstGeom prst="line">
            <a:avLst/>
          </a:prstGeom>
          <a:noFill/>
          <a:ln w="12700">
            <a:noFill/>
            <a:round/>
            <a:headEnd/>
            <a:tailEnd/>
          </a:ln>
        </p:spPr>
        <p:txBody>
          <a:bodyPr/>
          <a:lstStyle/>
          <a:p>
            <a:endParaRPr lang="en-GB"/>
          </a:p>
        </p:txBody>
      </p:sp>
      <p:sp>
        <p:nvSpPr>
          <p:cNvPr id="19487" name="Line 31"/>
          <p:cNvSpPr>
            <a:spLocks noChangeShapeType="1"/>
          </p:cNvSpPr>
          <p:nvPr/>
        </p:nvSpPr>
        <p:spPr bwMode="auto">
          <a:xfrm>
            <a:off x="3668316" y="3421063"/>
            <a:ext cx="6879" cy="0"/>
          </a:xfrm>
          <a:prstGeom prst="line">
            <a:avLst/>
          </a:prstGeom>
          <a:noFill/>
          <a:ln w="12700">
            <a:noFill/>
            <a:round/>
            <a:headEnd/>
            <a:tailEnd/>
          </a:ln>
        </p:spPr>
        <p:txBody>
          <a:bodyPr/>
          <a:lstStyle/>
          <a:p>
            <a:endParaRPr lang="en-GB"/>
          </a:p>
        </p:txBody>
      </p:sp>
      <p:sp>
        <p:nvSpPr>
          <p:cNvPr id="19488" name="Line 32"/>
          <p:cNvSpPr>
            <a:spLocks noChangeShapeType="1"/>
          </p:cNvSpPr>
          <p:nvPr/>
        </p:nvSpPr>
        <p:spPr bwMode="auto">
          <a:xfrm flipH="1">
            <a:off x="3668316" y="3355975"/>
            <a:ext cx="6879" cy="0"/>
          </a:xfrm>
          <a:prstGeom prst="line">
            <a:avLst/>
          </a:prstGeom>
          <a:noFill/>
          <a:ln w="12700">
            <a:noFill/>
            <a:round/>
            <a:headEnd/>
            <a:tailEnd/>
          </a:ln>
        </p:spPr>
        <p:txBody>
          <a:bodyPr/>
          <a:lstStyle/>
          <a:p>
            <a:endParaRPr lang="en-GB"/>
          </a:p>
        </p:txBody>
      </p:sp>
      <p:sp>
        <p:nvSpPr>
          <p:cNvPr id="19489" name="Line 33"/>
          <p:cNvSpPr>
            <a:spLocks noChangeShapeType="1"/>
          </p:cNvSpPr>
          <p:nvPr/>
        </p:nvSpPr>
        <p:spPr bwMode="auto">
          <a:xfrm>
            <a:off x="4124061" y="3421063"/>
            <a:ext cx="5160" cy="0"/>
          </a:xfrm>
          <a:prstGeom prst="line">
            <a:avLst/>
          </a:prstGeom>
          <a:noFill/>
          <a:ln w="12700">
            <a:noFill/>
            <a:round/>
            <a:headEnd/>
            <a:tailEnd/>
          </a:ln>
        </p:spPr>
        <p:txBody>
          <a:bodyPr/>
          <a:lstStyle/>
          <a:p>
            <a:endParaRPr lang="en-GB"/>
          </a:p>
        </p:txBody>
      </p:sp>
      <p:sp>
        <p:nvSpPr>
          <p:cNvPr id="19490" name="Line 34"/>
          <p:cNvSpPr>
            <a:spLocks noChangeShapeType="1"/>
          </p:cNvSpPr>
          <p:nvPr/>
        </p:nvSpPr>
        <p:spPr bwMode="auto">
          <a:xfrm flipH="1">
            <a:off x="4124061" y="3355975"/>
            <a:ext cx="5160" cy="0"/>
          </a:xfrm>
          <a:prstGeom prst="line">
            <a:avLst/>
          </a:prstGeom>
          <a:noFill/>
          <a:ln w="12700">
            <a:noFill/>
            <a:round/>
            <a:headEnd/>
            <a:tailEnd/>
          </a:ln>
        </p:spPr>
        <p:txBody>
          <a:bodyPr/>
          <a:lstStyle/>
          <a:p>
            <a:endParaRPr lang="en-GB"/>
          </a:p>
        </p:txBody>
      </p:sp>
      <p:sp>
        <p:nvSpPr>
          <p:cNvPr id="19491" name="Line 35"/>
          <p:cNvSpPr>
            <a:spLocks noChangeShapeType="1"/>
          </p:cNvSpPr>
          <p:nvPr/>
        </p:nvSpPr>
        <p:spPr bwMode="auto">
          <a:xfrm flipV="1">
            <a:off x="1831579" y="2128838"/>
            <a:ext cx="0" cy="19050"/>
          </a:xfrm>
          <a:prstGeom prst="line">
            <a:avLst/>
          </a:prstGeom>
          <a:noFill/>
          <a:ln w="12700">
            <a:noFill/>
            <a:round/>
            <a:headEnd/>
            <a:tailEnd/>
          </a:ln>
        </p:spPr>
        <p:txBody>
          <a:bodyPr/>
          <a:lstStyle/>
          <a:p>
            <a:endParaRPr lang="en-GB"/>
          </a:p>
        </p:txBody>
      </p:sp>
      <p:sp>
        <p:nvSpPr>
          <p:cNvPr id="19492" name="Line 36"/>
          <p:cNvSpPr>
            <a:spLocks noChangeShapeType="1"/>
          </p:cNvSpPr>
          <p:nvPr/>
        </p:nvSpPr>
        <p:spPr bwMode="auto">
          <a:xfrm>
            <a:off x="1568450" y="2128838"/>
            <a:ext cx="0" cy="19050"/>
          </a:xfrm>
          <a:prstGeom prst="line">
            <a:avLst/>
          </a:prstGeom>
          <a:noFill/>
          <a:ln w="12700">
            <a:noFill/>
            <a:round/>
            <a:headEnd/>
            <a:tailEnd/>
          </a:ln>
        </p:spPr>
        <p:txBody>
          <a:bodyPr/>
          <a:lstStyle/>
          <a:p>
            <a:endParaRPr lang="en-GB"/>
          </a:p>
        </p:txBody>
      </p:sp>
      <p:sp>
        <p:nvSpPr>
          <p:cNvPr id="19493" name="Line 37"/>
          <p:cNvSpPr>
            <a:spLocks noChangeShapeType="1"/>
          </p:cNvSpPr>
          <p:nvPr/>
        </p:nvSpPr>
        <p:spPr bwMode="auto">
          <a:xfrm flipV="1">
            <a:off x="1831579" y="2254250"/>
            <a:ext cx="0" cy="19050"/>
          </a:xfrm>
          <a:prstGeom prst="line">
            <a:avLst/>
          </a:prstGeom>
          <a:noFill/>
          <a:ln w="12700">
            <a:noFill/>
            <a:round/>
            <a:headEnd/>
            <a:tailEnd/>
          </a:ln>
        </p:spPr>
        <p:txBody>
          <a:bodyPr/>
          <a:lstStyle/>
          <a:p>
            <a:endParaRPr lang="en-GB"/>
          </a:p>
        </p:txBody>
      </p:sp>
      <p:sp>
        <p:nvSpPr>
          <p:cNvPr id="19494" name="Line 38"/>
          <p:cNvSpPr>
            <a:spLocks noChangeShapeType="1"/>
          </p:cNvSpPr>
          <p:nvPr/>
        </p:nvSpPr>
        <p:spPr bwMode="auto">
          <a:xfrm>
            <a:off x="1568450" y="2254250"/>
            <a:ext cx="0" cy="19050"/>
          </a:xfrm>
          <a:prstGeom prst="line">
            <a:avLst/>
          </a:prstGeom>
          <a:noFill/>
          <a:ln w="12700">
            <a:noFill/>
            <a:round/>
            <a:headEnd/>
            <a:tailEnd/>
          </a:ln>
        </p:spPr>
        <p:txBody>
          <a:bodyPr/>
          <a:lstStyle/>
          <a:p>
            <a:endParaRPr lang="en-GB"/>
          </a:p>
        </p:txBody>
      </p:sp>
      <p:sp>
        <p:nvSpPr>
          <p:cNvPr id="19495" name="Line 39"/>
          <p:cNvSpPr>
            <a:spLocks noChangeShapeType="1"/>
          </p:cNvSpPr>
          <p:nvPr/>
        </p:nvSpPr>
        <p:spPr bwMode="auto">
          <a:xfrm>
            <a:off x="4210050" y="2135188"/>
            <a:ext cx="0" cy="6350"/>
          </a:xfrm>
          <a:prstGeom prst="line">
            <a:avLst/>
          </a:prstGeom>
          <a:noFill/>
          <a:ln w="12700">
            <a:noFill/>
            <a:round/>
            <a:headEnd/>
            <a:tailEnd/>
          </a:ln>
        </p:spPr>
        <p:txBody>
          <a:bodyPr/>
          <a:lstStyle/>
          <a:p>
            <a:endParaRPr lang="en-GB"/>
          </a:p>
        </p:txBody>
      </p:sp>
      <p:sp>
        <p:nvSpPr>
          <p:cNvPr id="19496" name="Line 40"/>
          <p:cNvSpPr>
            <a:spLocks noChangeShapeType="1"/>
          </p:cNvSpPr>
          <p:nvPr/>
        </p:nvSpPr>
        <p:spPr bwMode="auto">
          <a:xfrm>
            <a:off x="4210050" y="2536825"/>
            <a:ext cx="0" cy="7938"/>
          </a:xfrm>
          <a:prstGeom prst="line">
            <a:avLst/>
          </a:prstGeom>
          <a:noFill/>
          <a:ln w="12700">
            <a:noFill/>
            <a:round/>
            <a:headEnd/>
            <a:tailEnd/>
          </a:ln>
        </p:spPr>
        <p:txBody>
          <a:bodyPr/>
          <a:lstStyle/>
          <a:p>
            <a:endParaRPr lang="en-GB"/>
          </a:p>
        </p:txBody>
      </p:sp>
      <p:sp>
        <p:nvSpPr>
          <p:cNvPr id="19497" name="Line 41"/>
          <p:cNvSpPr>
            <a:spLocks noChangeShapeType="1"/>
          </p:cNvSpPr>
          <p:nvPr/>
        </p:nvSpPr>
        <p:spPr bwMode="auto">
          <a:xfrm flipV="1">
            <a:off x="4130940" y="2536825"/>
            <a:ext cx="0" cy="20638"/>
          </a:xfrm>
          <a:prstGeom prst="line">
            <a:avLst/>
          </a:prstGeom>
          <a:noFill/>
          <a:ln w="12700">
            <a:noFill/>
            <a:round/>
            <a:headEnd/>
            <a:tailEnd/>
          </a:ln>
        </p:spPr>
        <p:txBody>
          <a:bodyPr/>
          <a:lstStyle/>
          <a:p>
            <a:endParaRPr lang="en-GB"/>
          </a:p>
        </p:txBody>
      </p:sp>
      <p:sp>
        <p:nvSpPr>
          <p:cNvPr id="19498" name="Line 42"/>
          <p:cNvSpPr>
            <a:spLocks noChangeShapeType="1"/>
          </p:cNvSpPr>
          <p:nvPr/>
        </p:nvSpPr>
        <p:spPr bwMode="auto">
          <a:xfrm>
            <a:off x="5873089" y="3386138"/>
            <a:ext cx="5159" cy="0"/>
          </a:xfrm>
          <a:prstGeom prst="line">
            <a:avLst/>
          </a:prstGeom>
          <a:noFill/>
          <a:ln w="12700">
            <a:noFill/>
            <a:round/>
            <a:headEnd/>
            <a:tailEnd/>
          </a:ln>
        </p:spPr>
        <p:txBody>
          <a:bodyPr/>
          <a:lstStyle/>
          <a:p>
            <a:endParaRPr lang="en-GB"/>
          </a:p>
        </p:txBody>
      </p:sp>
      <p:sp>
        <p:nvSpPr>
          <p:cNvPr id="19499" name="Line 43"/>
          <p:cNvSpPr>
            <a:spLocks noChangeShapeType="1"/>
          </p:cNvSpPr>
          <p:nvPr/>
        </p:nvSpPr>
        <p:spPr bwMode="auto">
          <a:xfrm>
            <a:off x="8585200" y="3386138"/>
            <a:ext cx="6879" cy="0"/>
          </a:xfrm>
          <a:prstGeom prst="line">
            <a:avLst/>
          </a:prstGeom>
          <a:noFill/>
          <a:ln w="12700">
            <a:noFill/>
            <a:round/>
            <a:headEnd/>
            <a:tailEnd/>
          </a:ln>
        </p:spPr>
        <p:txBody>
          <a:bodyPr/>
          <a:lstStyle/>
          <a:p>
            <a:endParaRPr lang="en-GB"/>
          </a:p>
        </p:txBody>
      </p:sp>
      <p:sp>
        <p:nvSpPr>
          <p:cNvPr id="19500" name="Line 44"/>
          <p:cNvSpPr>
            <a:spLocks noChangeShapeType="1"/>
          </p:cNvSpPr>
          <p:nvPr/>
        </p:nvSpPr>
        <p:spPr bwMode="auto">
          <a:xfrm>
            <a:off x="6321954" y="3386138"/>
            <a:ext cx="6879" cy="0"/>
          </a:xfrm>
          <a:prstGeom prst="line">
            <a:avLst/>
          </a:prstGeom>
          <a:noFill/>
          <a:ln w="12700">
            <a:noFill/>
            <a:round/>
            <a:headEnd/>
            <a:tailEnd/>
          </a:ln>
        </p:spPr>
        <p:txBody>
          <a:bodyPr/>
          <a:lstStyle/>
          <a:p>
            <a:endParaRPr lang="en-GB"/>
          </a:p>
        </p:txBody>
      </p:sp>
      <p:sp>
        <p:nvSpPr>
          <p:cNvPr id="19501" name="Line 45"/>
          <p:cNvSpPr>
            <a:spLocks noChangeShapeType="1"/>
          </p:cNvSpPr>
          <p:nvPr/>
        </p:nvSpPr>
        <p:spPr bwMode="auto">
          <a:xfrm>
            <a:off x="6775980" y="3386138"/>
            <a:ext cx="5160" cy="0"/>
          </a:xfrm>
          <a:prstGeom prst="line">
            <a:avLst/>
          </a:prstGeom>
          <a:noFill/>
          <a:ln w="12700">
            <a:noFill/>
            <a:round/>
            <a:headEnd/>
            <a:tailEnd/>
          </a:ln>
        </p:spPr>
        <p:txBody>
          <a:bodyPr/>
          <a:lstStyle/>
          <a:p>
            <a:endParaRPr lang="en-GB"/>
          </a:p>
        </p:txBody>
      </p:sp>
      <p:sp>
        <p:nvSpPr>
          <p:cNvPr id="19502" name="Line 46"/>
          <p:cNvSpPr>
            <a:spLocks noChangeShapeType="1"/>
          </p:cNvSpPr>
          <p:nvPr/>
        </p:nvSpPr>
        <p:spPr bwMode="auto">
          <a:xfrm>
            <a:off x="7228285" y="3386138"/>
            <a:ext cx="5159" cy="0"/>
          </a:xfrm>
          <a:prstGeom prst="line">
            <a:avLst/>
          </a:prstGeom>
          <a:noFill/>
          <a:ln w="12700">
            <a:noFill/>
            <a:round/>
            <a:headEnd/>
            <a:tailEnd/>
          </a:ln>
        </p:spPr>
        <p:txBody>
          <a:bodyPr/>
          <a:lstStyle/>
          <a:p>
            <a:endParaRPr lang="en-GB"/>
          </a:p>
        </p:txBody>
      </p:sp>
      <p:sp>
        <p:nvSpPr>
          <p:cNvPr id="19503" name="Line 47"/>
          <p:cNvSpPr>
            <a:spLocks noChangeShapeType="1"/>
          </p:cNvSpPr>
          <p:nvPr/>
        </p:nvSpPr>
        <p:spPr bwMode="auto">
          <a:xfrm>
            <a:off x="7682310" y="3386138"/>
            <a:ext cx="3440" cy="0"/>
          </a:xfrm>
          <a:prstGeom prst="line">
            <a:avLst/>
          </a:prstGeom>
          <a:noFill/>
          <a:ln w="12700">
            <a:noFill/>
            <a:round/>
            <a:headEnd/>
            <a:tailEnd/>
          </a:ln>
        </p:spPr>
        <p:txBody>
          <a:bodyPr/>
          <a:lstStyle/>
          <a:p>
            <a:endParaRPr lang="en-GB"/>
          </a:p>
        </p:txBody>
      </p:sp>
      <p:sp>
        <p:nvSpPr>
          <p:cNvPr id="19504" name="Line 48"/>
          <p:cNvSpPr>
            <a:spLocks noChangeShapeType="1"/>
          </p:cNvSpPr>
          <p:nvPr/>
        </p:nvSpPr>
        <p:spPr bwMode="auto">
          <a:xfrm flipH="1">
            <a:off x="7682310" y="3349625"/>
            <a:ext cx="3440" cy="0"/>
          </a:xfrm>
          <a:prstGeom prst="line">
            <a:avLst/>
          </a:prstGeom>
          <a:noFill/>
          <a:ln w="12700">
            <a:noFill/>
            <a:round/>
            <a:headEnd/>
            <a:tailEnd/>
          </a:ln>
        </p:spPr>
        <p:txBody>
          <a:bodyPr/>
          <a:lstStyle/>
          <a:p>
            <a:endParaRPr lang="en-GB"/>
          </a:p>
        </p:txBody>
      </p:sp>
      <p:sp>
        <p:nvSpPr>
          <p:cNvPr id="19505" name="Line 49"/>
          <p:cNvSpPr>
            <a:spLocks noChangeShapeType="1"/>
          </p:cNvSpPr>
          <p:nvPr/>
        </p:nvSpPr>
        <p:spPr bwMode="auto">
          <a:xfrm>
            <a:off x="8131175" y="3386138"/>
            <a:ext cx="6879" cy="0"/>
          </a:xfrm>
          <a:prstGeom prst="line">
            <a:avLst/>
          </a:prstGeom>
          <a:noFill/>
          <a:ln w="12700">
            <a:noFill/>
            <a:round/>
            <a:headEnd/>
            <a:tailEnd/>
          </a:ln>
        </p:spPr>
        <p:txBody>
          <a:bodyPr/>
          <a:lstStyle/>
          <a:p>
            <a:endParaRPr lang="en-GB"/>
          </a:p>
        </p:txBody>
      </p:sp>
      <p:sp>
        <p:nvSpPr>
          <p:cNvPr id="19506" name="Line 50"/>
          <p:cNvSpPr>
            <a:spLocks noChangeShapeType="1"/>
          </p:cNvSpPr>
          <p:nvPr/>
        </p:nvSpPr>
        <p:spPr bwMode="auto">
          <a:xfrm flipH="1">
            <a:off x="8131175" y="3349625"/>
            <a:ext cx="6879" cy="0"/>
          </a:xfrm>
          <a:prstGeom prst="line">
            <a:avLst/>
          </a:prstGeom>
          <a:noFill/>
          <a:ln w="12700">
            <a:noFill/>
            <a:round/>
            <a:headEnd/>
            <a:tailEnd/>
          </a:ln>
        </p:spPr>
        <p:txBody>
          <a:bodyPr/>
          <a:lstStyle/>
          <a:p>
            <a:endParaRPr lang="en-GB"/>
          </a:p>
        </p:txBody>
      </p:sp>
      <p:sp>
        <p:nvSpPr>
          <p:cNvPr id="19507" name="Line 51"/>
          <p:cNvSpPr>
            <a:spLocks noChangeShapeType="1"/>
          </p:cNvSpPr>
          <p:nvPr/>
        </p:nvSpPr>
        <p:spPr bwMode="auto">
          <a:xfrm>
            <a:off x="5781940" y="3346450"/>
            <a:ext cx="0" cy="6350"/>
          </a:xfrm>
          <a:prstGeom prst="line">
            <a:avLst/>
          </a:prstGeom>
          <a:noFill/>
          <a:ln w="12700">
            <a:noFill/>
            <a:round/>
            <a:headEnd/>
            <a:tailEnd/>
          </a:ln>
        </p:spPr>
        <p:txBody>
          <a:bodyPr/>
          <a:lstStyle/>
          <a:p>
            <a:endParaRPr lang="en-GB"/>
          </a:p>
        </p:txBody>
      </p:sp>
      <p:sp>
        <p:nvSpPr>
          <p:cNvPr id="19508" name="Line 52"/>
          <p:cNvSpPr>
            <a:spLocks noChangeShapeType="1"/>
          </p:cNvSpPr>
          <p:nvPr/>
        </p:nvSpPr>
        <p:spPr bwMode="auto">
          <a:xfrm>
            <a:off x="5781940" y="3132138"/>
            <a:ext cx="0" cy="6350"/>
          </a:xfrm>
          <a:prstGeom prst="line">
            <a:avLst/>
          </a:prstGeom>
          <a:noFill/>
          <a:ln w="12700">
            <a:noFill/>
            <a:round/>
            <a:headEnd/>
            <a:tailEnd/>
          </a:ln>
        </p:spPr>
        <p:txBody>
          <a:bodyPr/>
          <a:lstStyle/>
          <a:p>
            <a:endParaRPr lang="en-GB"/>
          </a:p>
        </p:txBody>
      </p:sp>
      <p:sp>
        <p:nvSpPr>
          <p:cNvPr id="19509" name="Line 53"/>
          <p:cNvSpPr>
            <a:spLocks noChangeShapeType="1"/>
          </p:cNvSpPr>
          <p:nvPr/>
        </p:nvSpPr>
        <p:spPr bwMode="auto">
          <a:xfrm>
            <a:off x="5781940" y="2919413"/>
            <a:ext cx="0" cy="6350"/>
          </a:xfrm>
          <a:prstGeom prst="line">
            <a:avLst/>
          </a:prstGeom>
          <a:noFill/>
          <a:ln w="12700">
            <a:noFill/>
            <a:round/>
            <a:headEnd/>
            <a:tailEnd/>
          </a:ln>
        </p:spPr>
        <p:txBody>
          <a:bodyPr/>
          <a:lstStyle/>
          <a:p>
            <a:endParaRPr lang="en-GB"/>
          </a:p>
        </p:txBody>
      </p:sp>
      <p:sp>
        <p:nvSpPr>
          <p:cNvPr id="19510" name="Line 54"/>
          <p:cNvSpPr>
            <a:spLocks noChangeShapeType="1"/>
          </p:cNvSpPr>
          <p:nvPr/>
        </p:nvSpPr>
        <p:spPr bwMode="auto">
          <a:xfrm>
            <a:off x="5781940" y="2706688"/>
            <a:ext cx="0" cy="6350"/>
          </a:xfrm>
          <a:prstGeom prst="line">
            <a:avLst/>
          </a:prstGeom>
          <a:noFill/>
          <a:ln w="12700">
            <a:noFill/>
            <a:round/>
            <a:headEnd/>
            <a:tailEnd/>
          </a:ln>
        </p:spPr>
        <p:txBody>
          <a:bodyPr/>
          <a:lstStyle/>
          <a:p>
            <a:endParaRPr lang="en-GB"/>
          </a:p>
        </p:txBody>
      </p:sp>
      <p:sp>
        <p:nvSpPr>
          <p:cNvPr id="19511" name="Line 55"/>
          <p:cNvSpPr>
            <a:spLocks noChangeShapeType="1"/>
          </p:cNvSpPr>
          <p:nvPr/>
        </p:nvSpPr>
        <p:spPr bwMode="auto">
          <a:xfrm>
            <a:off x="5781940" y="2493963"/>
            <a:ext cx="0" cy="4762"/>
          </a:xfrm>
          <a:prstGeom prst="line">
            <a:avLst/>
          </a:prstGeom>
          <a:noFill/>
          <a:ln w="12700">
            <a:noFill/>
            <a:round/>
            <a:headEnd/>
            <a:tailEnd/>
          </a:ln>
        </p:spPr>
        <p:txBody>
          <a:bodyPr/>
          <a:lstStyle/>
          <a:p>
            <a:endParaRPr lang="en-GB"/>
          </a:p>
        </p:txBody>
      </p:sp>
      <p:sp>
        <p:nvSpPr>
          <p:cNvPr id="19512" name="Line 56"/>
          <p:cNvSpPr>
            <a:spLocks noChangeShapeType="1"/>
          </p:cNvSpPr>
          <p:nvPr/>
        </p:nvSpPr>
        <p:spPr bwMode="auto">
          <a:xfrm>
            <a:off x="5781940" y="2281238"/>
            <a:ext cx="0" cy="4762"/>
          </a:xfrm>
          <a:prstGeom prst="line">
            <a:avLst/>
          </a:prstGeom>
          <a:noFill/>
          <a:ln w="12700">
            <a:noFill/>
            <a:round/>
            <a:headEnd/>
            <a:tailEnd/>
          </a:ln>
        </p:spPr>
        <p:txBody>
          <a:bodyPr/>
          <a:lstStyle/>
          <a:p>
            <a:endParaRPr lang="en-GB"/>
          </a:p>
        </p:txBody>
      </p:sp>
      <p:sp>
        <p:nvSpPr>
          <p:cNvPr id="19513" name="Line 57"/>
          <p:cNvSpPr>
            <a:spLocks noChangeShapeType="1"/>
          </p:cNvSpPr>
          <p:nvPr/>
        </p:nvSpPr>
        <p:spPr bwMode="auto">
          <a:xfrm flipV="1">
            <a:off x="5874808" y="2281238"/>
            <a:ext cx="0" cy="4762"/>
          </a:xfrm>
          <a:prstGeom prst="line">
            <a:avLst/>
          </a:prstGeom>
          <a:noFill/>
          <a:ln w="12700">
            <a:noFill/>
            <a:round/>
            <a:headEnd/>
            <a:tailEnd/>
          </a:ln>
        </p:spPr>
        <p:txBody>
          <a:bodyPr/>
          <a:lstStyle/>
          <a:p>
            <a:endParaRPr lang="en-GB"/>
          </a:p>
        </p:txBody>
      </p:sp>
      <p:sp>
        <p:nvSpPr>
          <p:cNvPr id="19514" name="Line 58"/>
          <p:cNvSpPr>
            <a:spLocks noChangeShapeType="1"/>
          </p:cNvSpPr>
          <p:nvPr/>
        </p:nvSpPr>
        <p:spPr bwMode="auto">
          <a:xfrm>
            <a:off x="5781940" y="2066925"/>
            <a:ext cx="0" cy="4763"/>
          </a:xfrm>
          <a:prstGeom prst="line">
            <a:avLst/>
          </a:prstGeom>
          <a:noFill/>
          <a:ln w="12700">
            <a:noFill/>
            <a:round/>
            <a:headEnd/>
            <a:tailEnd/>
          </a:ln>
        </p:spPr>
        <p:txBody>
          <a:bodyPr/>
          <a:lstStyle/>
          <a:p>
            <a:endParaRPr lang="en-GB"/>
          </a:p>
        </p:txBody>
      </p:sp>
      <p:sp>
        <p:nvSpPr>
          <p:cNvPr id="19515" name="Line 59"/>
          <p:cNvSpPr>
            <a:spLocks noChangeShapeType="1"/>
          </p:cNvSpPr>
          <p:nvPr/>
        </p:nvSpPr>
        <p:spPr bwMode="auto">
          <a:xfrm flipV="1">
            <a:off x="5874808" y="2066925"/>
            <a:ext cx="0" cy="4763"/>
          </a:xfrm>
          <a:prstGeom prst="line">
            <a:avLst/>
          </a:prstGeom>
          <a:noFill/>
          <a:ln w="12700">
            <a:noFill/>
            <a:round/>
            <a:headEnd/>
            <a:tailEnd/>
          </a:ln>
        </p:spPr>
        <p:txBody>
          <a:bodyPr/>
          <a:lstStyle/>
          <a:p>
            <a:endParaRPr lang="en-GB"/>
          </a:p>
        </p:txBody>
      </p:sp>
      <p:sp>
        <p:nvSpPr>
          <p:cNvPr id="19516" name="Line 60"/>
          <p:cNvSpPr>
            <a:spLocks noChangeShapeType="1"/>
          </p:cNvSpPr>
          <p:nvPr/>
        </p:nvSpPr>
        <p:spPr bwMode="auto">
          <a:xfrm>
            <a:off x="5781940" y="1854201"/>
            <a:ext cx="0" cy="4763"/>
          </a:xfrm>
          <a:prstGeom prst="line">
            <a:avLst/>
          </a:prstGeom>
          <a:noFill/>
          <a:ln w="12700">
            <a:noFill/>
            <a:round/>
            <a:headEnd/>
            <a:tailEnd/>
          </a:ln>
        </p:spPr>
        <p:txBody>
          <a:bodyPr/>
          <a:lstStyle/>
          <a:p>
            <a:endParaRPr lang="en-GB"/>
          </a:p>
        </p:txBody>
      </p:sp>
      <p:sp>
        <p:nvSpPr>
          <p:cNvPr id="19517" name="Line 61"/>
          <p:cNvSpPr>
            <a:spLocks noChangeShapeType="1"/>
          </p:cNvSpPr>
          <p:nvPr/>
        </p:nvSpPr>
        <p:spPr bwMode="auto">
          <a:xfrm flipV="1">
            <a:off x="6265202" y="2216151"/>
            <a:ext cx="0" cy="17463"/>
          </a:xfrm>
          <a:prstGeom prst="line">
            <a:avLst/>
          </a:prstGeom>
          <a:noFill/>
          <a:ln w="12700">
            <a:noFill/>
            <a:round/>
            <a:headEnd/>
            <a:tailEnd/>
          </a:ln>
        </p:spPr>
        <p:txBody>
          <a:bodyPr/>
          <a:lstStyle/>
          <a:p>
            <a:endParaRPr lang="en-GB"/>
          </a:p>
        </p:txBody>
      </p:sp>
      <p:sp>
        <p:nvSpPr>
          <p:cNvPr id="19518" name="Line 62"/>
          <p:cNvSpPr>
            <a:spLocks noChangeShapeType="1"/>
          </p:cNvSpPr>
          <p:nvPr/>
        </p:nvSpPr>
        <p:spPr bwMode="auto">
          <a:xfrm>
            <a:off x="6103541" y="2216151"/>
            <a:ext cx="0" cy="17463"/>
          </a:xfrm>
          <a:prstGeom prst="line">
            <a:avLst/>
          </a:prstGeom>
          <a:noFill/>
          <a:ln w="12700">
            <a:noFill/>
            <a:round/>
            <a:headEnd/>
            <a:tailEnd/>
          </a:ln>
        </p:spPr>
        <p:txBody>
          <a:bodyPr/>
          <a:lstStyle/>
          <a:p>
            <a:endParaRPr lang="en-GB"/>
          </a:p>
        </p:txBody>
      </p:sp>
      <p:sp>
        <p:nvSpPr>
          <p:cNvPr id="19519" name="Line 63"/>
          <p:cNvSpPr>
            <a:spLocks noChangeShapeType="1"/>
          </p:cNvSpPr>
          <p:nvPr/>
        </p:nvSpPr>
        <p:spPr bwMode="auto">
          <a:xfrm flipV="1">
            <a:off x="4125781" y="5741989"/>
            <a:ext cx="0" cy="9525"/>
          </a:xfrm>
          <a:prstGeom prst="line">
            <a:avLst/>
          </a:prstGeom>
          <a:noFill/>
          <a:ln w="12700">
            <a:noFill/>
            <a:round/>
            <a:headEnd/>
            <a:tailEnd/>
          </a:ln>
        </p:spPr>
        <p:txBody>
          <a:bodyPr/>
          <a:lstStyle/>
          <a:p>
            <a:endParaRPr lang="en-GB"/>
          </a:p>
        </p:txBody>
      </p:sp>
      <p:sp>
        <p:nvSpPr>
          <p:cNvPr id="19520" name="Line 64"/>
          <p:cNvSpPr>
            <a:spLocks noChangeShapeType="1"/>
          </p:cNvSpPr>
          <p:nvPr/>
        </p:nvSpPr>
        <p:spPr bwMode="auto">
          <a:xfrm flipH="1">
            <a:off x="1346598" y="4738688"/>
            <a:ext cx="8598" cy="0"/>
          </a:xfrm>
          <a:prstGeom prst="line">
            <a:avLst/>
          </a:prstGeom>
          <a:noFill/>
          <a:ln w="12700">
            <a:noFill/>
            <a:round/>
            <a:headEnd/>
            <a:tailEnd/>
          </a:ln>
        </p:spPr>
        <p:txBody>
          <a:bodyPr/>
          <a:lstStyle/>
          <a:p>
            <a:endParaRPr lang="en-GB"/>
          </a:p>
        </p:txBody>
      </p:sp>
      <p:sp>
        <p:nvSpPr>
          <p:cNvPr id="19521" name="Line 65"/>
          <p:cNvSpPr>
            <a:spLocks noChangeShapeType="1"/>
          </p:cNvSpPr>
          <p:nvPr/>
        </p:nvSpPr>
        <p:spPr bwMode="auto">
          <a:xfrm>
            <a:off x="1279525" y="5745163"/>
            <a:ext cx="0" cy="4762"/>
          </a:xfrm>
          <a:prstGeom prst="line">
            <a:avLst/>
          </a:prstGeom>
          <a:noFill/>
          <a:ln w="12700">
            <a:noFill/>
            <a:round/>
            <a:headEnd/>
            <a:tailEnd/>
          </a:ln>
        </p:spPr>
        <p:txBody>
          <a:bodyPr/>
          <a:lstStyle/>
          <a:p>
            <a:endParaRPr lang="en-GB"/>
          </a:p>
        </p:txBody>
      </p:sp>
      <p:sp>
        <p:nvSpPr>
          <p:cNvPr id="19522" name="Line 66"/>
          <p:cNvSpPr>
            <a:spLocks noChangeShapeType="1"/>
          </p:cNvSpPr>
          <p:nvPr/>
        </p:nvSpPr>
        <p:spPr bwMode="auto">
          <a:xfrm>
            <a:off x="1279525" y="5492751"/>
            <a:ext cx="0" cy="4763"/>
          </a:xfrm>
          <a:prstGeom prst="line">
            <a:avLst/>
          </a:prstGeom>
          <a:noFill/>
          <a:ln w="12700">
            <a:noFill/>
            <a:round/>
            <a:headEnd/>
            <a:tailEnd/>
          </a:ln>
        </p:spPr>
        <p:txBody>
          <a:bodyPr/>
          <a:lstStyle/>
          <a:p>
            <a:endParaRPr lang="en-GB"/>
          </a:p>
        </p:txBody>
      </p:sp>
      <p:sp>
        <p:nvSpPr>
          <p:cNvPr id="19523" name="Line 67"/>
          <p:cNvSpPr>
            <a:spLocks noChangeShapeType="1"/>
          </p:cNvSpPr>
          <p:nvPr/>
        </p:nvSpPr>
        <p:spPr bwMode="auto">
          <a:xfrm>
            <a:off x="1279525" y="5240338"/>
            <a:ext cx="0" cy="4762"/>
          </a:xfrm>
          <a:prstGeom prst="line">
            <a:avLst/>
          </a:prstGeom>
          <a:noFill/>
          <a:ln w="12700">
            <a:noFill/>
            <a:round/>
            <a:headEnd/>
            <a:tailEnd/>
          </a:ln>
        </p:spPr>
        <p:txBody>
          <a:bodyPr/>
          <a:lstStyle/>
          <a:p>
            <a:endParaRPr lang="en-GB"/>
          </a:p>
        </p:txBody>
      </p:sp>
      <p:sp>
        <p:nvSpPr>
          <p:cNvPr id="19524" name="Line 68"/>
          <p:cNvSpPr>
            <a:spLocks noChangeShapeType="1"/>
          </p:cNvSpPr>
          <p:nvPr/>
        </p:nvSpPr>
        <p:spPr bwMode="auto">
          <a:xfrm flipV="1">
            <a:off x="1351756" y="5240338"/>
            <a:ext cx="0" cy="4762"/>
          </a:xfrm>
          <a:prstGeom prst="line">
            <a:avLst/>
          </a:prstGeom>
          <a:noFill/>
          <a:ln w="12700">
            <a:noFill/>
            <a:round/>
            <a:headEnd/>
            <a:tailEnd/>
          </a:ln>
        </p:spPr>
        <p:txBody>
          <a:bodyPr/>
          <a:lstStyle/>
          <a:p>
            <a:endParaRPr lang="en-GB"/>
          </a:p>
        </p:txBody>
      </p:sp>
      <p:sp>
        <p:nvSpPr>
          <p:cNvPr id="19525" name="Line 69"/>
          <p:cNvSpPr>
            <a:spLocks noChangeShapeType="1"/>
          </p:cNvSpPr>
          <p:nvPr/>
        </p:nvSpPr>
        <p:spPr bwMode="auto">
          <a:xfrm>
            <a:off x="1279525" y="4987926"/>
            <a:ext cx="0" cy="4763"/>
          </a:xfrm>
          <a:prstGeom prst="line">
            <a:avLst/>
          </a:prstGeom>
          <a:noFill/>
          <a:ln w="12700">
            <a:noFill/>
            <a:round/>
            <a:headEnd/>
            <a:tailEnd/>
          </a:ln>
        </p:spPr>
        <p:txBody>
          <a:bodyPr/>
          <a:lstStyle/>
          <a:p>
            <a:endParaRPr lang="en-GB"/>
          </a:p>
        </p:txBody>
      </p:sp>
      <p:sp>
        <p:nvSpPr>
          <p:cNvPr id="19526" name="Line 70"/>
          <p:cNvSpPr>
            <a:spLocks noChangeShapeType="1"/>
          </p:cNvSpPr>
          <p:nvPr/>
        </p:nvSpPr>
        <p:spPr bwMode="auto">
          <a:xfrm flipV="1">
            <a:off x="1351756" y="4987926"/>
            <a:ext cx="0" cy="4763"/>
          </a:xfrm>
          <a:prstGeom prst="line">
            <a:avLst/>
          </a:prstGeom>
          <a:noFill/>
          <a:ln w="12700">
            <a:noFill/>
            <a:round/>
            <a:headEnd/>
            <a:tailEnd/>
          </a:ln>
        </p:spPr>
        <p:txBody>
          <a:bodyPr/>
          <a:lstStyle/>
          <a:p>
            <a:endParaRPr lang="en-GB"/>
          </a:p>
        </p:txBody>
      </p:sp>
      <p:sp>
        <p:nvSpPr>
          <p:cNvPr id="19527" name="Line 71"/>
          <p:cNvSpPr>
            <a:spLocks noChangeShapeType="1"/>
          </p:cNvSpPr>
          <p:nvPr/>
        </p:nvSpPr>
        <p:spPr bwMode="auto">
          <a:xfrm>
            <a:off x="1279525" y="4737101"/>
            <a:ext cx="0" cy="4763"/>
          </a:xfrm>
          <a:prstGeom prst="line">
            <a:avLst/>
          </a:prstGeom>
          <a:noFill/>
          <a:ln w="12700">
            <a:noFill/>
            <a:round/>
            <a:headEnd/>
            <a:tailEnd/>
          </a:ln>
        </p:spPr>
        <p:txBody>
          <a:bodyPr/>
          <a:lstStyle/>
          <a:p>
            <a:endParaRPr lang="en-GB"/>
          </a:p>
        </p:txBody>
      </p:sp>
      <p:sp>
        <p:nvSpPr>
          <p:cNvPr id="19528" name="Line 72"/>
          <p:cNvSpPr>
            <a:spLocks noChangeShapeType="1"/>
          </p:cNvSpPr>
          <p:nvPr/>
        </p:nvSpPr>
        <p:spPr bwMode="auto">
          <a:xfrm flipV="1">
            <a:off x="1351756" y="4737101"/>
            <a:ext cx="0" cy="4763"/>
          </a:xfrm>
          <a:prstGeom prst="line">
            <a:avLst/>
          </a:prstGeom>
          <a:noFill/>
          <a:ln w="12700">
            <a:noFill/>
            <a:round/>
            <a:headEnd/>
            <a:tailEnd/>
          </a:ln>
        </p:spPr>
        <p:txBody>
          <a:bodyPr/>
          <a:lstStyle/>
          <a:p>
            <a:endParaRPr lang="en-GB"/>
          </a:p>
        </p:txBody>
      </p:sp>
      <p:sp>
        <p:nvSpPr>
          <p:cNvPr id="19529" name="Line 73"/>
          <p:cNvSpPr>
            <a:spLocks noChangeShapeType="1"/>
          </p:cNvSpPr>
          <p:nvPr/>
        </p:nvSpPr>
        <p:spPr bwMode="auto">
          <a:xfrm flipH="1">
            <a:off x="1346598" y="4486275"/>
            <a:ext cx="8598" cy="0"/>
          </a:xfrm>
          <a:prstGeom prst="line">
            <a:avLst/>
          </a:prstGeom>
          <a:noFill/>
          <a:ln w="12700">
            <a:noFill/>
            <a:round/>
            <a:headEnd/>
            <a:tailEnd/>
          </a:ln>
        </p:spPr>
        <p:txBody>
          <a:bodyPr/>
          <a:lstStyle/>
          <a:p>
            <a:endParaRPr lang="en-GB"/>
          </a:p>
        </p:txBody>
      </p:sp>
      <p:sp>
        <p:nvSpPr>
          <p:cNvPr id="19530" name="Line 74"/>
          <p:cNvSpPr>
            <a:spLocks noChangeShapeType="1"/>
          </p:cNvSpPr>
          <p:nvPr/>
        </p:nvSpPr>
        <p:spPr bwMode="auto">
          <a:xfrm>
            <a:off x="1279525" y="4737101"/>
            <a:ext cx="0" cy="4763"/>
          </a:xfrm>
          <a:prstGeom prst="line">
            <a:avLst/>
          </a:prstGeom>
          <a:noFill/>
          <a:ln w="12700">
            <a:noFill/>
            <a:round/>
            <a:headEnd/>
            <a:tailEnd/>
          </a:ln>
        </p:spPr>
        <p:txBody>
          <a:bodyPr/>
          <a:lstStyle/>
          <a:p>
            <a:endParaRPr lang="en-GB"/>
          </a:p>
        </p:txBody>
      </p:sp>
      <p:sp>
        <p:nvSpPr>
          <p:cNvPr id="19531" name="Line 75"/>
          <p:cNvSpPr>
            <a:spLocks noChangeShapeType="1"/>
          </p:cNvSpPr>
          <p:nvPr/>
        </p:nvSpPr>
        <p:spPr bwMode="auto">
          <a:xfrm flipV="1">
            <a:off x="1351756" y="4737101"/>
            <a:ext cx="0" cy="4763"/>
          </a:xfrm>
          <a:prstGeom prst="line">
            <a:avLst/>
          </a:prstGeom>
          <a:noFill/>
          <a:ln w="12700">
            <a:noFill/>
            <a:round/>
            <a:headEnd/>
            <a:tailEnd/>
          </a:ln>
        </p:spPr>
        <p:txBody>
          <a:bodyPr/>
          <a:lstStyle/>
          <a:p>
            <a:endParaRPr lang="en-GB"/>
          </a:p>
        </p:txBody>
      </p:sp>
      <p:sp>
        <p:nvSpPr>
          <p:cNvPr id="19532" name="Line 76"/>
          <p:cNvSpPr>
            <a:spLocks noChangeShapeType="1"/>
          </p:cNvSpPr>
          <p:nvPr/>
        </p:nvSpPr>
        <p:spPr bwMode="auto">
          <a:xfrm>
            <a:off x="1279525" y="4489451"/>
            <a:ext cx="0" cy="4763"/>
          </a:xfrm>
          <a:prstGeom prst="line">
            <a:avLst/>
          </a:prstGeom>
          <a:noFill/>
          <a:ln w="12700">
            <a:noFill/>
            <a:round/>
            <a:headEnd/>
            <a:tailEnd/>
          </a:ln>
        </p:spPr>
        <p:txBody>
          <a:bodyPr/>
          <a:lstStyle/>
          <a:p>
            <a:endParaRPr lang="en-GB"/>
          </a:p>
        </p:txBody>
      </p:sp>
      <p:sp>
        <p:nvSpPr>
          <p:cNvPr id="19533" name="Line 77"/>
          <p:cNvSpPr>
            <a:spLocks noChangeShapeType="1"/>
          </p:cNvSpPr>
          <p:nvPr/>
        </p:nvSpPr>
        <p:spPr bwMode="auto">
          <a:xfrm flipV="1">
            <a:off x="1351756" y="4489451"/>
            <a:ext cx="0" cy="4763"/>
          </a:xfrm>
          <a:prstGeom prst="line">
            <a:avLst/>
          </a:prstGeom>
          <a:noFill/>
          <a:ln w="12700">
            <a:noFill/>
            <a:round/>
            <a:headEnd/>
            <a:tailEnd/>
          </a:ln>
        </p:spPr>
        <p:txBody>
          <a:bodyPr/>
          <a:lstStyle/>
          <a:p>
            <a:endParaRPr lang="en-GB"/>
          </a:p>
        </p:txBody>
      </p:sp>
      <p:sp>
        <p:nvSpPr>
          <p:cNvPr id="19534" name="Line 78"/>
          <p:cNvSpPr>
            <a:spLocks noChangeShapeType="1"/>
          </p:cNvSpPr>
          <p:nvPr/>
        </p:nvSpPr>
        <p:spPr bwMode="auto">
          <a:xfrm flipH="1">
            <a:off x="1346598" y="4240213"/>
            <a:ext cx="8598" cy="0"/>
          </a:xfrm>
          <a:prstGeom prst="line">
            <a:avLst/>
          </a:prstGeom>
          <a:noFill/>
          <a:ln w="12700">
            <a:noFill/>
            <a:round/>
            <a:headEnd/>
            <a:tailEnd/>
          </a:ln>
        </p:spPr>
        <p:txBody>
          <a:bodyPr/>
          <a:lstStyle/>
          <a:p>
            <a:endParaRPr lang="en-GB"/>
          </a:p>
        </p:txBody>
      </p:sp>
      <p:sp>
        <p:nvSpPr>
          <p:cNvPr id="19535" name="Line 79"/>
          <p:cNvSpPr>
            <a:spLocks noChangeShapeType="1"/>
          </p:cNvSpPr>
          <p:nvPr/>
        </p:nvSpPr>
        <p:spPr bwMode="auto">
          <a:xfrm>
            <a:off x="1279525" y="4237038"/>
            <a:ext cx="0" cy="4762"/>
          </a:xfrm>
          <a:prstGeom prst="line">
            <a:avLst/>
          </a:prstGeom>
          <a:noFill/>
          <a:ln w="12700">
            <a:noFill/>
            <a:round/>
            <a:headEnd/>
            <a:tailEnd/>
          </a:ln>
        </p:spPr>
        <p:txBody>
          <a:bodyPr/>
          <a:lstStyle/>
          <a:p>
            <a:endParaRPr lang="en-GB"/>
          </a:p>
        </p:txBody>
      </p:sp>
      <p:sp>
        <p:nvSpPr>
          <p:cNvPr id="19536" name="Line 80"/>
          <p:cNvSpPr>
            <a:spLocks noChangeShapeType="1"/>
          </p:cNvSpPr>
          <p:nvPr/>
        </p:nvSpPr>
        <p:spPr bwMode="auto">
          <a:xfrm flipV="1">
            <a:off x="1351756" y="4237038"/>
            <a:ext cx="0" cy="4762"/>
          </a:xfrm>
          <a:prstGeom prst="line">
            <a:avLst/>
          </a:prstGeom>
          <a:noFill/>
          <a:ln w="12700">
            <a:noFill/>
            <a:round/>
            <a:headEnd/>
            <a:tailEnd/>
          </a:ln>
        </p:spPr>
        <p:txBody>
          <a:bodyPr/>
          <a:lstStyle/>
          <a:p>
            <a:endParaRPr lang="en-GB"/>
          </a:p>
        </p:txBody>
      </p:sp>
      <p:sp>
        <p:nvSpPr>
          <p:cNvPr id="19537" name="Line 81"/>
          <p:cNvSpPr>
            <a:spLocks noChangeShapeType="1"/>
          </p:cNvSpPr>
          <p:nvPr/>
        </p:nvSpPr>
        <p:spPr bwMode="auto">
          <a:xfrm>
            <a:off x="1807501" y="5811838"/>
            <a:ext cx="5159" cy="0"/>
          </a:xfrm>
          <a:prstGeom prst="line">
            <a:avLst/>
          </a:prstGeom>
          <a:noFill/>
          <a:ln w="12700">
            <a:noFill/>
            <a:round/>
            <a:headEnd/>
            <a:tailEnd/>
          </a:ln>
        </p:spPr>
        <p:txBody>
          <a:bodyPr/>
          <a:lstStyle/>
          <a:p>
            <a:endParaRPr lang="en-GB"/>
          </a:p>
        </p:txBody>
      </p:sp>
      <p:sp>
        <p:nvSpPr>
          <p:cNvPr id="19538" name="Line 82"/>
          <p:cNvSpPr>
            <a:spLocks noChangeShapeType="1"/>
          </p:cNvSpPr>
          <p:nvPr/>
        </p:nvSpPr>
        <p:spPr bwMode="auto">
          <a:xfrm>
            <a:off x="2275285" y="5811838"/>
            <a:ext cx="5159" cy="0"/>
          </a:xfrm>
          <a:prstGeom prst="line">
            <a:avLst/>
          </a:prstGeom>
          <a:noFill/>
          <a:ln w="12700">
            <a:noFill/>
            <a:round/>
            <a:headEnd/>
            <a:tailEnd/>
          </a:ln>
        </p:spPr>
        <p:txBody>
          <a:bodyPr/>
          <a:lstStyle/>
          <a:p>
            <a:endParaRPr lang="en-GB"/>
          </a:p>
        </p:txBody>
      </p:sp>
      <p:sp>
        <p:nvSpPr>
          <p:cNvPr id="19539" name="Line 83"/>
          <p:cNvSpPr>
            <a:spLocks noChangeShapeType="1"/>
          </p:cNvSpPr>
          <p:nvPr/>
        </p:nvSpPr>
        <p:spPr bwMode="auto">
          <a:xfrm flipH="1">
            <a:off x="2275285" y="5746750"/>
            <a:ext cx="5159" cy="0"/>
          </a:xfrm>
          <a:prstGeom prst="line">
            <a:avLst/>
          </a:prstGeom>
          <a:noFill/>
          <a:ln w="12700">
            <a:noFill/>
            <a:round/>
            <a:headEnd/>
            <a:tailEnd/>
          </a:ln>
        </p:spPr>
        <p:txBody>
          <a:bodyPr/>
          <a:lstStyle/>
          <a:p>
            <a:endParaRPr lang="en-GB"/>
          </a:p>
        </p:txBody>
      </p:sp>
      <p:sp>
        <p:nvSpPr>
          <p:cNvPr id="19540" name="Line 84"/>
          <p:cNvSpPr>
            <a:spLocks noChangeShapeType="1"/>
          </p:cNvSpPr>
          <p:nvPr/>
        </p:nvSpPr>
        <p:spPr bwMode="auto">
          <a:xfrm>
            <a:off x="2741348" y="5811838"/>
            <a:ext cx="3440" cy="0"/>
          </a:xfrm>
          <a:prstGeom prst="line">
            <a:avLst/>
          </a:prstGeom>
          <a:noFill/>
          <a:ln w="12700">
            <a:noFill/>
            <a:round/>
            <a:headEnd/>
            <a:tailEnd/>
          </a:ln>
        </p:spPr>
        <p:txBody>
          <a:bodyPr/>
          <a:lstStyle/>
          <a:p>
            <a:endParaRPr lang="en-GB"/>
          </a:p>
        </p:txBody>
      </p:sp>
      <p:sp>
        <p:nvSpPr>
          <p:cNvPr id="19541" name="Line 85"/>
          <p:cNvSpPr>
            <a:spLocks noChangeShapeType="1"/>
          </p:cNvSpPr>
          <p:nvPr/>
        </p:nvSpPr>
        <p:spPr bwMode="auto">
          <a:xfrm flipH="1">
            <a:off x="2741348" y="5746750"/>
            <a:ext cx="3440" cy="0"/>
          </a:xfrm>
          <a:prstGeom prst="line">
            <a:avLst/>
          </a:prstGeom>
          <a:noFill/>
          <a:ln w="12700">
            <a:noFill/>
            <a:round/>
            <a:headEnd/>
            <a:tailEnd/>
          </a:ln>
        </p:spPr>
        <p:txBody>
          <a:bodyPr/>
          <a:lstStyle/>
          <a:p>
            <a:endParaRPr lang="en-GB"/>
          </a:p>
        </p:txBody>
      </p:sp>
      <p:sp>
        <p:nvSpPr>
          <p:cNvPr id="19542" name="Line 86"/>
          <p:cNvSpPr>
            <a:spLocks noChangeShapeType="1"/>
          </p:cNvSpPr>
          <p:nvPr/>
        </p:nvSpPr>
        <p:spPr bwMode="auto">
          <a:xfrm>
            <a:off x="3198813" y="5811838"/>
            <a:ext cx="5160" cy="0"/>
          </a:xfrm>
          <a:prstGeom prst="line">
            <a:avLst/>
          </a:prstGeom>
          <a:noFill/>
          <a:ln w="12700">
            <a:noFill/>
            <a:round/>
            <a:headEnd/>
            <a:tailEnd/>
          </a:ln>
        </p:spPr>
        <p:txBody>
          <a:bodyPr/>
          <a:lstStyle/>
          <a:p>
            <a:endParaRPr lang="en-GB"/>
          </a:p>
        </p:txBody>
      </p:sp>
      <p:sp>
        <p:nvSpPr>
          <p:cNvPr id="19543" name="Line 87"/>
          <p:cNvSpPr>
            <a:spLocks noChangeShapeType="1"/>
          </p:cNvSpPr>
          <p:nvPr/>
        </p:nvSpPr>
        <p:spPr bwMode="auto">
          <a:xfrm flipH="1">
            <a:off x="3198813" y="5746750"/>
            <a:ext cx="5160" cy="0"/>
          </a:xfrm>
          <a:prstGeom prst="line">
            <a:avLst/>
          </a:prstGeom>
          <a:noFill/>
          <a:ln w="12700">
            <a:noFill/>
            <a:round/>
            <a:headEnd/>
            <a:tailEnd/>
          </a:ln>
        </p:spPr>
        <p:txBody>
          <a:bodyPr/>
          <a:lstStyle/>
          <a:p>
            <a:endParaRPr lang="en-GB"/>
          </a:p>
        </p:txBody>
      </p:sp>
      <p:sp>
        <p:nvSpPr>
          <p:cNvPr id="19544" name="Line 88"/>
          <p:cNvSpPr>
            <a:spLocks noChangeShapeType="1"/>
          </p:cNvSpPr>
          <p:nvPr/>
        </p:nvSpPr>
        <p:spPr bwMode="auto">
          <a:xfrm>
            <a:off x="3659717" y="5811838"/>
            <a:ext cx="6879" cy="0"/>
          </a:xfrm>
          <a:prstGeom prst="line">
            <a:avLst/>
          </a:prstGeom>
          <a:noFill/>
          <a:ln w="12700">
            <a:noFill/>
            <a:round/>
            <a:headEnd/>
            <a:tailEnd/>
          </a:ln>
        </p:spPr>
        <p:txBody>
          <a:bodyPr/>
          <a:lstStyle/>
          <a:p>
            <a:endParaRPr lang="en-GB"/>
          </a:p>
        </p:txBody>
      </p:sp>
      <p:sp>
        <p:nvSpPr>
          <p:cNvPr id="19545" name="Line 89"/>
          <p:cNvSpPr>
            <a:spLocks noChangeShapeType="1"/>
          </p:cNvSpPr>
          <p:nvPr/>
        </p:nvSpPr>
        <p:spPr bwMode="auto">
          <a:xfrm flipH="1">
            <a:off x="3659717" y="5746750"/>
            <a:ext cx="6879" cy="0"/>
          </a:xfrm>
          <a:prstGeom prst="line">
            <a:avLst/>
          </a:prstGeom>
          <a:noFill/>
          <a:ln w="12700">
            <a:noFill/>
            <a:round/>
            <a:headEnd/>
            <a:tailEnd/>
          </a:ln>
        </p:spPr>
        <p:txBody>
          <a:bodyPr/>
          <a:lstStyle/>
          <a:p>
            <a:endParaRPr lang="en-GB"/>
          </a:p>
        </p:txBody>
      </p:sp>
      <p:sp>
        <p:nvSpPr>
          <p:cNvPr id="19546" name="Line 90"/>
          <p:cNvSpPr>
            <a:spLocks noChangeShapeType="1"/>
          </p:cNvSpPr>
          <p:nvPr/>
        </p:nvSpPr>
        <p:spPr bwMode="auto">
          <a:xfrm>
            <a:off x="4124061" y="5811838"/>
            <a:ext cx="5160" cy="0"/>
          </a:xfrm>
          <a:prstGeom prst="line">
            <a:avLst/>
          </a:prstGeom>
          <a:noFill/>
          <a:ln w="12700">
            <a:noFill/>
            <a:round/>
            <a:headEnd/>
            <a:tailEnd/>
          </a:ln>
        </p:spPr>
        <p:txBody>
          <a:bodyPr/>
          <a:lstStyle/>
          <a:p>
            <a:endParaRPr lang="en-GB"/>
          </a:p>
        </p:txBody>
      </p:sp>
      <p:sp>
        <p:nvSpPr>
          <p:cNvPr id="19547" name="Line 91"/>
          <p:cNvSpPr>
            <a:spLocks noChangeShapeType="1"/>
          </p:cNvSpPr>
          <p:nvPr/>
        </p:nvSpPr>
        <p:spPr bwMode="auto">
          <a:xfrm flipH="1">
            <a:off x="4124061" y="5746750"/>
            <a:ext cx="5160" cy="0"/>
          </a:xfrm>
          <a:prstGeom prst="line">
            <a:avLst/>
          </a:prstGeom>
          <a:noFill/>
          <a:ln w="12700">
            <a:noFill/>
            <a:round/>
            <a:headEnd/>
            <a:tailEnd/>
          </a:ln>
        </p:spPr>
        <p:txBody>
          <a:bodyPr/>
          <a:lstStyle/>
          <a:p>
            <a:endParaRPr lang="en-GB"/>
          </a:p>
        </p:txBody>
      </p:sp>
      <p:sp>
        <p:nvSpPr>
          <p:cNvPr id="19548" name="Line 92"/>
          <p:cNvSpPr>
            <a:spLocks noChangeShapeType="1"/>
          </p:cNvSpPr>
          <p:nvPr/>
        </p:nvSpPr>
        <p:spPr bwMode="auto">
          <a:xfrm flipH="1">
            <a:off x="6376988" y="5751513"/>
            <a:ext cx="6879" cy="0"/>
          </a:xfrm>
          <a:prstGeom prst="line">
            <a:avLst/>
          </a:prstGeom>
          <a:noFill/>
          <a:ln w="12700">
            <a:noFill/>
            <a:round/>
            <a:headEnd/>
            <a:tailEnd/>
          </a:ln>
        </p:spPr>
        <p:txBody>
          <a:bodyPr/>
          <a:lstStyle/>
          <a:p>
            <a:endParaRPr lang="en-GB"/>
          </a:p>
        </p:txBody>
      </p:sp>
      <p:sp>
        <p:nvSpPr>
          <p:cNvPr id="19549" name="Line 93"/>
          <p:cNvSpPr>
            <a:spLocks noChangeShapeType="1"/>
          </p:cNvSpPr>
          <p:nvPr/>
        </p:nvSpPr>
        <p:spPr bwMode="auto">
          <a:xfrm flipH="1">
            <a:off x="6891206" y="5751513"/>
            <a:ext cx="6879" cy="0"/>
          </a:xfrm>
          <a:prstGeom prst="line">
            <a:avLst/>
          </a:prstGeom>
          <a:noFill/>
          <a:ln w="12700">
            <a:noFill/>
            <a:round/>
            <a:headEnd/>
            <a:tailEnd/>
          </a:ln>
        </p:spPr>
        <p:txBody>
          <a:bodyPr/>
          <a:lstStyle/>
          <a:p>
            <a:endParaRPr lang="en-GB"/>
          </a:p>
        </p:txBody>
      </p:sp>
      <p:sp>
        <p:nvSpPr>
          <p:cNvPr id="19550" name="Line 94"/>
          <p:cNvSpPr>
            <a:spLocks noChangeShapeType="1"/>
          </p:cNvSpPr>
          <p:nvPr/>
        </p:nvSpPr>
        <p:spPr bwMode="auto">
          <a:xfrm flipH="1">
            <a:off x="7405423" y="5751513"/>
            <a:ext cx="5160" cy="0"/>
          </a:xfrm>
          <a:prstGeom prst="line">
            <a:avLst/>
          </a:prstGeom>
          <a:noFill/>
          <a:ln w="12700">
            <a:noFill/>
            <a:round/>
            <a:headEnd/>
            <a:tailEnd/>
          </a:ln>
        </p:spPr>
        <p:txBody>
          <a:bodyPr/>
          <a:lstStyle/>
          <a:p>
            <a:endParaRPr lang="en-GB"/>
          </a:p>
        </p:txBody>
      </p:sp>
      <p:sp>
        <p:nvSpPr>
          <p:cNvPr id="19551" name="Line 95"/>
          <p:cNvSpPr>
            <a:spLocks noChangeShapeType="1"/>
          </p:cNvSpPr>
          <p:nvPr/>
        </p:nvSpPr>
        <p:spPr bwMode="auto">
          <a:xfrm flipH="1">
            <a:off x="7917921" y="5751513"/>
            <a:ext cx="6879" cy="0"/>
          </a:xfrm>
          <a:prstGeom prst="line">
            <a:avLst/>
          </a:prstGeom>
          <a:noFill/>
          <a:ln w="12700">
            <a:noFill/>
            <a:round/>
            <a:headEnd/>
            <a:tailEnd/>
          </a:ln>
        </p:spPr>
        <p:txBody>
          <a:bodyPr/>
          <a:lstStyle/>
          <a:p>
            <a:endParaRPr lang="en-GB"/>
          </a:p>
        </p:txBody>
      </p:sp>
      <p:sp>
        <p:nvSpPr>
          <p:cNvPr id="19552" name="Line 96"/>
          <p:cNvSpPr>
            <a:spLocks noChangeShapeType="1"/>
          </p:cNvSpPr>
          <p:nvPr/>
        </p:nvSpPr>
        <p:spPr bwMode="auto">
          <a:xfrm>
            <a:off x="8483733" y="4302125"/>
            <a:ext cx="0" cy="7938"/>
          </a:xfrm>
          <a:prstGeom prst="line">
            <a:avLst/>
          </a:prstGeom>
          <a:noFill/>
          <a:ln w="12700">
            <a:noFill/>
            <a:round/>
            <a:headEnd/>
            <a:tailEnd/>
          </a:ln>
        </p:spPr>
        <p:txBody>
          <a:bodyPr/>
          <a:lstStyle/>
          <a:p>
            <a:endParaRPr lang="en-GB"/>
          </a:p>
        </p:txBody>
      </p:sp>
      <p:sp>
        <p:nvSpPr>
          <p:cNvPr id="19553" name="Line 97"/>
          <p:cNvSpPr>
            <a:spLocks noChangeShapeType="1"/>
          </p:cNvSpPr>
          <p:nvPr/>
        </p:nvSpPr>
        <p:spPr bwMode="auto">
          <a:xfrm>
            <a:off x="8483733" y="4757738"/>
            <a:ext cx="0" cy="4762"/>
          </a:xfrm>
          <a:prstGeom prst="line">
            <a:avLst/>
          </a:prstGeom>
          <a:noFill/>
          <a:ln w="12700">
            <a:noFill/>
            <a:round/>
            <a:headEnd/>
            <a:tailEnd/>
          </a:ln>
        </p:spPr>
        <p:txBody>
          <a:bodyPr/>
          <a:lstStyle/>
          <a:p>
            <a:endParaRPr lang="en-GB"/>
          </a:p>
        </p:txBody>
      </p:sp>
      <p:sp>
        <p:nvSpPr>
          <p:cNvPr id="19554" name="Rectangle 98"/>
          <p:cNvSpPr>
            <a:spLocks noChangeArrowheads="1"/>
          </p:cNvSpPr>
          <p:nvPr/>
        </p:nvSpPr>
        <p:spPr bwMode="auto">
          <a:xfrm>
            <a:off x="6488775" y="1595438"/>
            <a:ext cx="2832496" cy="239712"/>
          </a:xfrm>
          <a:prstGeom prst="rect">
            <a:avLst/>
          </a:prstGeom>
          <a:noFill/>
          <a:ln w="12700">
            <a:noFill/>
            <a:miter lim="800000"/>
            <a:headEnd/>
            <a:tailEnd/>
          </a:ln>
        </p:spPr>
        <p:txBody>
          <a:bodyPr lIns="57150" tIns="23813" rIns="57150" bIns="23813" anchor="b">
            <a:spAutoFit/>
          </a:bodyPr>
          <a:lstStyle/>
          <a:p>
            <a:pPr algn="ctr" defTabSz="739775">
              <a:lnSpc>
                <a:spcPct val="90000"/>
              </a:lnSpc>
            </a:pPr>
            <a:r>
              <a:rPr lang="en-GB" sz="1400" b="1" i="0">
                <a:latin typeface="Arial" pitchFamily="34" charset="0"/>
              </a:rPr>
              <a:t>Cardiovascular Mortality</a:t>
            </a:r>
          </a:p>
        </p:txBody>
      </p:sp>
      <p:sp>
        <p:nvSpPr>
          <p:cNvPr id="19555" name="Rectangle 99"/>
          <p:cNvSpPr>
            <a:spLocks noChangeArrowheads="1"/>
          </p:cNvSpPr>
          <p:nvPr/>
        </p:nvSpPr>
        <p:spPr bwMode="auto">
          <a:xfrm>
            <a:off x="1986360" y="1595438"/>
            <a:ext cx="2832496" cy="239712"/>
          </a:xfrm>
          <a:prstGeom prst="rect">
            <a:avLst/>
          </a:prstGeom>
          <a:noFill/>
          <a:ln w="12700">
            <a:noFill/>
            <a:miter lim="800000"/>
            <a:headEnd/>
            <a:tailEnd/>
          </a:ln>
        </p:spPr>
        <p:txBody>
          <a:bodyPr lIns="57150" tIns="23813" rIns="57150" bIns="23813" anchor="b">
            <a:spAutoFit/>
          </a:bodyPr>
          <a:lstStyle/>
          <a:p>
            <a:pPr algn="ctr" defTabSz="739775">
              <a:lnSpc>
                <a:spcPct val="90000"/>
              </a:lnSpc>
            </a:pPr>
            <a:r>
              <a:rPr lang="en-GB" sz="1400" b="1" i="0">
                <a:latin typeface="Arial" pitchFamily="34" charset="0"/>
              </a:rPr>
              <a:t>CHD death or NF MI</a:t>
            </a:r>
          </a:p>
        </p:txBody>
      </p:sp>
      <p:grpSp>
        <p:nvGrpSpPr>
          <p:cNvPr id="2" name="Group 224"/>
          <p:cNvGrpSpPr>
            <a:grpSpLocks/>
          </p:cNvGrpSpPr>
          <p:nvPr/>
        </p:nvGrpSpPr>
        <p:grpSpPr bwMode="auto">
          <a:xfrm>
            <a:off x="1253729" y="1752600"/>
            <a:ext cx="8686667" cy="4848225"/>
            <a:chOff x="729" y="1104"/>
            <a:chExt cx="5051" cy="3054"/>
          </a:xfrm>
        </p:grpSpPr>
        <p:sp>
          <p:nvSpPr>
            <p:cNvPr id="19557" name="Rectangle 101"/>
            <p:cNvSpPr>
              <a:spLocks noChangeArrowheads="1"/>
            </p:cNvSpPr>
            <p:nvPr/>
          </p:nvSpPr>
          <p:spPr bwMode="auto">
            <a:xfrm>
              <a:off x="3190" y="3966"/>
              <a:ext cx="2512" cy="192"/>
            </a:xfrm>
            <a:prstGeom prst="rect">
              <a:avLst/>
            </a:prstGeom>
            <a:noFill/>
            <a:ln w="12700">
              <a:noFill/>
              <a:miter lim="800000"/>
              <a:headEnd/>
              <a:tailEnd/>
            </a:ln>
          </p:spPr>
          <p:txBody>
            <a:bodyPr wrap="none" lIns="90488" tIns="44450" rIns="90488" bIns="44450">
              <a:spAutoFit/>
            </a:bodyPr>
            <a:lstStyle/>
            <a:p>
              <a:pPr algn="r"/>
              <a:r>
                <a:rPr lang="en-GB" sz="1400" i="0">
                  <a:latin typeface="Arial" pitchFamily="34" charset="0"/>
                </a:rPr>
                <a:t>Shepherd et al. </a:t>
              </a:r>
              <a:r>
                <a:rPr lang="en-GB" sz="1400">
                  <a:latin typeface="Arial" pitchFamily="34" charset="0"/>
                </a:rPr>
                <a:t>N Engl J Med.</a:t>
              </a:r>
              <a:r>
                <a:rPr lang="en-GB" sz="1400" i="0">
                  <a:latin typeface="Arial" pitchFamily="34" charset="0"/>
                </a:rPr>
                <a:t> 1995;333:1301-1307.</a:t>
              </a:r>
            </a:p>
          </p:txBody>
        </p:sp>
        <p:sp>
          <p:nvSpPr>
            <p:cNvPr id="19558" name="Rectangle 102"/>
            <p:cNvSpPr>
              <a:spLocks noChangeArrowheads="1"/>
            </p:cNvSpPr>
            <p:nvPr/>
          </p:nvSpPr>
          <p:spPr bwMode="auto">
            <a:xfrm rot="16200000">
              <a:off x="306" y="2288"/>
              <a:ext cx="1020" cy="174"/>
            </a:xfrm>
            <a:prstGeom prst="rect">
              <a:avLst/>
            </a:prstGeom>
            <a:noFill/>
            <a:ln w="12700">
              <a:noFill/>
              <a:miter lim="800000"/>
              <a:headEnd/>
              <a:tailEnd/>
            </a:ln>
          </p:spPr>
          <p:txBody>
            <a:bodyPr lIns="82550" tIns="41275" rIns="82550" bIns="41275">
              <a:spAutoFit/>
            </a:bodyPr>
            <a:lstStyle/>
            <a:p>
              <a:pPr algn="ctr" defTabSz="739775"/>
              <a:r>
                <a:rPr lang="en-GB" sz="1400" b="1" i="0">
                  <a:latin typeface="Arial" pitchFamily="34" charset="0"/>
                </a:rPr>
                <a:t>Event (%)</a:t>
              </a:r>
            </a:p>
          </p:txBody>
        </p:sp>
        <p:sp>
          <p:nvSpPr>
            <p:cNvPr id="536679" name="Rectangle 103"/>
            <p:cNvSpPr>
              <a:spLocks noChangeArrowheads="1"/>
            </p:cNvSpPr>
            <p:nvPr/>
          </p:nvSpPr>
          <p:spPr bwMode="auto">
            <a:xfrm>
              <a:off x="4241" y="2264"/>
              <a:ext cx="714" cy="169"/>
            </a:xfrm>
            <a:prstGeom prst="rect">
              <a:avLst/>
            </a:prstGeom>
            <a:noFill/>
            <a:ln w="12700">
              <a:noFill/>
              <a:miter lim="800000"/>
              <a:headEnd/>
              <a:tailEnd/>
            </a:ln>
            <a:effectLst/>
          </p:spPr>
          <p:txBody>
            <a:bodyPr wrap="none" lIns="82550" tIns="41275" rIns="82550" bIns="41275">
              <a:spAutoFit/>
            </a:bodyPr>
            <a:lstStyle/>
            <a:p>
              <a:pPr algn="ctr" defTabSz="739775">
                <a:defRPr/>
              </a:pPr>
              <a:r>
                <a:rPr lang="en-GB" sz="1200" b="1" i="0">
                  <a:effectLst>
                    <a:outerShdw blurRad="38100" dist="38100" dir="2700000" algn="tl">
                      <a:srgbClr val="000000"/>
                    </a:outerShdw>
                  </a:effectLst>
                  <a:latin typeface="Arial" pitchFamily="34" charset="0"/>
                </a:rPr>
                <a:t>Years in Study</a:t>
              </a:r>
            </a:p>
          </p:txBody>
        </p:sp>
        <p:sp>
          <p:nvSpPr>
            <p:cNvPr id="536680" name="Rectangle 104"/>
            <p:cNvSpPr>
              <a:spLocks noChangeArrowheads="1"/>
            </p:cNvSpPr>
            <p:nvPr/>
          </p:nvSpPr>
          <p:spPr bwMode="auto">
            <a:xfrm>
              <a:off x="1623" y="2264"/>
              <a:ext cx="714" cy="169"/>
            </a:xfrm>
            <a:prstGeom prst="rect">
              <a:avLst/>
            </a:prstGeom>
            <a:noFill/>
            <a:ln w="12700">
              <a:noFill/>
              <a:miter lim="800000"/>
              <a:headEnd/>
              <a:tailEnd/>
            </a:ln>
            <a:effectLst/>
          </p:spPr>
          <p:txBody>
            <a:bodyPr wrap="none" lIns="82550" tIns="41275" rIns="82550" bIns="41275">
              <a:spAutoFit/>
            </a:bodyPr>
            <a:lstStyle/>
            <a:p>
              <a:pPr algn="ctr" defTabSz="739775">
                <a:defRPr/>
              </a:pPr>
              <a:r>
                <a:rPr lang="en-GB" sz="1200" b="1" i="0">
                  <a:effectLst>
                    <a:outerShdw blurRad="38100" dist="38100" dir="2700000" algn="tl">
                      <a:srgbClr val="000000"/>
                    </a:outerShdw>
                  </a:effectLst>
                  <a:latin typeface="Arial" pitchFamily="34" charset="0"/>
                </a:rPr>
                <a:t>Years in Study</a:t>
              </a:r>
            </a:p>
          </p:txBody>
        </p:sp>
        <p:sp>
          <p:nvSpPr>
            <p:cNvPr id="536681" name="Rectangle 105"/>
            <p:cNvSpPr>
              <a:spLocks noChangeArrowheads="1"/>
            </p:cNvSpPr>
            <p:nvPr/>
          </p:nvSpPr>
          <p:spPr bwMode="auto">
            <a:xfrm>
              <a:off x="1623" y="3803"/>
              <a:ext cx="714" cy="169"/>
            </a:xfrm>
            <a:prstGeom prst="rect">
              <a:avLst/>
            </a:prstGeom>
            <a:noFill/>
            <a:ln w="12700">
              <a:noFill/>
              <a:miter lim="800000"/>
              <a:headEnd/>
              <a:tailEnd/>
            </a:ln>
            <a:effectLst/>
          </p:spPr>
          <p:txBody>
            <a:bodyPr wrap="none" lIns="82550" tIns="41275" rIns="82550" bIns="41275">
              <a:spAutoFit/>
            </a:bodyPr>
            <a:lstStyle/>
            <a:p>
              <a:pPr algn="ctr" defTabSz="739775">
                <a:defRPr/>
              </a:pPr>
              <a:r>
                <a:rPr lang="en-GB" sz="1200" b="1" i="0">
                  <a:effectLst>
                    <a:outerShdw blurRad="38100" dist="38100" dir="2700000" algn="tl">
                      <a:srgbClr val="000000"/>
                    </a:outerShdw>
                  </a:effectLst>
                  <a:latin typeface="Arial" pitchFamily="34" charset="0"/>
                </a:rPr>
                <a:t>Years in Study</a:t>
              </a:r>
            </a:p>
          </p:txBody>
        </p:sp>
        <p:sp>
          <p:nvSpPr>
            <p:cNvPr id="19562" name="Rectangle 106"/>
            <p:cNvSpPr>
              <a:spLocks noChangeArrowheads="1"/>
            </p:cNvSpPr>
            <p:nvPr/>
          </p:nvSpPr>
          <p:spPr bwMode="auto">
            <a:xfrm>
              <a:off x="1155" y="2477"/>
              <a:ext cx="1647" cy="151"/>
            </a:xfrm>
            <a:prstGeom prst="rect">
              <a:avLst/>
            </a:prstGeom>
            <a:noFill/>
            <a:ln w="12700">
              <a:noFill/>
              <a:miter lim="800000"/>
              <a:headEnd/>
              <a:tailEnd/>
            </a:ln>
          </p:spPr>
          <p:txBody>
            <a:bodyPr lIns="57150" tIns="23813" rIns="57150" bIns="23813" anchor="b">
              <a:spAutoFit/>
            </a:bodyPr>
            <a:lstStyle/>
            <a:p>
              <a:pPr algn="ctr" defTabSz="739775">
                <a:lnSpc>
                  <a:spcPct val="90000"/>
                </a:lnSpc>
              </a:pPr>
              <a:r>
                <a:rPr lang="en-GB" sz="1400" b="1" i="0">
                  <a:latin typeface="Arial" pitchFamily="34" charset="0"/>
                </a:rPr>
                <a:t>Total Mortality</a:t>
              </a:r>
            </a:p>
          </p:txBody>
        </p:sp>
        <p:sp>
          <p:nvSpPr>
            <p:cNvPr id="19563" name="Line 107"/>
            <p:cNvSpPr>
              <a:spLocks noChangeShapeType="1"/>
            </p:cNvSpPr>
            <p:nvPr/>
          </p:nvSpPr>
          <p:spPr bwMode="auto">
            <a:xfrm>
              <a:off x="1174" y="2114"/>
              <a:ext cx="1608" cy="0"/>
            </a:xfrm>
            <a:prstGeom prst="line">
              <a:avLst/>
            </a:prstGeom>
            <a:noFill/>
            <a:ln w="12700">
              <a:solidFill>
                <a:srgbClr val="FFFFFF"/>
              </a:solidFill>
              <a:round/>
              <a:headEnd/>
              <a:tailEnd/>
            </a:ln>
          </p:spPr>
          <p:txBody>
            <a:bodyPr/>
            <a:lstStyle/>
            <a:p>
              <a:endParaRPr lang="en-GB"/>
            </a:p>
          </p:txBody>
        </p:sp>
        <p:sp>
          <p:nvSpPr>
            <p:cNvPr id="536684" name="Rectangle 108"/>
            <p:cNvSpPr>
              <a:spLocks noChangeArrowheads="1"/>
            </p:cNvSpPr>
            <p:nvPr/>
          </p:nvSpPr>
          <p:spPr bwMode="auto">
            <a:xfrm>
              <a:off x="1016" y="2052"/>
              <a:ext cx="98"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0</a:t>
              </a:r>
            </a:p>
          </p:txBody>
        </p:sp>
        <p:sp>
          <p:nvSpPr>
            <p:cNvPr id="536685" name="Rectangle 109"/>
            <p:cNvSpPr>
              <a:spLocks noChangeArrowheads="1"/>
            </p:cNvSpPr>
            <p:nvPr/>
          </p:nvSpPr>
          <p:spPr bwMode="auto">
            <a:xfrm>
              <a:off x="1400" y="2154"/>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a:t>
              </a:r>
            </a:p>
          </p:txBody>
        </p:sp>
        <p:sp>
          <p:nvSpPr>
            <p:cNvPr id="536686" name="Rectangle 110"/>
            <p:cNvSpPr>
              <a:spLocks noChangeArrowheads="1"/>
            </p:cNvSpPr>
            <p:nvPr/>
          </p:nvSpPr>
          <p:spPr bwMode="auto">
            <a:xfrm>
              <a:off x="1016" y="1889"/>
              <a:ext cx="98"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2</a:t>
              </a:r>
            </a:p>
          </p:txBody>
        </p:sp>
        <p:sp>
          <p:nvSpPr>
            <p:cNvPr id="536687" name="Rectangle 111"/>
            <p:cNvSpPr>
              <a:spLocks noChangeArrowheads="1"/>
            </p:cNvSpPr>
            <p:nvPr/>
          </p:nvSpPr>
          <p:spPr bwMode="auto">
            <a:xfrm>
              <a:off x="1016" y="1731"/>
              <a:ext cx="98"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4</a:t>
              </a:r>
            </a:p>
          </p:txBody>
        </p:sp>
        <p:sp>
          <p:nvSpPr>
            <p:cNvPr id="536688" name="Rectangle 112"/>
            <p:cNvSpPr>
              <a:spLocks noChangeArrowheads="1"/>
            </p:cNvSpPr>
            <p:nvPr/>
          </p:nvSpPr>
          <p:spPr bwMode="auto">
            <a:xfrm>
              <a:off x="1016" y="1575"/>
              <a:ext cx="98"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6</a:t>
              </a:r>
            </a:p>
          </p:txBody>
        </p:sp>
        <p:sp>
          <p:nvSpPr>
            <p:cNvPr id="536689" name="Rectangle 113"/>
            <p:cNvSpPr>
              <a:spLocks noChangeArrowheads="1"/>
            </p:cNvSpPr>
            <p:nvPr/>
          </p:nvSpPr>
          <p:spPr bwMode="auto">
            <a:xfrm>
              <a:off x="1016" y="1425"/>
              <a:ext cx="98"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8</a:t>
              </a:r>
            </a:p>
          </p:txBody>
        </p:sp>
        <p:sp>
          <p:nvSpPr>
            <p:cNvPr id="19570" name="Line 114"/>
            <p:cNvSpPr>
              <a:spLocks noChangeShapeType="1"/>
            </p:cNvSpPr>
            <p:nvPr/>
          </p:nvSpPr>
          <p:spPr bwMode="auto">
            <a:xfrm>
              <a:off x="1128" y="2114"/>
              <a:ext cx="45" cy="0"/>
            </a:xfrm>
            <a:prstGeom prst="line">
              <a:avLst/>
            </a:prstGeom>
            <a:noFill/>
            <a:ln w="12700">
              <a:solidFill>
                <a:srgbClr val="FFFFFF"/>
              </a:solidFill>
              <a:round/>
              <a:headEnd/>
              <a:tailEnd/>
            </a:ln>
          </p:spPr>
          <p:txBody>
            <a:bodyPr/>
            <a:lstStyle/>
            <a:p>
              <a:endParaRPr lang="en-GB"/>
            </a:p>
          </p:txBody>
        </p:sp>
        <p:sp>
          <p:nvSpPr>
            <p:cNvPr id="19571" name="Line 115"/>
            <p:cNvSpPr>
              <a:spLocks noChangeShapeType="1"/>
            </p:cNvSpPr>
            <p:nvPr/>
          </p:nvSpPr>
          <p:spPr bwMode="auto">
            <a:xfrm>
              <a:off x="1128" y="1955"/>
              <a:ext cx="45" cy="0"/>
            </a:xfrm>
            <a:prstGeom prst="line">
              <a:avLst/>
            </a:prstGeom>
            <a:noFill/>
            <a:ln w="12700">
              <a:solidFill>
                <a:srgbClr val="FFFFFF"/>
              </a:solidFill>
              <a:round/>
              <a:headEnd/>
              <a:tailEnd/>
            </a:ln>
          </p:spPr>
          <p:txBody>
            <a:bodyPr/>
            <a:lstStyle/>
            <a:p>
              <a:endParaRPr lang="en-GB"/>
            </a:p>
          </p:txBody>
        </p:sp>
        <p:sp>
          <p:nvSpPr>
            <p:cNvPr id="19572" name="Line 116"/>
            <p:cNvSpPr>
              <a:spLocks noChangeShapeType="1"/>
            </p:cNvSpPr>
            <p:nvPr/>
          </p:nvSpPr>
          <p:spPr bwMode="auto">
            <a:xfrm>
              <a:off x="1128" y="1799"/>
              <a:ext cx="45" cy="0"/>
            </a:xfrm>
            <a:prstGeom prst="line">
              <a:avLst/>
            </a:prstGeom>
            <a:noFill/>
            <a:ln w="12700">
              <a:solidFill>
                <a:srgbClr val="FFFFFF"/>
              </a:solidFill>
              <a:round/>
              <a:headEnd/>
              <a:tailEnd/>
            </a:ln>
          </p:spPr>
          <p:txBody>
            <a:bodyPr/>
            <a:lstStyle/>
            <a:p>
              <a:endParaRPr lang="en-GB"/>
            </a:p>
          </p:txBody>
        </p:sp>
        <p:sp>
          <p:nvSpPr>
            <p:cNvPr id="19573" name="Line 117"/>
            <p:cNvSpPr>
              <a:spLocks noChangeShapeType="1"/>
            </p:cNvSpPr>
            <p:nvPr/>
          </p:nvSpPr>
          <p:spPr bwMode="auto">
            <a:xfrm>
              <a:off x="1128" y="1640"/>
              <a:ext cx="45" cy="0"/>
            </a:xfrm>
            <a:prstGeom prst="line">
              <a:avLst/>
            </a:prstGeom>
            <a:noFill/>
            <a:ln w="12700">
              <a:solidFill>
                <a:srgbClr val="FFFFFF"/>
              </a:solidFill>
              <a:round/>
              <a:headEnd/>
              <a:tailEnd/>
            </a:ln>
          </p:spPr>
          <p:txBody>
            <a:bodyPr/>
            <a:lstStyle/>
            <a:p>
              <a:endParaRPr lang="en-GB"/>
            </a:p>
          </p:txBody>
        </p:sp>
        <p:sp>
          <p:nvSpPr>
            <p:cNvPr id="19574" name="Line 118"/>
            <p:cNvSpPr>
              <a:spLocks noChangeShapeType="1"/>
            </p:cNvSpPr>
            <p:nvPr/>
          </p:nvSpPr>
          <p:spPr bwMode="auto">
            <a:xfrm>
              <a:off x="1128" y="1484"/>
              <a:ext cx="45" cy="0"/>
            </a:xfrm>
            <a:prstGeom prst="line">
              <a:avLst/>
            </a:prstGeom>
            <a:noFill/>
            <a:ln w="12700">
              <a:solidFill>
                <a:srgbClr val="FFFFFF"/>
              </a:solidFill>
              <a:round/>
              <a:headEnd/>
              <a:tailEnd/>
            </a:ln>
          </p:spPr>
          <p:txBody>
            <a:bodyPr/>
            <a:lstStyle/>
            <a:p>
              <a:endParaRPr lang="en-GB"/>
            </a:p>
          </p:txBody>
        </p:sp>
        <p:sp>
          <p:nvSpPr>
            <p:cNvPr id="536695" name="Rectangle 119"/>
            <p:cNvSpPr>
              <a:spLocks noChangeArrowheads="1"/>
            </p:cNvSpPr>
            <p:nvPr/>
          </p:nvSpPr>
          <p:spPr bwMode="auto">
            <a:xfrm>
              <a:off x="967" y="1275"/>
              <a:ext cx="147"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10</a:t>
              </a:r>
            </a:p>
          </p:txBody>
        </p:sp>
        <p:sp>
          <p:nvSpPr>
            <p:cNvPr id="19576" name="Line 120"/>
            <p:cNvSpPr>
              <a:spLocks noChangeShapeType="1"/>
            </p:cNvSpPr>
            <p:nvPr/>
          </p:nvSpPr>
          <p:spPr bwMode="auto">
            <a:xfrm>
              <a:off x="1128" y="1484"/>
              <a:ext cx="45" cy="0"/>
            </a:xfrm>
            <a:prstGeom prst="line">
              <a:avLst/>
            </a:prstGeom>
            <a:noFill/>
            <a:ln w="12700">
              <a:solidFill>
                <a:srgbClr val="FFFFFF"/>
              </a:solidFill>
              <a:round/>
              <a:headEnd/>
              <a:tailEnd/>
            </a:ln>
          </p:spPr>
          <p:txBody>
            <a:bodyPr/>
            <a:lstStyle/>
            <a:p>
              <a:endParaRPr lang="en-GB"/>
            </a:p>
          </p:txBody>
        </p:sp>
        <p:sp>
          <p:nvSpPr>
            <p:cNvPr id="19577" name="Line 121"/>
            <p:cNvSpPr>
              <a:spLocks noChangeShapeType="1"/>
            </p:cNvSpPr>
            <p:nvPr/>
          </p:nvSpPr>
          <p:spPr bwMode="auto">
            <a:xfrm>
              <a:off x="1128" y="1332"/>
              <a:ext cx="45" cy="0"/>
            </a:xfrm>
            <a:prstGeom prst="line">
              <a:avLst/>
            </a:prstGeom>
            <a:noFill/>
            <a:ln w="12700">
              <a:solidFill>
                <a:srgbClr val="FFFFFF"/>
              </a:solidFill>
              <a:round/>
              <a:headEnd/>
              <a:tailEnd/>
            </a:ln>
          </p:spPr>
          <p:txBody>
            <a:bodyPr/>
            <a:lstStyle/>
            <a:p>
              <a:endParaRPr lang="en-GB"/>
            </a:p>
          </p:txBody>
        </p:sp>
        <p:sp>
          <p:nvSpPr>
            <p:cNvPr id="536698" name="Rectangle 122"/>
            <p:cNvSpPr>
              <a:spLocks noChangeArrowheads="1"/>
            </p:cNvSpPr>
            <p:nvPr/>
          </p:nvSpPr>
          <p:spPr bwMode="auto">
            <a:xfrm>
              <a:off x="967" y="1109"/>
              <a:ext cx="147" cy="143"/>
            </a:xfrm>
            <a:prstGeom prst="rect">
              <a:avLst/>
            </a:prstGeom>
            <a:noFill/>
            <a:ln w="12700">
              <a:noFill/>
              <a:miter lim="800000"/>
              <a:headEnd/>
              <a:tailEnd/>
            </a:ln>
            <a:effectLst/>
          </p:spPr>
          <p:txBody>
            <a:bodyPr wrap="none" lIns="41275" tIns="20638" rIns="41275" bIns="20638">
              <a:spAutoFit/>
            </a:bodyPr>
            <a:lstStyle/>
            <a:p>
              <a:pPr algn="r" defTabSz="185738">
                <a:defRPr/>
              </a:pPr>
              <a:r>
                <a:rPr lang="en-GB" sz="1200" i="0">
                  <a:effectLst>
                    <a:outerShdw blurRad="38100" dist="38100" dir="2700000" algn="tl">
                      <a:srgbClr val="000000"/>
                    </a:outerShdw>
                  </a:effectLst>
                  <a:latin typeface="Arial" pitchFamily="34" charset="0"/>
                </a:rPr>
                <a:t>12</a:t>
              </a:r>
            </a:p>
          </p:txBody>
        </p:sp>
        <p:sp>
          <p:nvSpPr>
            <p:cNvPr id="19579" name="Line 123"/>
            <p:cNvSpPr>
              <a:spLocks noChangeShapeType="1"/>
            </p:cNvSpPr>
            <p:nvPr/>
          </p:nvSpPr>
          <p:spPr bwMode="auto">
            <a:xfrm flipV="1">
              <a:off x="1173" y="1170"/>
              <a:ext cx="0" cy="944"/>
            </a:xfrm>
            <a:prstGeom prst="line">
              <a:avLst/>
            </a:prstGeom>
            <a:noFill/>
            <a:ln w="12700">
              <a:solidFill>
                <a:srgbClr val="FFFFFF"/>
              </a:solidFill>
              <a:round/>
              <a:headEnd/>
              <a:tailEnd/>
            </a:ln>
          </p:spPr>
          <p:txBody>
            <a:bodyPr/>
            <a:lstStyle/>
            <a:p>
              <a:endParaRPr lang="en-GB"/>
            </a:p>
          </p:txBody>
        </p:sp>
        <p:sp>
          <p:nvSpPr>
            <p:cNvPr id="19580" name="Line 124"/>
            <p:cNvSpPr>
              <a:spLocks noChangeShapeType="1"/>
            </p:cNvSpPr>
            <p:nvPr/>
          </p:nvSpPr>
          <p:spPr bwMode="auto">
            <a:xfrm>
              <a:off x="1128" y="1170"/>
              <a:ext cx="45" cy="0"/>
            </a:xfrm>
            <a:prstGeom prst="line">
              <a:avLst/>
            </a:prstGeom>
            <a:noFill/>
            <a:ln w="12700">
              <a:solidFill>
                <a:srgbClr val="FFFFFF"/>
              </a:solidFill>
              <a:round/>
              <a:headEnd/>
              <a:tailEnd/>
            </a:ln>
          </p:spPr>
          <p:txBody>
            <a:bodyPr/>
            <a:lstStyle/>
            <a:p>
              <a:endParaRPr lang="en-GB"/>
            </a:p>
          </p:txBody>
        </p:sp>
        <p:sp>
          <p:nvSpPr>
            <p:cNvPr id="19581" name="Line 125"/>
            <p:cNvSpPr>
              <a:spLocks noChangeShapeType="1"/>
            </p:cNvSpPr>
            <p:nvPr/>
          </p:nvSpPr>
          <p:spPr bwMode="auto">
            <a:xfrm flipV="1">
              <a:off x="1442" y="2114"/>
              <a:ext cx="0" cy="41"/>
            </a:xfrm>
            <a:prstGeom prst="line">
              <a:avLst/>
            </a:prstGeom>
            <a:noFill/>
            <a:ln w="12700">
              <a:solidFill>
                <a:srgbClr val="FFFFFF"/>
              </a:solidFill>
              <a:round/>
              <a:headEnd/>
              <a:tailEnd/>
            </a:ln>
          </p:spPr>
          <p:txBody>
            <a:bodyPr/>
            <a:lstStyle/>
            <a:p>
              <a:endParaRPr lang="en-GB"/>
            </a:p>
          </p:txBody>
        </p:sp>
        <p:sp>
          <p:nvSpPr>
            <p:cNvPr id="536702" name="Rectangle 126"/>
            <p:cNvSpPr>
              <a:spLocks noChangeArrowheads="1"/>
            </p:cNvSpPr>
            <p:nvPr/>
          </p:nvSpPr>
          <p:spPr bwMode="auto">
            <a:xfrm>
              <a:off x="1670" y="2154"/>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a:t>
              </a:r>
            </a:p>
          </p:txBody>
        </p:sp>
        <p:sp>
          <p:nvSpPr>
            <p:cNvPr id="19583" name="Line 127"/>
            <p:cNvSpPr>
              <a:spLocks noChangeShapeType="1"/>
            </p:cNvSpPr>
            <p:nvPr/>
          </p:nvSpPr>
          <p:spPr bwMode="auto">
            <a:xfrm flipV="1">
              <a:off x="1710" y="2114"/>
              <a:ext cx="0" cy="41"/>
            </a:xfrm>
            <a:prstGeom prst="line">
              <a:avLst/>
            </a:prstGeom>
            <a:noFill/>
            <a:ln w="12700">
              <a:solidFill>
                <a:srgbClr val="FFFFFF"/>
              </a:solidFill>
              <a:round/>
              <a:headEnd/>
              <a:tailEnd/>
            </a:ln>
          </p:spPr>
          <p:txBody>
            <a:bodyPr/>
            <a:lstStyle/>
            <a:p>
              <a:endParaRPr lang="en-GB"/>
            </a:p>
          </p:txBody>
        </p:sp>
        <p:sp>
          <p:nvSpPr>
            <p:cNvPr id="536704" name="Rectangle 128"/>
            <p:cNvSpPr>
              <a:spLocks noChangeArrowheads="1"/>
            </p:cNvSpPr>
            <p:nvPr/>
          </p:nvSpPr>
          <p:spPr bwMode="auto">
            <a:xfrm>
              <a:off x="1938" y="2154"/>
              <a:ext cx="123"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 </a:t>
              </a:r>
            </a:p>
          </p:txBody>
        </p:sp>
        <p:sp>
          <p:nvSpPr>
            <p:cNvPr id="19585" name="Line 129"/>
            <p:cNvSpPr>
              <a:spLocks noChangeShapeType="1"/>
            </p:cNvSpPr>
            <p:nvPr/>
          </p:nvSpPr>
          <p:spPr bwMode="auto">
            <a:xfrm flipV="1">
              <a:off x="1979" y="2114"/>
              <a:ext cx="0" cy="41"/>
            </a:xfrm>
            <a:prstGeom prst="line">
              <a:avLst/>
            </a:prstGeom>
            <a:noFill/>
            <a:ln w="12700">
              <a:solidFill>
                <a:srgbClr val="FFFFFF"/>
              </a:solidFill>
              <a:round/>
              <a:headEnd/>
              <a:tailEnd/>
            </a:ln>
          </p:spPr>
          <p:txBody>
            <a:bodyPr/>
            <a:lstStyle/>
            <a:p>
              <a:endParaRPr lang="en-GB"/>
            </a:p>
          </p:txBody>
        </p:sp>
        <p:sp>
          <p:nvSpPr>
            <p:cNvPr id="536706" name="Rectangle 130"/>
            <p:cNvSpPr>
              <a:spLocks noChangeArrowheads="1"/>
            </p:cNvSpPr>
            <p:nvPr/>
          </p:nvSpPr>
          <p:spPr bwMode="auto">
            <a:xfrm>
              <a:off x="2212" y="2154"/>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4</a:t>
              </a:r>
            </a:p>
          </p:txBody>
        </p:sp>
        <p:sp>
          <p:nvSpPr>
            <p:cNvPr id="19587" name="Line 131"/>
            <p:cNvSpPr>
              <a:spLocks noChangeShapeType="1"/>
            </p:cNvSpPr>
            <p:nvPr/>
          </p:nvSpPr>
          <p:spPr bwMode="auto">
            <a:xfrm flipV="1">
              <a:off x="2253" y="2114"/>
              <a:ext cx="0" cy="41"/>
            </a:xfrm>
            <a:prstGeom prst="line">
              <a:avLst/>
            </a:prstGeom>
            <a:noFill/>
            <a:ln w="12700">
              <a:solidFill>
                <a:srgbClr val="FFFFFF"/>
              </a:solidFill>
              <a:round/>
              <a:headEnd/>
              <a:tailEnd/>
            </a:ln>
          </p:spPr>
          <p:txBody>
            <a:bodyPr/>
            <a:lstStyle/>
            <a:p>
              <a:endParaRPr lang="en-GB"/>
            </a:p>
          </p:txBody>
        </p:sp>
        <p:sp>
          <p:nvSpPr>
            <p:cNvPr id="536708" name="Rectangle 132"/>
            <p:cNvSpPr>
              <a:spLocks noChangeArrowheads="1"/>
            </p:cNvSpPr>
            <p:nvPr/>
          </p:nvSpPr>
          <p:spPr bwMode="auto">
            <a:xfrm>
              <a:off x="2474" y="2154"/>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5</a:t>
              </a:r>
            </a:p>
          </p:txBody>
        </p:sp>
        <p:sp>
          <p:nvSpPr>
            <p:cNvPr id="19589" name="Line 133"/>
            <p:cNvSpPr>
              <a:spLocks noChangeShapeType="1"/>
            </p:cNvSpPr>
            <p:nvPr/>
          </p:nvSpPr>
          <p:spPr bwMode="auto">
            <a:xfrm flipV="1">
              <a:off x="2517" y="2114"/>
              <a:ext cx="0" cy="41"/>
            </a:xfrm>
            <a:prstGeom prst="line">
              <a:avLst/>
            </a:prstGeom>
            <a:noFill/>
            <a:ln w="12700">
              <a:solidFill>
                <a:srgbClr val="FFFFFF"/>
              </a:solidFill>
              <a:round/>
              <a:headEnd/>
              <a:tailEnd/>
            </a:ln>
          </p:spPr>
          <p:txBody>
            <a:bodyPr/>
            <a:lstStyle/>
            <a:p>
              <a:endParaRPr lang="en-GB"/>
            </a:p>
          </p:txBody>
        </p:sp>
        <p:sp>
          <p:nvSpPr>
            <p:cNvPr id="536710" name="Rectangle 134"/>
            <p:cNvSpPr>
              <a:spLocks noChangeArrowheads="1"/>
            </p:cNvSpPr>
            <p:nvPr/>
          </p:nvSpPr>
          <p:spPr bwMode="auto">
            <a:xfrm>
              <a:off x="2741" y="2154"/>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6</a:t>
              </a:r>
            </a:p>
          </p:txBody>
        </p:sp>
        <p:sp>
          <p:nvSpPr>
            <p:cNvPr id="19591" name="Line 135"/>
            <p:cNvSpPr>
              <a:spLocks noChangeShapeType="1"/>
            </p:cNvSpPr>
            <p:nvPr/>
          </p:nvSpPr>
          <p:spPr bwMode="auto">
            <a:xfrm flipV="1">
              <a:off x="2781" y="2114"/>
              <a:ext cx="0" cy="41"/>
            </a:xfrm>
            <a:prstGeom prst="line">
              <a:avLst/>
            </a:prstGeom>
            <a:noFill/>
            <a:ln w="12700">
              <a:solidFill>
                <a:srgbClr val="FFFFFF"/>
              </a:solidFill>
              <a:round/>
              <a:headEnd/>
              <a:tailEnd/>
            </a:ln>
          </p:spPr>
          <p:txBody>
            <a:bodyPr/>
            <a:lstStyle/>
            <a:p>
              <a:endParaRPr lang="en-GB"/>
            </a:p>
          </p:txBody>
        </p:sp>
        <p:sp>
          <p:nvSpPr>
            <p:cNvPr id="536712" name="Rectangle 136"/>
            <p:cNvSpPr>
              <a:spLocks noChangeArrowheads="1"/>
            </p:cNvSpPr>
            <p:nvPr/>
          </p:nvSpPr>
          <p:spPr bwMode="auto">
            <a:xfrm>
              <a:off x="1396" y="1310"/>
              <a:ext cx="929"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Pravastatin (n = 3302)</a:t>
              </a:r>
            </a:p>
          </p:txBody>
        </p:sp>
        <p:sp>
          <p:nvSpPr>
            <p:cNvPr id="536713" name="Rectangle 137"/>
            <p:cNvSpPr>
              <a:spLocks noChangeArrowheads="1"/>
            </p:cNvSpPr>
            <p:nvPr/>
          </p:nvSpPr>
          <p:spPr bwMode="auto">
            <a:xfrm>
              <a:off x="1396" y="1186"/>
              <a:ext cx="804"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Placebo (n = 3293)</a:t>
              </a:r>
            </a:p>
          </p:txBody>
        </p:sp>
        <p:sp>
          <p:nvSpPr>
            <p:cNvPr id="19594" name="Line 138"/>
            <p:cNvSpPr>
              <a:spLocks noChangeShapeType="1"/>
            </p:cNvSpPr>
            <p:nvPr/>
          </p:nvSpPr>
          <p:spPr bwMode="auto">
            <a:xfrm flipH="1">
              <a:off x="1230" y="1379"/>
              <a:ext cx="153" cy="0"/>
            </a:xfrm>
            <a:prstGeom prst="line">
              <a:avLst/>
            </a:prstGeom>
            <a:noFill/>
            <a:ln w="25400">
              <a:solidFill>
                <a:srgbClr val="FAFD00"/>
              </a:solidFill>
              <a:round/>
              <a:headEnd/>
              <a:tailEnd/>
            </a:ln>
          </p:spPr>
          <p:txBody>
            <a:bodyPr/>
            <a:lstStyle/>
            <a:p>
              <a:endParaRPr lang="en-GB"/>
            </a:p>
          </p:txBody>
        </p:sp>
        <p:sp>
          <p:nvSpPr>
            <p:cNvPr id="19595" name="Line 139"/>
            <p:cNvSpPr>
              <a:spLocks noChangeShapeType="1"/>
            </p:cNvSpPr>
            <p:nvPr/>
          </p:nvSpPr>
          <p:spPr bwMode="auto">
            <a:xfrm flipH="1">
              <a:off x="1230" y="1260"/>
              <a:ext cx="153" cy="0"/>
            </a:xfrm>
            <a:prstGeom prst="line">
              <a:avLst/>
            </a:prstGeom>
            <a:noFill/>
            <a:ln w="25400">
              <a:solidFill>
                <a:srgbClr val="CCFFCC"/>
              </a:solidFill>
              <a:round/>
              <a:headEnd/>
              <a:tailEnd/>
            </a:ln>
          </p:spPr>
          <p:txBody>
            <a:bodyPr/>
            <a:lstStyle/>
            <a:p>
              <a:endParaRPr lang="en-GB"/>
            </a:p>
          </p:txBody>
        </p:sp>
        <p:sp>
          <p:nvSpPr>
            <p:cNvPr id="19596" name="Rectangle 140"/>
            <p:cNvSpPr>
              <a:spLocks noChangeArrowheads="1"/>
            </p:cNvSpPr>
            <p:nvPr/>
          </p:nvSpPr>
          <p:spPr bwMode="auto">
            <a:xfrm>
              <a:off x="2885" y="1290"/>
              <a:ext cx="440" cy="375"/>
            </a:xfrm>
            <a:prstGeom prst="rect">
              <a:avLst/>
            </a:prstGeom>
            <a:noFill/>
            <a:ln w="12700">
              <a:noFill/>
              <a:miter lim="800000"/>
              <a:headEnd/>
              <a:tailEnd/>
            </a:ln>
          </p:spPr>
          <p:txBody>
            <a:bodyPr wrap="none" lIns="41275" tIns="20638" rIns="41275" bIns="20638">
              <a:spAutoFit/>
            </a:bodyPr>
            <a:lstStyle/>
            <a:p>
              <a:pPr defTabSz="185738"/>
              <a:r>
                <a:rPr lang="en-GB" sz="1200" i="0">
                  <a:latin typeface="Arial" pitchFamily="34" charset="0"/>
                </a:rPr>
                <a:t>31% risk</a:t>
              </a:r>
              <a:br>
                <a:rPr lang="en-GB" sz="1200" i="0">
                  <a:latin typeface="Arial" pitchFamily="34" charset="0"/>
                </a:rPr>
              </a:br>
              <a:r>
                <a:rPr lang="en-GB" sz="1200" i="0">
                  <a:latin typeface="Arial" pitchFamily="34" charset="0"/>
                </a:rPr>
                <a:t>reduction </a:t>
              </a:r>
              <a:br>
                <a:rPr lang="en-GB" sz="1200" i="0">
                  <a:latin typeface="Arial" pitchFamily="34" charset="0"/>
                </a:rPr>
              </a:br>
              <a:r>
                <a:rPr lang="en-GB" sz="1200">
                  <a:latin typeface="Arial" pitchFamily="34" charset="0"/>
                </a:rPr>
                <a:t>P</a:t>
              </a:r>
              <a:r>
                <a:rPr lang="en-GB" sz="1200" i="0">
                  <a:latin typeface="Arial" pitchFamily="34" charset="0"/>
                </a:rPr>
                <a:t> &lt; 0.001</a:t>
              </a:r>
            </a:p>
          </p:txBody>
        </p:sp>
        <p:sp>
          <p:nvSpPr>
            <p:cNvPr id="19597" name="Freeform 141"/>
            <p:cNvSpPr>
              <a:spLocks/>
            </p:cNvSpPr>
            <p:nvPr/>
          </p:nvSpPr>
          <p:spPr bwMode="auto">
            <a:xfrm>
              <a:off x="2830" y="1347"/>
              <a:ext cx="34" cy="255"/>
            </a:xfrm>
            <a:custGeom>
              <a:avLst/>
              <a:gdLst>
                <a:gd name="T0" fmla="*/ 0 w 39"/>
                <a:gd name="T1" fmla="*/ 0 h 255"/>
                <a:gd name="T2" fmla="*/ 38 w 39"/>
                <a:gd name="T3" fmla="*/ 0 h 255"/>
                <a:gd name="T4" fmla="*/ 38 w 39"/>
                <a:gd name="T5" fmla="*/ 254 h 255"/>
                <a:gd name="T6" fmla="*/ 0 w 39"/>
                <a:gd name="T7" fmla="*/ 254 h 255"/>
                <a:gd name="T8" fmla="*/ 0 60000 65536"/>
                <a:gd name="T9" fmla="*/ 0 60000 65536"/>
                <a:gd name="T10" fmla="*/ 0 60000 65536"/>
                <a:gd name="T11" fmla="*/ 0 60000 65536"/>
                <a:gd name="T12" fmla="*/ 0 w 39"/>
                <a:gd name="T13" fmla="*/ 0 h 255"/>
                <a:gd name="T14" fmla="*/ 39 w 39"/>
                <a:gd name="T15" fmla="*/ 255 h 255"/>
              </a:gdLst>
              <a:ahLst/>
              <a:cxnLst>
                <a:cxn ang="T8">
                  <a:pos x="T0" y="T1"/>
                </a:cxn>
                <a:cxn ang="T9">
                  <a:pos x="T2" y="T3"/>
                </a:cxn>
                <a:cxn ang="T10">
                  <a:pos x="T4" y="T5"/>
                </a:cxn>
                <a:cxn ang="T11">
                  <a:pos x="T6" y="T7"/>
                </a:cxn>
              </a:cxnLst>
              <a:rect l="T12" t="T13" r="T14" b="T15"/>
              <a:pathLst>
                <a:path w="39" h="255">
                  <a:moveTo>
                    <a:pt x="0" y="0"/>
                  </a:moveTo>
                  <a:lnTo>
                    <a:pt x="38" y="0"/>
                  </a:lnTo>
                  <a:lnTo>
                    <a:pt x="38" y="254"/>
                  </a:lnTo>
                  <a:lnTo>
                    <a:pt x="0" y="254"/>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19598" name="Freeform 142"/>
            <p:cNvSpPr>
              <a:spLocks/>
            </p:cNvSpPr>
            <p:nvPr/>
          </p:nvSpPr>
          <p:spPr bwMode="auto">
            <a:xfrm>
              <a:off x="1175" y="1346"/>
              <a:ext cx="1635" cy="764"/>
            </a:xfrm>
            <a:custGeom>
              <a:avLst/>
              <a:gdLst>
                <a:gd name="T0" fmla="*/ 0 w 1839"/>
                <a:gd name="T1" fmla="*/ 763 h 764"/>
                <a:gd name="T2" fmla="*/ 33 w 1839"/>
                <a:gd name="T3" fmla="*/ 751 h 764"/>
                <a:gd name="T4" fmla="*/ 62 w 1839"/>
                <a:gd name="T5" fmla="*/ 739 h 764"/>
                <a:gd name="T6" fmla="*/ 108 w 1839"/>
                <a:gd name="T7" fmla="*/ 728 h 764"/>
                <a:gd name="T8" fmla="*/ 131 w 1839"/>
                <a:gd name="T9" fmla="*/ 695 h 764"/>
                <a:gd name="T10" fmla="*/ 167 w 1839"/>
                <a:gd name="T11" fmla="*/ 685 h 764"/>
                <a:gd name="T12" fmla="*/ 212 w 1839"/>
                <a:gd name="T13" fmla="*/ 672 h 764"/>
                <a:gd name="T14" fmla="*/ 241 w 1839"/>
                <a:gd name="T15" fmla="*/ 661 h 764"/>
                <a:gd name="T16" fmla="*/ 272 w 1839"/>
                <a:gd name="T17" fmla="*/ 639 h 764"/>
                <a:gd name="T18" fmla="*/ 308 w 1839"/>
                <a:gd name="T19" fmla="*/ 637 h 764"/>
                <a:gd name="T20" fmla="*/ 334 w 1839"/>
                <a:gd name="T21" fmla="*/ 624 h 764"/>
                <a:gd name="T22" fmla="*/ 374 w 1839"/>
                <a:gd name="T23" fmla="*/ 620 h 764"/>
                <a:gd name="T24" fmla="*/ 394 w 1839"/>
                <a:gd name="T25" fmla="*/ 597 h 764"/>
                <a:gd name="T26" fmla="*/ 430 w 1839"/>
                <a:gd name="T27" fmla="*/ 589 h 764"/>
                <a:gd name="T28" fmla="*/ 461 w 1839"/>
                <a:gd name="T29" fmla="*/ 571 h 764"/>
                <a:gd name="T30" fmla="*/ 516 w 1839"/>
                <a:gd name="T31" fmla="*/ 550 h 764"/>
                <a:gd name="T32" fmla="*/ 552 w 1839"/>
                <a:gd name="T33" fmla="*/ 535 h 764"/>
                <a:gd name="T34" fmla="*/ 592 w 1839"/>
                <a:gd name="T35" fmla="*/ 522 h 764"/>
                <a:gd name="T36" fmla="*/ 642 w 1839"/>
                <a:gd name="T37" fmla="*/ 498 h 764"/>
                <a:gd name="T38" fmla="*/ 692 w 1839"/>
                <a:gd name="T39" fmla="*/ 488 h 764"/>
                <a:gd name="T40" fmla="*/ 733 w 1839"/>
                <a:gd name="T41" fmla="*/ 475 h 764"/>
                <a:gd name="T42" fmla="*/ 778 w 1839"/>
                <a:gd name="T43" fmla="*/ 446 h 764"/>
                <a:gd name="T44" fmla="*/ 811 w 1839"/>
                <a:gd name="T45" fmla="*/ 427 h 764"/>
                <a:gd name="T46" fmla="*/ 852 w 1839"/>
                <a:gd name="T47" fmla="*/ 405 h 764"/>
                <a:gd name="T48" fmla="*/ 902 w 1839"/>
                <a:gd name="T49" fmla="*/ 388 h 764"/>
                <a:gd name="T50" fmla="*/ 952 w 1839"/>
                <a:gd name="T51" fmla="*/ 373 h 764"/>
                <a:gd name="T52" fmla="*/ 991 w 1839"/>
                <a:gd name="T53" fmla="*/ 345 h 764"/>
                <a:gd name="T54" fmla="*/ 1051 w 1839"/>
                <a:gd name="T55" fmla="*/ 328 h 764"/>
                <a:gd name="T56" fmla="*/ 1090 w 1839"/>
                <a:gd name="T57" fmla="*/ 301 h 764"/>
                <a:gd name="T58" fmla="*/ 1148 w 1839"/>
                <a:gd name="T59" fmla="*/ 301 h 764"/>
                <a:gd name="T60" fmla="*/ 1181 w 1839"/>
                <a:gd name="T61" fmla="*/ 276 h 764"/>
                <a:gd name="T62" fmla="*/ 1219 w 1839"/>
                <a:gd name="T63" fmla="*/ 270 h 764"/>
                <a:gd name="T64" fmla="*/ 1255 w 1839"/>
                <a:gd name="T65" fmla="*/ 252 h 764"/>
                <a:gd name="T66" fmla="*/ 1291 w 1839"/>
                <a:gd name="T67" fmla="*/ 250 h 764"/>
                <a:gd name="T68" fmla="*/ 1327 w 1839"/>
                <a:gd name="T69" fmla="*/ 222 h 764"/>
                <a:gd name="T70" fmla="*/ 1388 w 1839"/>
                <a:gd name="T71" fmla="*/ 218 h 764"/>
                <a:gd name="T72" fmla="*/ 1421 w 1839"/>
                <a:gd name="T73" fmla="*/ 187 h 764"/>
                <a:gd name="T74" fmla="*/ 1471 w 1839"/>
                <a:gd name="T75" fmla="*/ 157 h 764"/>
                <a:gd name="T76" fmla="*/ 1554 w 1839"/>
                <a:gd name="T77" fmla="*/ 157 h 764"/>
                <a:gd name="T78" fmla="*/ 1583 w 1839"/>
                <a:gd name="T79" fmla="*/ 148 h 764"/>
                <a:gd name="T80" fmla="*/ 1647 w 1839"/>
                <a:gd name="T81" fmla="*/ 127 h 764"/>
                <a:gd name="T82" fmla="*/ 1700 w 1839"/>
                <a:gd name="T83" fmla="*/ 108 h 764"/>
                <a:gd name="T84" fmla="*/ 1733 w 1839"/>
                <a:gd name="T85" fmla="*/ 87 h 764"/>
                <a:gd name="T86" fmla="*/ 1774 w 1839"/>
                <a:gd name="T87" fmla="*/ 64 h 764"/>
                <a:gd name="T88" fmla="*/ 1812 w 1839"/>
                <a:gd name="T89" fmla="*/ 29 h 764"/>
                <a:gd name="T90" fmla="*/ 1838 w 1839"/>
                <a:gd name="T91" fmla="*/ 0 h 7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39"/>
                <a:gd name="T139" fmla="*/ 0 h 764"/>
                <a:gd name="T140" fmla="*/ 1839 w 1839"/>
                <a:gd name="T141" fmla="*/ 764 h 7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39" h="764">
                  <a:moveTo>
                    <a:pt x="0" y="763"/>
                  </a:moveTo>
                  <a:lnTo>
                    <a:pt x="33" y="751"/>
                  </a:lnTo>
                  <a:lnTo>
                    <a:pt x="62" y="739"/>
                  </a:lnTo>
                  <a:lnTo>
                    <a:pt x="108" y="728"/>
                  </a:lnTo>
                  <a:lnTo>
                    <a:pt x="131" y="695"/>
                  </a:lnTo>
                  <a:lnTo>
                    <a:pt x="167" y="685"/>
                  </a:lnTo>
                  <a:lnTo>
                    <a:pt x="212" y="672"/>
                  </a:lnTo>
                  <a:lnTo>
                    <a:pt x="241" y="661"/>
                  </a:lnTo>
                  <a:lnTo>
                    <a:pt x="272" y="639"/>
                  </a:lnTo>
                  <a:lnTo>
                    <a:pt x="308" y="637"/>
                  </a:lnTo>
                  <a:lnTo>
                    <a:pt x="334" y="624"/>
                  </a:lnTo>
                  <a:lnTo>
                    <a:pt x="374" y="620"/>
                  </a:lnTo>
                  <a:lnTo>
                    <a:pt x="394" y="597"/>
                  </a:lnTo>
                  <a:lnTo>
                    <a:pt x="430" y="589"/>
                  </a:lnTo>
                  <a:lnTo>
                    <a:pt x="461" y="571"/>
                  </a:lnTo>
                  <a:lnTo>
                    <a:pt x="516" y="550"/>
                  </a:lnTo>
                  <a:lnTo>
                    <a:pt x="552" y="535"/>
                  </a:lnTo>
                  <a:lnTo>
                    <a:pt x="592" y="522"/>
                  </a:lnTo>
                  <a:lnTo>
                    <a:pt x="642" y="498"/>
                  </a:lnTo>
                  <a:lnTo>
                    <a:pt x="692" y="488"/>
                  </a:lnTo>
                  <a:lnTo>
                    <a:pt x="733" y="475"/>
                  </a:lnTo>
                  <a:lnTo>
                    <a:pt x="778" y="446"/>
                  </a:lnTo>
                  <a:lnTo>
                    <a:pt x="811" y="427"/>
                  </a:lnTo>
                  <a:lnTo>
                    <a:pt x="852" y="405"/>
                  </a:lnTo>
                  <a:lnTo>
                    <a:pt x="902" y="388"/>
                  </a:lnTo>
                  <a:lnTo>
                    <a:pt x="952" y="373"/>
                  </a:lnTo>
                  <a:lnTo>
                    <a:pt x="991" y="345"/>
                  </a:lnTo>
                  <a:lnTo>
                    <a:pt x="1051" y="328"/>
                  </a:lnTo>
                  <a:lnTo>
                    <a:pt x="1090" y="301"/>
                  </a:lnTo>
                  <a:lnTo>
                    <a:pt x="1148" y="301"/>
                  </a:lnTo>
                  <a:lnTo>
                    <a:pt x="1181" y="276"/>
                  </a:lnTo>
                  <a:lnTo>
                    <a:pt x="1219" y="270"/>
                  </a:lnTo>
                  <a:lnTo>
                    <a:pt x="1255" y="252"/>
                  </a:lnTo>
                  <a:lnTo>
                    <a:pt x="1291" y="250"/>
                  </a:lnTo>
                  <a:lnTo>
                    <a:pt x="1327" y="222"/>
                  </a:lnTo>
                  <a:lnTo>
                    <a:pt x="1388" y="218"/>
                  </a:lnTo>
                  <a:lnTo>
                    <a:pt x="1421" y="187"/>
                  </a:lnTo>
                  <a:lnTo>
                    <a:pt x="1471" y="157"/>
                  </a:lnTo>
                  <a:lnTo>
                    <a:pt x="1554" y="157"/>
                  </a:lnTo>
                  <a:lnTo>
                    <a:pt x="1583" y="148"/>
                  </a:lnTo>
                  <a:lnTo>
                    <a:pt x="1647" y="127"/>
                  </a:lnTo>
                  <a:lnTo>
                    <a:pt x="1700" y="108"/>
                  </a:lnTo>
                  <a:lnTo>
                    <a:pt x="1733" y="87"/>
                  </a:lnTo>
                  <a:lnTo>
                    <a:pt x="1774" y="64"/>
                  </a:lnTo>
                  <a:lnTo>
                    <a:pt x="1812" y="29"/>
                  </a:lnTo>
                  <a:lnTo>
                    <a:pt x="1838" y="0"/>
                  </a:lnTo>
                </a:path>
              </a:pathLst>
            </a:custGeom>
            <a:noFill/>
            <a:ln w="25400" cap="flat">
              <a:solidFill>
                <a:srgbClr val="CCFFFF"/>
              </a:solidFill>
              <a:prstDash val="solid"/>
              <a:round/>
              <a:headEnd type="none" w="med" len="med"/>
              <a:tailEnd type="none" w="med" len="med"/>
            </a:ln>
          </p:spPr>
          <p:txBody>
            <a:bodyPr/>
            <a:lstStyle/>
            <a:p>
              <a:endParaRPr lang="en-GB"/>
            </a:p>
          </p:txBody>
        </p:sp>
        <p:sp>
          <p:nvSpPr>
            <p:cNvPr id="19599" name="Line 143"/>
            <p:cNvSpPr>
              <a:spLocks noChangeShapeType="1"/>
            </p:cNvSpPr>
            <p:nvPr/>
          </p:nvSpPr>
          <p:spPr bwMode="auto">
            <a:xfrm>
              <a:off x="1173" y="2103"/>
              <a:ext cx="5" cy="11"/>
            </a:xfrm>
            <a:prstGeom prst="line">
              <a:avLst/>
            </a:prstGeom>
            <a:noFill/>
            <a:ln w="12700">
              <a:noFill/>
              <a:round/>
              <a:headEnd/>
              <a:tailEnd/>
            </a:ln>
          </p:spPr>
          <p:txBody>
            <a:bodyPr/>
            <a:lstStyle/>
            <a:p>
              <a:endParaRPr lang="en-GB"/>
            </a:p>
          </p:txBody>
        </p:sp>
        <p:sp>
          <p:nvSpPr>
            <p:cNvPr id="19600" name="Line 144"/>
            <p:cNvSpPr>
              <a:spLocks noChangeShapeType="1"/>
            </p:cNvSpPr>
            <p:nvPr/>
          </p:nvSpPr>
          <p:spPr bwMode="auto">
            <a:xfrm flipH="1" flipV="1">
              <a:off x="2803" y="1342"/>
              <a:ext cx="11" cy="7"/>
            </a:xfrm>
            <a:prstGeom prst="line">
              <a:avLst/>
            </a:prstGeom>
            <a:noFill/>
            <a:ln w="12700">
              <a:noFill/>
              <a:round/>
              <a:headEnd/>
              <a:tailEnd/>
            </a:ln>
          </p:spPr>
          <p:txBody>
            <a:bodyPr/>
            <a:lstStyle/>
            <a:p>
              <a:endParaRPr lang="en-GB"/>
            </a:p>
          </p:txBody>
        </p:sp>
        <p:sp>
          <p:nvSpPr>
            <p:cNvPr id="19601" name="Freeform 145"/>
            <p:cNvSpPr>
              <a:spLocks/>
            </p:cNvSpPr>
            <p:nvPr/>
          </p:nvSpPr>
          <p:spPr bwMode="auto">
            <a:xfrm>
              <a:off x="1175" y="1605"/>
              <a:ext cx="1609" cy="507"/>
            </a:xfrm>
            <a:custGeom>
              <a:avLst/>
              <a:gdLst>
                <a:gd name="T0" fmla="*/ 0 w 1810"/>
                <a:gd name="T1" fmla="*/ 506 h 507"/>
                <a:gd name="T2" fmla="*/ 36 w 1810"/>
                <a:gd name="T3" fmla="*/ 483 h 507"/>
                <a:gd name="T4" fmla="*/ 67 w 1810"/>
                <a:gd name="T5" fmla="*/ 479 h 507"/>
                <a:gd name="T6" fmla="*/ 86 w 1810"/>
                <a:gd name="T7" fmla="*/ 467 h 507"/>
                <a:gd name="T8" fmla="*/ 117 w 1810"/>
                <a:gd name="T9" fmla="*/ 458 h 507"/>
                <a:gd name="T10" fmla="*/ 160 w 1810"/>
                <a:gd name="T11" fmla="*/ 458 h 507"/>
                <a:gd name="T12" fmla="*/ 198 w 1810"/>
                <a:gd name="T13" fmla="*/ 435 h 507"/>
                <a:gd name="T14" fmla="*/ 239 w 1810"/>
                <a:gd name="T15" fmla="*/ 429 h 507"/>
                <a:gd name="T16" fmla="*/ 265 w 1810"/>
                <a:gd name="T17" fmla="*/ 415 h 507"/>
                <a:gd name="T18" fmla="*/ 315 w 1810"/>
                <a:gd name="T19" fmla="*/ 410 h 507"/>
                <a:gd name="T20" fmla="*/ 370 w 1810"/>
                <a:gd name="T21" fmla="*/ 398 h 507"/>
                <a:gd name="T22" fmla="*/ 423 w 1810"/>
                <a:gd name="T23" fmla="*/ 396 h 507"/>
                <a:gd name="T24" fmla="*/ 444 w 1810"/>
                <a:gd name="T25" fmla="*/ 371 h 507"/>
                <a:gd name="T26" fmla="*/ 491 w 1810"/>
                <a:gd name="T27" fmla="*/ 357 h 507"/>
                <a:gd name="T28" fmla="*/ 539 w 1810"/>
                <a:gd name="T29" fmla="*/ 344 h 507"/>
                <a:gd name="T30" fmla="*/ 582 w 1810"/>
                <a:gd name="T31" fmla="*/ 346 h 507"/>
                <a:gd name="T32" fmla="*/ 611 w 1810"/>
                <a:gd name="T33" fmla="*/ 332 h 507"/>
                <a:gd name="T34" fmla="*/ 640 w 1810"/>
                <a:gd name="T35" fmla="*/ 311 h 507"/>
                <a:gd name="T36" fmla="*/ 690 w 1810"/>
                <a:gd name="T37" fmla="*/ 311 h 507"/>
                <a:gd name="T38" fmla="*/ 718 w 1810"/>
                <a:gd name="T39" fmla="*/ 294 h 507"/>
                <a:gd name="T40" fmla="*/ 770 w 1810"/>
                <a:gd name="T41" fmla="*/ 282 h 507"/>
                <a:gd name="T42" fmla="*/ 819 w 1810"/>
                <a:gd name="T43" fmla="*/ 262 h 507"/>
                <a:gd name="T44" fmla="*/ 860 w 1810"/>
                <a:gd name="T45" fmla="*/ 254 h 507"/>
                <a:gd name="T46" fmla="*/ 894 w 1810"/>
                <a:gd name="T47" fmla="*/ 246 h 507"/>
                <a:gd name="T48" fmla="*/ 934 w 1810"/>
                <a:gd name="T49" fmla="*/ 246 h 507"/>
                <a:gd name="T50" fmla="*/ 961 w 1810"/>
                <a:gd name="T51" fmla="*/ 237 h 507"/>
                <a:gd name="T52" fmla="*/ 1007 w 1810"/>
                <a:gd name="T53" fmla="*/ 219 h 507"/>
                <a:gd name="T54" fmla="*/ 1036 w 1810"/>
                <a:gd name="T55" fmla="*/ 215 h 507"/>
                <a:gd name="T56" fmla="*/ 1078 w 1810"/>
                <a:gd name="T57" fmla="*/ 207 h 507"/>
                <a:gd name="T58" fmla="*/ 1107 w 1810"/>
                <a:gd name="T59" fmla="*/ 193 h 507"/>
                <a:gd name="T60" fmla="*/ 1150 w 1810"/>
                <a:gd name="T61" fmla="*/ 184 h 507"/>
                <a:gd name="T62" fmla="*/ 1193 w 1810"/>
                <a:gd name="T63" fmla="*/ 184 h 507"/>
                <a:gd name="T64" fmla="*/ 1234 w 1810"/>
                <a:gd name="T65" fmla="*/ 172 h 507"/>
                <a:gd name="T66" fmla="*/ 1294 w 1810"/>
                <a:gd name="T67" fmla="*/ 164 h 507"/>
                <a:gd name="T68" fmla="*/ 1324 w 1810"/>
                <a:gd name="T69" fmla="*/ 153 h 507"/>
                <a:gd name="T70" fmla="*/ 1341 w 1810"/>
                <a:gd name="T71" fmla="*/ 130 h 507"/>
                <a:gd name="T72" fmla="*/ 1367 w 1810"/>
                <a:gd name="T73" fmla="*/ 108 h 507"/>
                <a:gd name="T74" fmla="*/ 1413 w 1810"/>
                <a:gd name="T75" fmla="*/ 96 h 507"/>
                <a:gd name="T76" fmla="*/ 1463 w 1810"/>
                <a:gd name="T77" fmla="*/ 83 h 507"/>
                <a:gd name="T78" fmla="*/ 1501 w 1810"/>
                <a:gd name="T79" fmla="*/ 75 h 507"/>
                <a:gd name="T80" fmla="*/ 1534 w 1810"/>
                <a:gd name="T81" fmla="*/ 67 h 507"/>
                <a:gd name="T82" fmla="*/ 1577 w 1810"/>
                <a:gd name="T83" fmla="*/ 68 h 507"/>
                <a:gd name="T84" fmla="*/ 1580 w 1810"/>
                <a:gd name="T85" fmla="*/ 51 h 507"/>
                <a:gd name="T86" fmla="*/ 1663 w 1810"/>
                <a:gd name="T87" fmla="*/ 51 h 507"/>
                <a:gd name="T88" fmla="*/ 1683 w 1810"/>
                <a:gd name="T89" fmla="*/ 22 h 507"/>
                <a:gd name="T90" fmla="*/ 1780 w 1810"/>
                <a:gd name="T91" fmla="*/ 22 h 507"/>
                <a:gd name="T92" fmla="*/ 1792 w 1810"/>
                <a:gd name="T93" fmla="*/ 0 h 507"/>
                <a:gd name="T94" fmla="*/ 1809 w 1810"/>
                <a:gd name="T95" fmla="*/ 0 h 5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0"/>
                <a:gd name="T145" fmla="*/ 0 h 507"/>
                <a:gd name="T146" fmla="*/ 1810 w 1810"/>
                <a:gd name="T147" fmla="*/ 507 h 5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0" h="507">
                  <a:moveTo>
                    <a:pt x="0" y="506"/>
                  </a:moveTo>
                  <a:lnTo>
                    <a:pt x="36" y="483"/>
                  </a:lnTo>
                  <a:lnTo>
                    <a:pt x="67" y="479"/>
                  </a:lnTo>
                  <a:lnTo>
                    <a:pt x="86" y="467"/>
                  </a:lnTo>
                  <a:lnTo>
                    <a:pt x="117" y="458"/>
                  </a:lnTo>
                  <a:lnTo>
                    <a:pt x="160" y="458"/>
                  </a:lnTo>
                  <a:lnTo>
                    <a:pt x="198" y="435"/>
                  </a:lnTo>
                  <a:lnTo>
                    <a:pt x="239" y="429"/>
                  </a:lnTo>
                  <a:lnTo>
                    <a:pt x="265" y="415"/>
                  </a:lnTo>
                  <a:lnTo>
                    <a:pt x="315" y="410"/>
                  </a:lnTo>
                  <a:lnTo>
                    <a:pt x="370" y="398"/>
                  </a:lnTo>
                  <a:lnTo>
                    <a:pt x="423" y="396"/>
                  </a:lnTo>
                  <a:lnTo>
                    <a:pt x="444" y="371"/>
                  </a:lnTo>
                  <a:lnTo>
                    <a:pt x="491" y="357"/>
                  </a:lnTo>
                  <a:lnTo>
                    <a:pt x="539" y="344"/>
                  </a:lnTo>
                  <a:lnTo>
                    <a:pt x="582" y="346"/>
                  </a:lnTo>
                  <a:lnTo>
                    <a:pt x="611" y="332"/>
                  </a:lnTo>
                  <a:lnTo>
                    <a:pt x="640" y="311"/>
                  </a:lnTo>
                  <a:lnTo>
                    <a:pt x="690" y="311"/>
                  </a:lnTo>
                  <a:lnTo>
                    <a:pt x="718" y="294"/>
                  </a:lnTo>
                  <a:lnTo>
                    <a:pt x="770" y="282"/>
                  </a:lnTo>
                  <a:lnTo>
                    <a:pt x="819" y="262"/>
                  </a:lnTo>
                  <a:lnTo>
                    <a:pt x="860" y="254"/>
                  </a:lnTo>
                  <a:lnTo>
                    <a:pt x="894" y="246"/>
                  </a:lnTo>
                  <a:lnTo>
                    <a:pt x="934" y="246"/>
                  </a:lnTo>
                  <a:lnTo>
                    <a:pt x="961" y="237"/>
                  </a:lnTo>
                  <a:lnTo>
                    <a:pt x="1007" y="219"/>
                  </a:lnTo>
                  <a:lnTo>
                    <a:pt x="1036" y="215"/>
                  </a:lnTo>
                  <a:lnTo>
                    <a:pt x="1078" y="207"/>
                  </a:lnTo>
                  <a:lnTo>
                    <a:pt x="1107" y="193"/>
                  </a:lnTo>
                  <a:lnTo>
                    <a:pt x="1150" y="184"/>
                  </a:lnTo>
                  <a:lnTo>
                    <a:pt x="1193" y="184"/>
                  </a:lnTo>
                  <a:lnTo>
                    <a:pt x="1234" y="172"/>
                  </a:lnTo>
                  <a:lnTo>
                    <a:pt x="1294" y="164"/>
                  </a:lnTo>
                  <a:lnTo>
                    <a:pt x="1324" y="153"/>
                  </a:lnTo>
                  <a:lnTo>
                    <a:pt x="1341" y="130"/>
                  </a:lnTo>
                  <a:lnTo>
                    <a:pt x="1367" y="108"/>
                  </a:lnTo>
                  <a:lnTo>
                    <a:pt x="1413" y="96"/>
                  </a:lnTo>
                  <a:lnTo>
                    <a:pt x="1463" y="83"/>
                  </a:lnTo>
                  <a:lnTo>
                    <a:pt x="1501" y="75"/>
                  </a:lnTo>
                  <a:lnTo>
                    <a:pt x="1534" y="67"/>
                  </a:lnTo>
                  <a:lnTo>
                    <a:pt x="1577" y="68"/>
                  </a:lnTo>
                  <a:lnTo>
                    <a:pt x="1580" y="51"/>
                  </a:lnTo>
                  <a:lnTo>
                    <a:pt x="1663" y="51"/>
                  </a:lnTo>
                  <a:lnTo>
                    <a:pt x="1683" y="22"/>
                  </a:lnTo>
                  <a:lnTo>
                    <a:pt x="1780" y="22"/>
                  </a:lnTo>
                  <a:lnTo>
                    <a:pt x="1792" y="0"/>
                  </a:lnTo>
                  <a:lnTo>
                    <a:pt x="1809" y="0"/>
                  </a:lnTo>
                </a:path>
              </a:pathLst>
            </a:custGeom>
            <a:noFill/>
            <a:ln w="25400" cap="rnd" cmpd="sng">
              <a:solidFill>
                <a:srgbClr val="FAFD00"/>
              </a:solidFill>
              <a:prstDash val="solid"/>
              <a:round/>
              <a:headEnd type="none" w="med" len="med"/>
              <a:tailEnd type="none" w="med" len="med"/>
            </a:ln>
          </p:spPr>
          <p:txBody>
            <a:bodyPr/>
            <a:lstStyle/>
            <a:p>
              <a:endParaRPr lang="en-GB"/>
            </a:p>
          </p:txBody>
        </p:sp>
        <p:sp>
          <p:nvSpPr>
            <p:cNvPr id="19602" name="Line 146"/>
            <p:cNvSpPr>
              <a:spLocks noChangeShapeType="1"/>
            </p:cNvSpPr>
            <p:nvPr/>
          </p:nvSpPr>
          <p:spPr bwMode="auto">
            <a:xfrm>
              <a:off x="1172" y="2106"/>
              <a:ext cx="7" cy="9"/>
            </a:xfrm>
            <a:prstGeom prst="line">
              <a:avLst/>
            </a:prstGeom>
            <a:noFill/>
            <a:ln w="12700">
              <a:noFill/>
              <a:round/>
              <a:headEnd/>
              <a:tailEnd/>
            </a:ln>
          </p:spPr>
          <p:txBody>
            <a:bodyPr/>
            <a:lstStyle/>
            <a:p>
              <a:endParaRPr lang="en-GB"/>
            </a:p>
          </p:txBody>
        </p:sp>
        <p:sp>
          <p:nvSpPr>
            <p:cNvPr id="19603" name="Freeform 147"/>
            <p:cNvSpPr>
              <a:spLocks/>
            </p:cNvSpPr>
            <p:nvPr/>
          </p:nvSpPr>
          <p:spPr bwMode="auto">
            <a:xfrm>
              <a:off x="3804" y="1335"/>
              <a:ext cx="1473" cy="770"/>
            </a:xfrm>
            <a:custGeom>
              <a:avLst/>
              <a:gdLst>
                <a:gd name="T0" fmla="*/ 1657 w 1658"/>
                <a:gd name="T1" fmla="*/ 0 h 770"/>
                <a:gd name="T2" fmla="*/ 1637 w 1658"/>
                <a:gd name="T3" fmla="*/ 53 h 770"/>
                <a:gd name="T4" fmla="*/ 1578 w 1658"/>
                <a:gd name="T5" fmla="*/ 55 h 770"/>
                <a:gd name="T6" fmla="*/ 1575 w 1658"/>
                <a:gd name="T7" fmla="*/ 88 h 770"/>
                <a:gd name="T8" fmla="*/ 1538 w 1658"/>
                <a:gd name="T9" fmla="*/ 121 h 770"/>
                <a:gd name="T10" fmla="*/ 1498 w 1658"/>
                <a:gd name="T11" fmla="*/ 121 h 770"/>
                <a:gd name="T12" fmla="*/ 1445 w 1658"/>
                <a:gd name="T13" fmla="*/ 152 h 770"/>
                <a:gd name="T14" fmla="*/ 1405 w 1658"/>
                <a:gd name="T15" fmla="*/ 197 h 770"/>
                <a:gd name="T16" fmla="*/ 1365 w 1658"/>
                <a:gd name="T17" fmla="*/ 222 h 770"/>
                <a:gd name="T18" fmla="*/ 1320 w 1658"/>
                <a:gd name="T19" fmla="*/ 222 h 770"/>
                <a:gd name="T20" fmla="*/ 1274 w 1658"/>
                <a:gd name="T21" fmla="*/ 240 h 770"/>
                <a:gd name="T22" fmla="*/ 1272 w 1658"/>
                <a:gd name="T23" fmla="*/ 255 h 770"/>
                <a:gd name="T24" fmla="*/ 1241 w 1658"/>
                <a:gd name="T25" fmla="*/ 273 h 770"/>
                <a:gd name="T26" fmla="*/ 1212 w 1658"/>
                <a:gd name="T27" fmla="*/ 280 h 770"/>
                <a:gd name="T28" fmla="*/ 1181 w 1658"/>
                <a:gd name="T29" fmla="*/ 280 h 770"/>
                <a:gd name="T30" fmla="*/ 1141 w 1658"/>
                <a:gd name="T31" fmla="*/ 280 h 770"/>
                <a:gd name="T32" fmla="*/ 1096 w 1658"/>
                <a:gd name="T33" fmla="*/ 300 h 770"/>
                <a:gd name="T34" fmla="*/ 1056 w 1658"/>
                <a:gd name="T35" fmla="*/ 320 h 770"/>
                <a:gd name="T36" fmla="*/ 1000 w 1658"/>
                <a:gd name="T37" fmla="*/ 336 h 770"/>
                <a:gd name="T38" fmla="*/ 960 w 1658"/>
                <a:gd name="T39" fmla="*/ 356 h 770"/>
                <a:gd name="T40" fmla="*/ 937 w 1658"/>
                <a:gd name="T41" fmla="*/ 378 h 770"/>
                <a:gd name="T42" fmla="*/ 912 w 1658"/>
                <a:gd name="T43" fmla="*/ 406 h 770"/>
                <a:gd name="T44" fmla="*/ 872 w 1658"/>
                <a:gd name="T45" fmla="*/ 439 h 770"/>
                <a:gd name="T46" fmla="*/ 844 w 1658"/>
                <a:gd name="T47" fmla="*/ 444 h 770"/>
                <a:gd name="T48" fmla="*/ 759 w 1658"/>
                <a:gd name="T49" fmla="*/ 499 h 770"/>
                <a:gd name="T50" fmla="*/ 728 w 1658"/>
                <a:gd name="T51" fmla="*/ 502 h 770"/>
                <a:gd name="T52" fmla="*/ 702 w 1658"/>
                <a:gd name="T53" fmla="*/ 512 h 770"/>
                <a:gd name="T54" fmla="*/ 657 w 1658"/>
                <a:gd name="T55" fmla="*/ 517 h 770"/>
                <a:gd name="T56" fmla="*/ 600 w 1658"/>
                <a:gd name="T57" fmla="*/ 537 h 770"/>
                <a:gd name="T58" fmla="*/ 578 w 1658"/>
                <a:gd name="T59" fmla="*/ 555 h 770"/>
                <a:gd name="T60" fmla="*/ 479 w 1658"/>
                <a:gd name="T61" fmla="*/ 578 h 770"/>
                <a:gd name="T62" fmla="*/ 453 w 1658"/>
                <a:gd name="T63" fmla="*/ 592 h 770"/>
                <a:gd name="T64" fmla="*/ 416 w 1658"/>
                <a:gd name="T65" fmla="*/ 595 h 770"/>
                <a:gd name="T66" fmla="*/ 385 w 1658"/>
                <a:gd name="T67" fmla="*/ 608 h 770"/>
                <a:gd name="T68" fmla="*/ 348 w 1658"/>
                <a:gd name="T69" fmla="*/ 608 h 770"/>
                <a:gd name="T70" fmla="*/ 286 w 1658"/>
                <a:gd name="T71" fmla="*/ 648 h 770"/>
                <a:gd name="T72" fmla="*/ 255 w 1658"/>
                <a:gd name="T73" fmla="*/ 648 h 770"/>
                <a:gd name="T74" fmla="*/ 207 w 1658"/>
                <a:gd name="T75" fmla="*/ 689 h 770"/>
                <a:gd name="T76" fmla="*/ 170 w 1658"/>
                <a:gd name="T77" fmla="*/ 691 h 770"/>
                <a:gd name="T78" fmla="*/ 116 w 1658"/>
                <a:gd name="T79" fmla="*/ 711 h 770"/>
                <a:gd name="T80" fmla="*/ 74 w 1658"/>
                <a:gd name="T81" fmla="*/ 731 h 770"/>
                <a:gd name="T82" fmla="*/ 42 w 1658"/>
                <a:gd name="T83" fmla="*/ 739 h 770"/>
                <a:gd name="T84" fmla="*/ 0 w 1658"/>
                <a:gd name="T85" fmla="*/ 769 h 7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8"/>
                <a:gd name="T130" fmla="*/ 0 h 770"/>
                <a:gd name="T131" fmla="*/ 1658 w 1658"/>
                <a:gd name="T132" fmla="*/ 770 h 7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8" h="770">
                  <a:moveTo>
                    <a:pt x="1657" y="0"/>
                  </a:moveTo>
                  <a:lnTo>
                    <a:pt x="1637" y="53"/>
                  </a:lnTo>
                  <a:lnTo>
                    <a:pt x="1578" y="55"/>
                  </a:lnTo>
                  <a:lnTo>
                    <a:pt x="1575" y="88"/>
                  </a:lnTo>
                  <a:lnTo>
                    <a:pt x="1538" y="121"/>
                  </a:lnTo>
                  <a:lnTo>
                    <a:pt x="1498" y="121"/>
                  </a:lnTo>
                  <a:lnTo>
                    <a:pt x="1445" y="152"/>
                  </a:lnTo>
                  <a:lnTo>
                    <a:pt x="1405" y="197"/>
                  </a:lnTo>
                  <a:lnTo>
                    <a:pt x="1365" y="222"/>
                  </a:lnTo>
                  <a:lnTo>
                    <a:pt x="1320" y="222"/>
                  </a:lnTo>
                  <a:lnTo>
                    <a:pt x="1274" y="240"/>
                  </a:lnTo>
                  <a:lnTo>
                    <a:pt x="1272" y="255"/>
                  </a:lnTo>
                  <a:lnTo>
                    <a:pt x="1241" y="273"/>
                  </a:lnTo>
                  <a:lnTo>
                    <a:pt x="1212" y="280"/>
                  </a:lnTo>
                  <a:lnTo>
                    <a:pt x="1181" y="280"/>
                  </a:lnTo>
                  <a:lnTo>
                    <a:pt x="1141" y="280"/>
                  </a:lnTo>
                  <a:lnTo>
                    <a:pt x="1096" y="300"/>
                  </a:lnTo>
                  <a:lnTo>
                    <a:pt x="1056" y="320"/>
                  </a:lnTo>
                  <a:lnTo>
                    <a:pt x="1000" y="336"/>
                  </a:lnTo>
                  <a:lnTo>
                    <a:pt x="960" y="356"/>
                  </a:lnTo>
                  <a:lnTo>
                    <a:pt x="937" y="378"/>
                  </a:lnTo>
                  <a:lnTo>
                    <a:pt x="912" y="406"/>
                  </a:lnTo>
                  <a:lnTo>
                    <a:pt x="872" y="439"/>
                  </a:lnTo>
                  <a:lnTo>
                    <a:pt x="844" y="444"/>
                  </a:lnTo>
                  <a:lnTo>
                    <a:pt x="759" y="499"/>
                  </a:lnTo>
                  <a:lnTo>
                    <a:pt x="728" y="502"/>
                  </a:lnTo>
                  <a:lnTo>
                    <a:pt x="702" y="512"/>
                  </a:lnTo>
                  <a:lnTo>
                    <a:pt x="657" y="517"/>
                  </a:lnTo>
                  <a:lnTo>
                    <a:pt x="600" y="537"/>
                  </a:lnTo>
                  <a:lnTo>
                    <a:pt x="578" y="555"/>
                  </a:lnTo>
                  <a:lnTo>
                    <a:pt x="479" y="578"/>
                  </a:lnTo>
                  <a:lnTo>
                    <a:pt x="453" y="592"/>
                  </a:lnTo>
                  <a:lnTo>
                    <a:pt x="416" y="595"/>
                  </a:lnTo>
                  <a:lnTo>
                    <a:pt x="385" y="608"/>
                  </a:lnTo>
                  <a:lnTo>
                    <a:pt x="348" y="608"/>
                  </a:lnTo>
                  <a:lnTo>
                    <a:pt x="286" y="648"/>
                  </a:lnTo>
                  <a:lnTo>
                    <a:pt x="255" y="648"/>
                  </a:lnTo>
                  <a:lnTo>
                    <a:pt x="207" y="689"/>
                  </a:lnTo>
                  <a:lnTo>
                    <a:pt x="170" y="691"/>
                  </a:lnTo>
                  <a:lnTo>
                    <a:pt x="116" y="711"/>
                  </a:lnTo>
                  <a:lnTo>
                    <a:pt x="74" y="731"/>
                  </a:lnTo>
                  <a:lnTo>
                    <a:pt x="42" y="739"/>
                  </a:lnTo>
                  <a:lnTo>
                    <a:pt x="0" y="769"/>
                  </a:lnTo>
                </a:path>
              </a:pathLst>
            </a:custGeom>
            <a:noFill/>
            <a:ln w="25400" cap="flat">
              <a:solidFill>
                <a:srgbClr val="CCFFCC"/>
              </a:solidFill>
              <a:prstDash val="solid"/>
              <a:round/>
              <a:headEnd type="none" w="med" len="med"/>
              <a:tailEnd type="none" w="med" len="med"/>
            </a:ln>
          </p:spPr>
          <p:txBody>
            <a:bodyPr/>
            <a:lstStyle/>
            <a:p>
              <a:endParaRPr lang="en-GB"/>
            </a:p>
          </p:txBody>
        </p:sp>
        <p:sp>
          <p:nvSpPr>
            <p:cNvPr id="19604" name="Line 148"/>
            <p:cNvSpPr>
              <a:spLocks noChangeShapeType="1"/>
            </p:cNvSpPr>
            <p:nvPr/>
          </p:nvSpPr>
          <p:spPr bwMode="auto">
            <a:xfrm flipV="1">
              <a:off x="3797" y="2110"/>
              <a:ext cx="0" cy="23"/>
            </a:xfrm>
            <a:prstGeom prst="line">
              <a:avLst/>
            </a:prstGeom>
            <a:noFill/>
            <a:ln w="12700">
              <a:solidFill>
                <a:srgbClr val="FFFFFF"/>
              </a:solidFill>
              <a:round/>
              <a:headEnd/>
              <a:tailEnd/>
            </a:ln>
          </p:spPr>
          <p:txBody>
            <a:bodyPr/>
            <a:lstStyle/>
            <a:p>
              <a:endParaRPr lang="en-GB"/>
            </a:p>
          </p:txBody>
        </p:sp>
        <p:sp>
          <p:nvSpPr>
            <p:cNvPr id="19605" name="Freeform 149"/>
            <p:cNvSpPr>
              <a:spLocks/>
            </p:cNvSpPr>
            <p:nvPr/>
          </p:nvSpPr>
          <p:spPr bwMode="auto">
            <a:xfrm>
              <a:off x="3797" y="2110"/>
              <a:ext cx="1579" cy="24"/>
            </a:xfrm>
            <a:custGeom>
              <a:avLst/>
              <a:gdLst>
                <a:gd name="T0" fmla="*/ 1775 w 1776"/>
                <a:gd name="T1" fmla="*/ 23 h 24"/>
                <a:gd name="T2" fmla="*/ 1775 w 1776"/>
                <a:gd name="T3" fmla="*/ 0 h 24"/>
                <a:gd name="T4" fmla="*/ 0 w 1776"/>
                <a:gd name="T5" fmla="*/ 0 h 24"/>
                <a:gd name="T6" fmla="*/ 0 60000 65536"/>
                <a:gd name="T7" fmla="*/ 0 60000 65536"/>
                <a:gd name="T8" fmla="*/ 0 60000 65536"/>
                <a:gd name="T9" fmla="*/ 0 w 1776"/>
                <a:gd name="T10" fmla="*/ 0 h 24"/>
                <a:gd name="T11" fmla="*/ 1776 w 1776"/>
                <a:gd name="T12" fmla="*/ 24 h 24"/>
              </a:gdLst>
              <a:ahLst/>
              <a:cxnLst>
                <a:cxn ang="T6">
                  <a:pos x="T0" y="T1"/>
                </a:cxn>
                <a:cxn ang="T7">
                  <a:pos x="T2" y="T3"/>
                </a:cxn>
                <a:cxn ang="T8">
                  <a:pos x="T4" y="T5"/>
                </a:cxn>
              </a:cxnLst>
              <a:rect l="T9" t="T10" r="T11" b="T12"/>
              <a:pathLst>
                <a:path w="1776" h="24">
                  <a:moveTo>
                    <a:pt x="1775" y="23"/>
                  </a:moveTo>
                  <a:lnTo>
                    <a:pt x="1775" y="0"/>
                  </a:lnTo>
                  <a:lnTo>
                    <a:pt x="0" y="0"/>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19606" name="Line 150"/>
            <p:cNvSpPr>
              <a:spLocks noChangeShapeType="1"/>
            </p:cNvSpPr>
            <p:nvPr/>
          </p:nvSpPr>
          <p:spPr bwMode="auto">
            <a:xfrm flipV="1">
              <a:off x="4060" y="2110"/>
              <a:ext cx="0" cy="23"/>
            </a:xfrm>
            <a:prstGeom prst="line">
              <a:avLst/>
            </a:prstGeom>
            <a:noFill/>
            <a:ln w="12700">
              <a:solidFill>
                <a:srgbClr val="FFFFFF"/>
              </a:solidFill>
              <a:round/>
              <a:headEnd/>
              <a:tailEnd/>
            </a:ln>
          </p:spPr>
          <p:txBody>
            <a:bodyPr/>
            <a:lstStyle/>
            <a:p>
              <a:endParaRPr lang="en-GB"/>
            </a:p>
          </p:txBody>
        </p:sp>
        <p:sp>
          <p:nvSpPr>
            <p:cNvPr id="19607" name="Line 151"/>
            <p:cNvSpPr>
              <a:spLocks noChangeShapeType="1"/>
            </p:cNvSpPr>
            <p:nvPr/>
          </p:nvSpPr>
          <p:spPr bwMode="auto">
            <a:xfrm flipV="1">
              <a:off x="4324" y="2110"/>
              <a:ext cx="0" cy="23"/>
            </a:xfrm>
            <a:prstGeom prst="line">
              <a:avLst/>
            </a:prstGeom>
            <a:noFill/>
            <a:ln w="12700">
              <a:solidFill>
                <a:srgbClr val="FFFFFF"/>
              </a:solidFill>
              <a:round/>
              <a:headEnd/>
              <a:tailEnd/>
            </a:ln>
          </p:spPr>
          <p:txBody>
            <a:bodyPr/>
            <a:lstStyle/>
            <a:p>
              <a:endParaRPr lang="en-GB"/>
            </a:p>
          </p:txBody>
        </p:sp>
        <p:sp>
          <p:nvSpPr>
            <p:cNvPr id="19608" name="Line 152"/>
            <p:cNvSpPr>
              <a:spLocks noChangeShapeType="1"/>
            </p:cNvSpPr>
            <p:nvPr/>
          </p:nvSpPr>
          <p:spPr bwMode="auto">
            <a:xfrm flipV="1">
              <a:off x="4586" y="2110"/>
              <a:ext cx="0" cy="23"/>
            </a:xfrm>
            <a:prstGeom prst="line">
              <a:avLst/>
            </a:prstGeom>
            <a:noFill/>
            <a:ln w="12700">
              <a:solidFill>
                <a:srgbClr val="FFFFFF"/>
              </a:solidFill>
              <a:round/>
              <a:headEnd/>
              <a:tailEnd/>
            </a:ln>
          </p:spPr>
          <p:txBody>
            <a:bodyPr/>
            <a:lstStyle/>
            <a:p>
              <a:endParaRPr lang="en-GB"/>
            </a:p>
          </p:txBody>
        </p:sp>
        <p:sp>
          <p:nvSpPr>
            <p:cNvPr id="19609" name="Line 153"/>
            <p:cNvSpPr>
              <a:spLocks noChangeShapeType="1"/>
            </p:cNvSpPr>
            <p:nvPr/>
          </p:nvSpPr>
          <p:spPr bwMode="auto">
            <a:xfrm flipV="1">
              <a:off x="4850" y="2110"/>
              <a:ext cx="0" cy="23"/>
            </a:xfrm>
            <a:prstGeom prst="line">
              <a:avLst/>
            </a:prstGeom>
            <a:noFill/>
            <a:ln w="12700">
              <a:solidFill>
                <a:srgbClr val="FFFFFF"/>
              </a:solidFill>
              <a:round/>
              <a:headEnd/>
              <a:tailEnd/>
            </a:ln>
          </p:spPr>
          <p:txBody>
            <a:bodyPr/>
            <a:lstStyle/>
            <a:p>
              <a:endParaRPr lang="en-GB"/>
            </a:p>
          </p:txBody>
        </p:sp>
        <p:sp>
          <p:nvSpPr>
            <p:cNvPr id="19610" name="Line 154"/>
            <p:cNvSpPr>
              <a:spLocks noChangeShapeType="1"/>
            </p:cNvSpPr>
            <p:nvPr/>
          </p:nvSpPr>
          <p:spPr bwMode="auto">
            <a:xfrm flipV="1">
              <a:off x="5111" y="2110"/>
              <a:ext cx="0" cy="23"/>
            </a:xfrm>
            <a:prstGeom prst="line">
              <a:avLst/>
            </a:prstGeom>
            <a:noFill/>
            <a:ln w="12700">
              <a:solidFill>
                <a:srgbClr val="FFFFFF"/>
              </a:solidFill>
              <a:round/>
              <a:headEnd/>
              <a:tailEnd/>
            </a:ln>
          </p:spPr>
          <p:txBody>
            <a:bodyPr/>
            <a:lstStyle/>
            <a:p>
              <a:endParaRPr lang="en-GB"/>
            </a:p>
          </p:txBody>
        </p:sp>
        <p:sp>
          <p:nvSpPr>
            <p:cNvPr id="536731" name="Rectangle 155"/>
            <p:cNvSpPr>
              <a:spLocks noChangeArrowheads="1"/>
            </p:cNvSpPr>
            <p:nvPr/>
          </p:nvSpPr>
          <p:spPr bwMode="auto">
            <a:xfrm>
              <a:off x="3572" y="2044"/>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0.0</a:t>
              </a:r>
            </a:p>
          </p:txBody>
        </p:sp>
        <p:sp>
          <p:nvSpPr>
            <p:cNvPr id="536732" name="Rectangle 156"/>
            <p:cNvSpPr>
              <a:spLocks noChangeArrowheads="1"/>
            </p:cNvSpPr>
            <p:nvPr/>
          </p:nvSpPr>
          <p:spPr bwMode="auto">
            <a:xfrm>
              <a:off x="3754"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0</a:t>
              </a:r>
            </a:p>
          </p:txBody>
        </p:sp>
        <p:sp>
          <p:nvSpPr>
            <p:cNvPr id="536733" name="Rectangle 157"/>
            <p:cNvSpPr>
              <a:spLocks noChangeArrowheads="1"/>
            </p:cNvSpPr>
            <p:nvPr/>
          </p:nvSpPr>
          <p:spPr bwMode="auto">
            <a:xfrm>
              <a:off x="4016"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a:t>
              </a:r>
            </a:p>
          </p:txBody>
        </p:sp>
        <p:sp>
          <p:nvSpPr>
            <p:cNvPr id="536734" name="Rectangle 158"/>
            <p:cNvSpPr>
              <a:spLocks noChangeArrowheads="1"/>
            </p:cNvSpPr>
            <p:nvPr/>
          </p:nvSpPr>
          <p:spPr bwMode="auto">
            <a:xfrm>
              <a:off x="4278"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a:t>
              </a:r>
            </a:p>
          </p:txBody>
        </p:sp>
        <p:sp>
          <p:nvSpPr>
            <p:cNvPr id="536735" name="Rectangle 159"/>
            <p:cNvSpPr>
              <a:spLocks noChangeArrowheads="1"/>
            </p:cNvSpPr>
            <p:nvPr/>
          </p:nvSpPr>
          <p:spPr bwMode="auto">
            <a:xfrm>
              <a:off x="4541"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a:t>
              </a:r>
            </a:p>
          </p:txBody>
        </p:sp>
        <p:sp>
          <p:nvSpPr>
            <p:cNvPr id="536736" name="Rectangle 160"/>
            <p:cNvSpPr>
              <a:spLocks noChangeArrowheads="1"/>
            </p:cNvSpPr>
            <p:nvPr/>
          </p:nvSpPr>
          <p:spPr bwMode="auto">
            <a:xfrm>
              <a:off x="4803"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4</a:t>
              </a:r>
            </a:p>
          </p:txBody>
        </p:sp>
        <p:sp>
          <p:nvSpPr>
            <p:cNvPr id="536737" name="Rectangle 161"/>
            <p:cNvSpPr>
              <a:spLocks noChangeArrowheads="1"/>
            </p:cNvSpPr>
            <p:nvPr/>
          </p:nvSpPr>
          <p:spPr bwMode="auto">
            <a:xfrm>
              <a:off x="5064"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5</a:t>
              </a:r>
            </a:p>
          </p:txBody>
        </p:sp>
        <p:sp>
          <p:nvSpPr>
            <p:cNvPr id="536738" name="Rectangle 162"/>
            <p:cNvSpPr>
              <a:spLocks noChangeArrowheads="1"/>
            </p:cNvSpPr>
            <p:nvPr/>
          </p:nvSpPr>
          <p:spPr bwMode="auto">
            <a:xfrm>
              <a:off x="5326" y="2150"/>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6</a:t>
              </a:r>
            </a:p>
          </p:txBody>
        </p:sp>
        <p:sp>
          <p:nvSpPr>
            <p:cNvPr id="536739" name="Rectangle 163"/>
            <p:cNvSpPr>
              <a:spLocks noChangeArrowheads="1"/>
            </p:cNvSpPr>
            <p:nvPr/>
          </p:nvSpPr>
          <p:spPr bwMode="auto">
            <a:xfrm>
              <a:off x="3572" y="1909"/>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0.5</a:t>
              </a:r>
            </a:p>
          </p:txBody>
        </p:sp>
        <p:sp>
          <p:nvSpPr>
            <p:cNvPr id="536740" name="Rectangle 164"/>
            <p:cNvSpPr>
              <a:spLocks noChangeArrowheads="1"/>
            </p:cNvSpPr>
            <p:nvPr/>
          </p:nvSpPr>
          <p:spPr bwMode="auto">
            <a:xfrm>
              <a:off x="3572" y="1775"/>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1.0</a:t>
              </a:r>
            </a:p>
          </p:txBody>
        </p:sp>
        <p:sp>
          <p:nvSpPr>
            <p:cNvPr id="536741" name="Rectangle 165"/>
            <p:cNvSpPr>
              <a:spLocks noChangeArrowheads="1"/>
            </p:cNvSpPr>
            <p:nvPr/>
          </p:nvSpPr>
          <p:spPr bwMode="auto">
            <a:xfrm>
              <a:off x="3572" y="1640"/>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1.5</a:t>
              </a:r>
            </a:p>
          </p:txBody>
        </p:sp>
        <p:sp>
          <p:nvSpPr>
            <p:cNvPr id="536742" name="Rectangle 166"/>
            <p:cNvSpPr>
              <a:spLocks noChangeArrowheads="1"/>
            </p:cNvSpPr>
            <p:nvPr/>
          </p:nvSpPr>
          <p:spPr bwMode="auto">
            <a:xfrm>
              <a:off x="3572" y="1507"/>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2.0</a:t>
              </a:r>
            </a:p>
          </p:txBody>
        </p:sp>
        <p:sp>
          <p:nvSpPr>
            <p:cNvPr id="536743" name="Rectangle 167"/>
            <p:cNvSpPr>
              <a:spLocks noChangeArrowheads="1"/>
            </p:cNvSpPr>
            <p:nvPr/>
          </p:nvSpPr>
          <p:spPr bwMode="auto">
            <a:xfrm>
              <a:off x="3572" y="1373"/>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2.5</a:t>
              </a:r>
            </a:p>
          </p:txBody>
        </p:sp>
        <p:sp>
          <p:nvSpPr>
            <p:cNvPr id="536744" name="Rectangle 168"/>
            <p:cNvSpPr>
              <a:spLocks noChangeArrowheads="1"/>
            </p:cNvSpPr>
            <p:nvPr/>
          </p:nvSpPr>
          <p:spPr bwMode="auto">
            <a:xfrm>
              <a:off x="3572" y="1238"/>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3.0</a:t>
              </a:r>
            </a:p>
          </p:txBody>
        </p:sp>
        <p:sp>
          <p:nvSpPr>
            <p:cNvPr id="536745" name="Rectangle 169"/>
            <p:cNvSpPr>
              <a:spLocks noChangeArrowheads="1"/>
            </p:cNvSpPr>
            <p:nvPr/>
          </p:nvSpPr>
          <p:spPr bwMode="auto">
            <a:xfrm>
              <a:off x="3572" y="1104"/>
              <a:ext cx="172"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3.5</a:t>
              </a:r>
            </a:p>
          </p:txBody>
        </p:sp>
        <p:sp>
          <p:nvSpPr>
            <p:cNvPr id="19626" name="Line 170"/>
            <p:cNvSpPr>
              <a:spLocks noChangeShapeType="1"/>
            </p:cNvSpPr>
            <p:nvPr/>
          </p:nvSpPr>
          <p:spPr bwMode="auto">
            <a:xfrm>
              <a:off x="3757" y="2110"/>
              <a:ext cx="40" cy="0"/>
            </a:xfrm>
            <a:prstGeom prst="line">
              <a:avLst/>
            </a:prstGeom>
            <a:noFill/>
            <a:ln w="12700">
              <a:solidFill>
                <a:srgbClr val="FFFFFF"/>
              </a:solidFill>
              <a:round/>
              <a:headEnd/>
              <a:tailEnd/>
            </a:ln>
          </p:spPr>
          <p:txBody>
            <a:bodyPr/>
            <a:lstStyle/>
            <a:p>
              <a:endParaRPr lang="en-GB"/>
            </a:p>
          </p:txBody>
        </p:sp>
        <p:sp>
          <p:nvSpPr>
            <p:cNvPr id="19627" name="Line 171"/>
            <p:cNvSpPr>
              <a:spLocks noChangeShapeType="1"/>
            </p:cNvSpPr>
            <p:nvPr/>
          </p:nvSpPr>
          <p:spPr bwMode="auto">
            <a:xfrm>
              <a:off x="3757" y="1975"/>
              <a:ext cx="40" cy="0"/>
            </a:xfrm>
            <a:prstGeom prst="line">
              <a:avLst/>
            </a:prstGeom>
            <a:noFill/>
            <a:ln w="12700">
              <a:solidFill>
                <a:srgbClr val="FFFFFF"/>
              </a:solidFill>
              <a:round/>
              <a:headEnd/>
              <a:tailEnd/>
            </a:ln>
          </p:spPr>
          <p:txBody>
            <a:bodyPr/>
            <a:lstStyle/>
            <a:p>
              <a:endParaRPr lang="en-GB"/>
            </a:p>
          </p:txBody>
        </p:sp>
        <p:sp>
          <p:nvSpPr>
            <p:cNvPr id="19628" name="Line 172"/>
            <p:cNvSpPr>
              <a:spLocks noChangeShapeType="1"/>
            </p:cNvSpPr>
            <p:nvPr/>
          </p:nvSpPr>
          <p:spPr bwMode="auto">
            <a:xfrm>
              <a:off x="3757" y="1841"/>
              <a:ext cx="40" cy="0"/>
            </a:xfrm>
            <a:prstGeom prst="line">
              <a:avLst/>
            </a:prstGeom>
            <a:noFill/>
            <a:ln w="12700">
              <a:solidFill>
                <a:srgbClr val="FFFFFF"/>
              </a:solidFill>
              <a:round/>
              <a:headEnd/>
              <a:tailEnd/>
            </a:ln>
          </p:spPr>
          <p:txBody>
            <a:bodyPr/>
            <a:lstStyle/>
            <a:p>
              <a:endParaRPr lang="en-GB"/>
            </a:p>
          </p:txBody>
        </p:sp>
        <p:sp>
          <p:nvSpPr>
            <p:cNvPr id="19629" name="Line 173"/>
            <p:cNvSpPr>
              <a:spLocks noChangeShapeType="1"/>
            </p:cNvSpPr>
            <p:nvPr/>
          </p:nvSpPr>
          <p:spPr bwMode="auto">
            <a:xfrm>
              <a:off x="3757" y="1707"/>
              <a:ext cx="40" cy="0"/>
            </a:xfrm>
            <a:prstGeom prst="line">
              <a:avLst/>
            </a:prstGeom>
            <a:noFill/>
            <a:ln w="12700">
              <a:solidFill>
                <a:srgbClr val="FFFFFF"/>
              </a:solidFill>
              <a:round/>
              <a:headEnd/>
              <a:tailEnd/>
            </a:ln>
          </p:spPr>
          <p:txBody>
            <a:bodyPr/>
            <a:lstStyle/>
            <a:p>
              <a:endParaRPr lang="en-GB"/>
            </a:p>
          </p:txBody>
        </p:sp>
        <p:sp>
          <p:nvSpPr>
            <p:cNvPr id="19630" name="Line 174"/>
            <p:cNvSpPr>
              <a:spLocks noChangeShapeType="1"/>
            </p:cNvSpPr>
            <p:nvPr/>
          </p:nvSpPr>
          <p:spPr bwMode="auto">
            <a:xfrm>
              <a:off x="3757" y="1572"/>
              <a:ext cx="40" cy="0"/>
            </a:xfrm>
            <a:prstGeom prst="line">
              <a:avLst/>
            </a:prstGeom>
            <a:noFill/>
            <a:ln w="12700">
              <a:solidFill>
                <a:srgbClr val="FFFFFF"/>
              </a:solidFill>
              <a:round/>
              <a:headEnd/>
              <a:tailEnd/>
            </a:ln>
          </p:spPr>
          <p:txBody>
            <a:bodyPr/>
            <a:lstStyle/>
            <a:p>
              <a:endParaRPr lang="en-GB"/>
            </a:p>
          </p:txBody>
        </p:sp>
        <p:sp>
          <p:nvSpPr>
            <p:cNvPr id="19631" name="Line 175"/>
            <p:cNvSpPr>
              <a:spLocks noChangeShapeType="1"/>
            </p:cNvSpPr>
            <p:nvPr/>
          </p:nvSpPr>
          <p:spPr bwMode="auto">
            <a:xfrm>
              <a:off x="3757" y="1438"/>
              <a:ext cx="40" cy="0"/>
            </a:xfrm>
            <a:prstGeom prst="line">
              <a:avLst/>
            </a:prstGeom>
            <a:noFill/>
            <a:ln w="12700">
              <a:solidFill>
                <a:srgbClr val="FFFFFF"/>
              </a:solidFill>
              <a:round/>
              <a:headEnd/>
              <a:tailEnd/>
            </a:ln>
          </p:spPr>
          <p:txBody>
            <a:bodyPr/>
            <a:lstStyle/>
            <a:p>
              <a:endParaRPr lang="en-GB"/>
            </a:p>
          </p:txBody>
        </p:sp>
        <p:sp>
          <p:nvSpPr>
            <p:cNvPr id="19632" name="Line 176"/>
            <p:cNvSpPr>
              <a:spLocks noChangeShapeType="1"/>
            </p:cNvSpPr>
            <p:nvPr/>
          </p:nvSpPr>
          <p:spPr bwMode="auto">
            <a:xfrm>
              <a:off x="3757" y="1303"/>
              <a:ext cx="40" cy="0"/>
            </a:xfrm>
            <a:prstGeom prst="line">
              <a:avLst/>
            </a:prstGeom>
            <a:noFill/>
            <a:ln w="12700">
              <a:solidFill>
                <a:srgbClr val="FFFFFF"/>
              </a:solidFill>
              <a:round/>
              <a:headEnd/>
              <a:tailEnd/>
            </a:ln>
          </p:spPr>
          <p:txBody>
            <a:bodyPr/>
            <a:lstStyle/>
            <a:p>
              <a:endParaRPr lang="en-GB"/>
            </a:p>
          </p:txBody>
        </p:sp>
        <p:sp>
          <p:nvSpPr>
            <p:cNvPr id="19633" name="Freeform 177"/>
            <p:cNvSpPr>
              <a:spLocks/>
            </p:cNvSpPr>
            <p:nvPr/>
          </p:nvSpPr>
          <p:spPr bwMode="auto">
            <a:xfrm>
              <a:off x="3757" y="1169"/>
              <a:ext cx="41" cy="942"/>
            </a:xfrm>
            <a:custGeom>
              <a:avLst/>
              <a:gdLst>
                <a:gd name="T0" fmla="*/ 0 w 46"/>
                <a:gd name="T1" fmla="*/ 0 h 942"/>
                <a:gd name="T2" fmla="*/ 45 w 46"/>
                <a:gd name="T3" fmla="*/ 0 h 942"/>
                <a:gd name="T4" fmla="*/ 45 w 46"/>
                <a:gd name="T5" fmla="*/ 941 h 942"/>
                <a:gd name="T6" fmla="*/ 0 60000 65536"/>
                <a:gd name="T7" fmla="*/ 0 60000 65536"/>
                <a:gd name="T8" fmla="*/ 0 60000 65536"/>
                <a:gd name="T9" fmla="*/ 0 w 46"/>
                <a:gd name="T10" fmla="*/ 0 h 942"/>
                <a:gd name="T11" fmla="*/ 46 w 46"/>
                <a:gd name="T12" fmla="*/ 942 h 942"/>
              </a:gdLst>
              <a:ahLst/>
              <a:cxnLst>
                <a:cxn ang="T6">
                  <a:pos x="T0" y="T1"/>
                </a:cxn>
                <a:cxn ang="T7">
                  <a:pos x="T2" y="T3"/>
                </a:cxn>
                <a:cxn ang="T8">
                  <a:pos x="T4" y="T5"/>
                </a:cxn>
              </a:cxnLst>
              <a:rect l="T9" t="T10" r="T11" b="T12"/>
              <a:pathLst>
                <a:path w="46" h="942">
                  <a:moveTo>
                    <a:pt x="0" y="0"/>
                  </a:moveTo>
                  <a:lnTo>
                    <a:pt x="45" y="0"/>
                  </a:lnTo>
                  <a:lnTo>
                    <a:pt x="45" y="941"/>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19634" name="Freeform 178"/>
            <p:cNvSpPr>
              <a:spLocks/>
            </p:cNvSpPr>
            <p:nvPr/>
          </p:nvSpPr>
          <p:spPr bwMode="auto">
            <a:xfrm>
              <a:off x="5304" y="1329"/>
              <a:ext cx="40" cy="257"/>
            </a:xfrm>
            <a:custGeom>
              <a:avLst/>
              <a:gdLst>
                <a:gd name="T0" fmla="*/ 0 w 45"/>
                <a:gd name="T1" fmla="*/ 0 h 257"/>
                <a:gd name="T2" fmla="*/ 44 w 45"/>
                <a:gd name="T3" fmla="*/ 0 h 257"/>
                <a:gd name="T4" fmla="*/ 44 w 45"/>
                <a:gd name="T5" fmla="*/ 256 h 257"/>
                <a:gd name="T6" fmla="*/ 0 w 45"/>
                <a:gd name="T7" fmla="*/ 256 h 257"/>
                <a:gd name="T8" fmla="*/ 0 60000 65536"/>
                <a:gd name="T9" fmla="*/ 0 60000 65536"/>
                <a:gd name="T10" fmla="*/ 0 60000 65536"/>
                <a:gd name="T11" fmla="*/ 0 60000 65536"/>
                <a:gd name="T12" fmla="*/ 0 w 45"/>
                <a:gd name="T13" fmla="*/ 0 h 257"/>
                <a:gd name="T14" fmla="*/ 45 w 45"/>
                <a:gd name="T15" fmla="*/ 257 h 257"/>
              </a:gdLst>
              <a:ahLst/>
              <a:cxnLst>
                <a:cxn ang="T8">
                  <a:pos x="T0" y="T1"/>
                </a:cxn>
                <a:cxn ang="T9">
                  <a:pos x="T2" y="T3"/>
                </a:cxn>
                <a:cxn ang="T10">
                  <a:pos x="T4" y="T5"/>
                </a:cxn>
                <a:cxn ang="T11">
                  <a:pos x="T6" y="T7"/>
                </a:cxn>
              </a:cxnLst>
              <a:rect l="T12" t="T13" r="T14" b="T15"/>
              <a:pathLst>
                <a:path w="45" h="257">
                  <a:moveTo>
                    <a:pt x="0" y="0"/>
                  </a:moveTo>
                  <a:lnTo>
                    <a:pt x="44" y="0"/>
                  </a:lnTo>
                  <a:lnTo>
                    <a:pt x="44" y="256"/>
                  </a:lnTo>
                  <a:lnTo>
                    <a:pt x="0" y="256"/>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19635" name="Freeform 179"/>
            <p:cNvSpPr>
              <a:spLocks/>
            </p:cNvSpPr>
            <p:nvPr/>
          </p:nvSpPr>
          <p:spPr bwMode="auto">
            <a:xfrm>
              <a:off x="3804" y="1589"/>
              <a:ext cx="1470" cy="519"/>
            </a:xfrm>
            <a:custGeom>
              <a:avLst/>
              <a:gdLst>
                <a:gd name="T0" fmla="*/ 1652 w 1653"/>
                <a:gd name="T1" fmla="*/ 0 h 519"/>
                <a:gd name="T2" fmla="*/ 1584 w 1653"/>
                <a:gd name="T3" fmla="*/ 56 h 519"/>
                <a:gd name="T4" fmla="*/ 1525 w 1653"/>
                <a:gd name="T5" fmla="*/ 69 h 519"/>
                <a:gd name="T6" fmla="*/ 1499 w 1653"/>
                <a:gd name="T7" fmla="*/ 86 h 519"/>
                <a:gd name="T8" fmla="*/ 1451 w 1653"/>
                <a:gd name="T9" fmla="*/ 86 h 519"/>
                <a:gd name="T10" fmla="*/ 1434 w 1653"/>
                <a:gd name="T11" fmla="*/ 96 h 519"/>
                <a:gd name="T12" fmla="*/ 1346 w 1653"/>
                <a:gd name="T13" fmla="*/ 96 h 519"/>
                <a:gd name="T14" fmla="*/ 1307 w 1653"/>
                <a:gd name="T15" fmla="*/ 131 h 519"/>
                <a:gd name="T16" fmla="*/ 1267 w 1653"/>
                <a:gd name="T17" fmla="*/ 169 h 519"/>
                <a:gd name="T18" fmla="*/ 1248 w 1653"/>
                <a:gd name="T19" fmla="*/ 172 h 519"/>
                <a:gd name="T20" fmla="*/ 1200 w 1653"/>
                <a:gd name="T21" fmla="*/ 200 h 519"/>
                <a:gd name="T22" fmla="*/ 1134 w 1653"/>
                <a:gd name="T23" fmla="*/ 217 h 519"/>
                <a:gd name="T24" fmla="*/ 1120 w 1653"/>
                <a:gd name="T25" fmla="*/ 220 h 519"/>
                <a:gd name="T26" fmla="*/ 1078 w 1653"/>
                <a:gd name="T27" fmla="*/ 253 h 519"/>
                <a:gd name="T28" fmla="*/ 1035 w 1653"/>
                <a:gd name="T29" fmla="*/ 260 h 519"/>
                <a:gd name="T30" fmla="*/ 1007 w 1653"/>
                <a:gd name="T31" fmla="*/ 273 h 519"/>
                <a:gd name="T32" fmla="*/ 982 w 1653"/>
                <a:gd name="T33" fmla="*/ 275 h 519"/>
                <a:gd name="T34" fmla="*/ 934 w 1653"/>
                <a:gd name="T35" fmla="*/ 303 h 519"/>
                <a:gd name="T36" fmla="*/ 891 w 1653"/>
                <a:gd name="T37" fmla="*/ 331 h 519"/>
                <a:gd name="T38" fmla="*/ 826 w 1653"/>
                <a:gd name="T39" fmla="*/ 338 h 519"/>
                <a:gd name="T40" fmla="*/ 767 w 1653"/>
                <a:gd name="T41" fmla="*/ 349 h 519"/>
                <a:gd name="T42" fmla="*/ 693 w 1653"/>
                <a:gd name="T43" fmla="*/ 361 h 519"/>
                <a:gd name="T44" fmla="*/ 628 w 1653"/>
                <a:gd name="T45" fmla="*/ 366 h 519"/>
                <a:gd name="T46" fmla="*/ 586 w 1653"/>
                <a:gd name="T47" fmla="*/ 381 h 519"/>
                <a:gd name="T48" fmla="*/ 498 w 1653"/>
                <a:gd name="T49" fmla="*/ 392 h 519"/>
                <a:gd name="T50" fmla="*/ 356 w 1653"/>
                <a:gd name="T51" fmla="*/ 442 h 519"/>
                <a:gd name="T52" fmla="*/ 306 w 1653"/>
                <a:gd name="T53" fmla="*/ 444 h 519"/>
                <a:gd name="T54" fmla="*/ 243 w 1653"/>
                <a:gd name="T55" fmla="*/ 467 h 519"/>
                <a:gd name="T56" fmla="*/ 173 w 1653"/>
                <a:gd name="T57" fmla="*/ 487 h 519"/>
                <a:gd name="T58" fmla="*/ 96 w 1653"/>
                <a:gd name="T59" fmla="*/ 487 h 519"/>
                <a:gd name="T60" fmla="*/ 65 w 1653"/>
                <a:gd name="T61" fmla="*/ 487 h 519"/>
                <a:gd name="T62" fmla="*/ 42 w 1653"/>
                <a:gd name="T63" fmla="*/ 508 h 519"/>
                <a:gd name="T64" fmla="*/ 0 w 1653"/>
                <a:gd name="T65" fmla="*/ 518 h 5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3"/>
                <a:gd name="T100" fmla="*/ 0 h 519"/>
                <a:gd name="T101" fmla="*/ 1653 w 1653"/>
                <a:gd name="T102" fmla="*/ 519 h 5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3" h="519">
                  <a:moveTo>
                    <a:pt x="1652" y="0"/>
                  </a:moveTo>
                  <a:lnTo>
                    <a:pt x="1584" y="56"/>
                  </a:lnTo>
                  <a:lnTo>
                    <a:pt x="1525" y="69"/>
                  </a:lnTo>
                  <a:lnTo>
                    <a:pt x="1499" y="86"/>
                  </a:lnTo>
                  <a:lnTo>
                    <a:pt x="1451" y="86"/>
                  </a:lnTo>
                  <a:lnTo>
                    <a:pt x="1434" y="96"/>
                  </a:lnTo>
                  <a:lnTo>
                    <a:pt x="1346" y="96"/>
                  </a:lnTo>
                  <a:lnTo>
                    <a:pt x="1307" y="131"/>
                  </a:lnTo>
                  <a:lnTo>
                    <a:pt x="1267" y="169"/>
                  </a:lnTo>
                  <a:lnTo>
                    <a:pt x="1248" y="172"/>
                  </a:lnTo>
                  <a:lnTo>
                    <a:pt x="1200" y="200"/>
                  </a:lnTo>
                  <a:lnTo>
                    <a:pt x="1134" y="217"/>
                  </a:lnTo>
                  <a:lnTo>
                    <a:pt x="1120" y="220"/>
                  </a:lnTo>
                  <a:lnTo>
                    <a:pt x="1078" y="253"/>
                  </a:lnTo>
                  <a:lnTo>
                    <a:pt x="1035" y="260"/>
                  </a:lnTo>
                  <a:lnTo>
                    <a:pt x="1007" y="273"/>
                  </a:lnTo>
                  <a:lnTo>
                    <a:pt x="982" y="275"/>
                  </a:lnTo>
                  <a:lnTo>
                    <a:pt x="934" y="303"/>
                  </a:lnTo>
                  <a:lnTo>
                    <a:pt x="891" y="331"/>
                  </a:lnTo>
                  <a:lnTo>
                    <a:pt x="826" y="338"/>
                  </a:lnTo>
                  <a:lnTo>
                    <a:pt x="767" y="349"/>
                  </a:lnTo>
                  <a:lnTo>
                    <a:pt x="693" y="361"/>
                  </a:lnTo>
                  <a:lnTo>
                    <a:pt x="628" y="366"/>
                  </a:lnTo>
                  <a:lnTo>
                    <a:pt x="586" y="381"/>
                  </a:lnTo>
                  <a:lnTo>
                    <a:pt x="498" y="392"/>
                  </a:lnTo>
                  <a:lnTo>
                    <a:pt x="356" y="442"/>
                  </a:lnTo>
                  <a:lnTo>
                    <a:pt x="306" y="444"/>
                  </a:lnTo>
                  <a:lnTo>
                    <a:pt x="243" y="467"/>
                  </a:lnTo>
                  <a:lnTo>
                    <a:pt x="173" y="487"/>
                  </a:lnTo>
                  <a:lnTo>
                    <a:pt x="96" y="487"/>
                  </a:lnTo>
                  <a:lnTo>
                    <a:pt x="65" y="487"/>
                  </a:lnTo>
                  <a:lnTo>
                    <a:pt x="42" y="508"/>
                  </a:lnTo>
                  <a:lnTo>
                    <a:pt x="0" y="518"/>
                  </a:lnTo>
                </a:path>
              </a:pathLst>
            </a:custGeom>
            <a:noFill/>
            <a:ln w="25400" cap="rnd" cmpd="sng">
              <a:solidFill>
                <a:srgbClr val="FAFD00"/>
              </a:solidFill>
              <a:prstDash val="solid"/>
              <a:round/>
              <a:headEnd type="none" w="med" len="med"/>
              <a:tailEnd type="none" w="med" len="med"/>
            </a:ln>
          </p:spPr>
          <p:txBody>
            <a:bodyPr/>
            <a:lstStyle/>
            <a:p>
              <a:endParaRPr lang="en-GB"/>
            </a:p>
          </p:txBody>
        </p:sp>
        <p:sp>
          <p:nvSpPr>
            <p:cNvPr id="536756" name="Rectangle 180"/>
            <p:cNvSpPr>
              <a:spLocks noChangeArrowheads="1"/>
            </p:cNvSpPr>
            <p:nvPr/>
          </p:nvSpPr>
          <p:spPr bwMode="auto">
            <a:xfrm>
              <a:off x="4029" y="1308"/>
              <a:ext cx="929"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Pravastatin (n = 3302)</a:t>
              </a:r>
            </a:p>
          </p:txBody>
        </p:sp>
        <p:sp>
          <p:nvSpPr>
            <p:cNvPr id="536757" name="Rectangle 181"/>
            <p:cNvSpPr>
              <a:spLocks noChangeArrowheads="1"/>
            </p:cNvSpPr>
            <p:nvPr/>
          </p:nvSpPr>
          <p:spPr bwMode="auto">
            <a:xfrm>
              <a:off x="4029" y="1189"/>
              <a:ext cx="804"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Placebo (n = 3293)</a:t>
              </a:r>
            </a:p>
          </p:txBody>
        </p:sp>
        <p:sp>
          <p:nvSpPr>
            <p:cNvPr id="19638" name="Line 182"/>
            <p:cNvSpPr>
              <a:spLocks noChangeShapeType="1"/>
            </p:cNvSpPr>
            <p:nvPr/>
          </p:nvSpPr>
          <p:spPr bwMode="auto">
            <a:xfrm flipV="1">
              <a:off x="1167" y="2671"/>
              <a:ext cx="0" cy="949"/>
            </a:xfrm>
            <a:prstGeom prst="line">
              <a:avLst/>
            </a:prstGeom>
            <a:noFill/>
            <a:ln w="12700">
              <a:solidFill>
                <a:srgbClr val="FFFFFF"/>
              </a:solidFill>
              <a:round/>
              <a:headEnd/>
              <a:tailEnd/>
            </a:ln>
          </p:spPr>
          <p:txBody>
            <a:bodyPr/>
            <a:lstStyle/>
            <a:p>
              <a:endParaRPr lang="en-GB"/>
            </a:p>
          </p:txBody>
        </p:sp>
        <p:sp>
          <p:nvSpPr>
            <p:cNvPr id="19639" name="Freeform 183"/>
            <p:cNvSpPr>
              <a:spLocks/>
            </p:cNvSpPr>
            <p:nvPr/>
          </p:nvSpPr>
          <p:spPr bwMode="auto">
            <a:xfrm>
              <a:off x="1170" y="2916"/>
              <a:ext cx="1709" cy="700"/>
            </a:xfrm>
            <a:custGeom>
              <a:avLst/>
              <a:gdLst>
                <a:gd name="T0" fmla="*/ 1922 w 1923"/>
                <a:gd name="T1" fmla="*/ 0 h 700"/>
                <a:gd name="T2" fmla="*/ 1896 w 1923"/>
                <a:gd name="T3" fmla="*/ 38 h 700"/>
                <a:gd name="T4" fmla="*/ 1874 w 1923"/>
                <a:gd name="T5" fmla="*/ 46 h 700"/>
                <a:gd name="T6" fmla="*/ 1842 w 1923"/>
                <a:gd name="T7" fmla="*/ 68 h 700"/>
                <a:gd name="T8" fmla="*/ 1820 w 1923"/>
                <a:gd name="T9" fmla="*/ 71 h 700"/>
                <a:gd name="T10" fmla="*/ 1781 w 1923"/>
                <a:gd name="T11" fmla="*/ 109 h 700"/>
                <a:gd name="T12" fmla="*/ 1752 w 1923"/>
                <a:gd name="T13" fmla="*/ 117 h 700"/>
                <a:gd name="T14" fmla="*/ 1730 w 1923"/>
                <a:gd name="T15" fmla="*/ 134 h 700"/>
                <a:gd name="T16" fmla="*/ 1701 w 1923"/>
                <a:gd name="T17" fmla="*/ 164 h 700"/>
                <a:gd name="T18" fmla="*/ 1646 w 1923"/>
                <a:gd name="T19" fmla="*/ 172 h 700"/>
                <a:gd name="T20" fmla="*/ 1535 w 1923"/>
                <a:gd name="T21" fmla="*/ 192 h 700"/>
                <a:gd name="T22" fmla="*/ 1486 w 1923"/>
                <a:gd name="T23" fmla="*/ 223 h 700"/>
                <a:gd name="T24" fmla="*/ 1448 w 1923"/>
                <a:gd name="T25" fmla="*/ 233 h 700"/>
                <a:gd name="T26" fmla="*/ 1426 w 1923"/>
                <a:gd name="T27" fmla="*/ 241 h 700"/>
                <a:gd name="T28" fmla="*/ 1403 w 1923"/>
                <a:gd name="T29" fmla="*/ 253 h 700"/>
                <a:gd name="T30" fmla="*/ 1391 w 1923"/>
                <a:gd name="T31" fmla="*/ 276 h 700"/>
                <a:gd name="T32" fmla="*/ 1362 w 1923"/>
                <a:gd name="T33" fmla="*/ 294 h 700"/>
                <a:gd name="T34" fmla="*/ 1310 w 1923"/>
                <a:gd name="T35" fmla="*/ 309 h 700"/>
                <a:gd name="T36" fmla="*/ 1285 w 1923"/>
                <a:gd name="T37" fmla="*/ 319 h 700"/>
                <a:gd name="T38" fmla="*/ 1262 w 1923"/>
                <a:gd name="T39" fmla="*/ 332 h 700"/>
                <a:gd name="T40" fmla="*/ 1230 w 1923"/>
                <a:gd name="T41" fmla="*/ 362 h 700"/>
                <a:gd name="T42" fmla="*/ 1198 w 1923"/>
                <a:gd name="T43" fmla="*/ 382 h 700"/>
                <a:gd name="T44" fmla="*/ 1189 w 1923"/>
                <a:gd name="T45" fmla="*/ 390 h 700"/>
                <a:gd name="T46" fmla="*/ 1156 w 1923"/>
                <a:gd name="T47" fmla="*/ 410 h 700"/>
                <a:gd name="T48" fmla="*/ 1102 w 1923"/>
                <a:gd name="T49" fmla="*/ 420 h 700"/>
                <a:gd name="T50" fmla="*/ 1070 w 1923"/>
                <a:gd name="T51" fmla="*/ 441 h 700"/>
                <a:gd name="T52" fmla="*/ 1022 w 1923"/>
                <a:gd name="T53" fmla="*/ 453 h 700"/>
                <a:gd name="T54" fmla="*/ 980 w 1923"/>
                <a:gd name="T55" fmla="*/ 456 h 700"/>
                <a:gd name="T56" fmla="*/ 926 w 1923"/>
                <a:gd name="T57" fmla="*/ 471 h 700"/>
                <a:gd name="T58" fmla="*/ 881 w 1923"/>
                <a:gd name="T59" fmla="*/ 483 h 700"/>
                <a:gd name="T60" fmla="*/ 801 w 1923"/>
                <a:gd name="T61" fmla="*/ 491 h 700"/>
                <a:gd name="T62" fmla="*/ 769 w 1923"/>
                <a:gd name="T63" fmla="*/ 511 h 700"/>
                <a:gd name="T64" fmla="*/ 698 w 1923"/>
                <a:gd name="T65" fmla="*/ 529 h 700"/>
                <a:gd name="T66" fmla="*/ 644 w 1923"/>
                <a:gd name="T67" fmla="*/ 547 h 700"/>
                <a:gd name="T68" fmla="*/ 592 w 1923"/>
                <a:gd name="T69" fmla="*/ 572 h 700"/>
                <a:gd name="T70" fmla="*/ 564 w 1923"/>
                <a:gd name="T71" fmla="*/ 582 h 700"/>
                <a:gd name="T72" fmla="*/ 528 w 1923"/>
                <a:gd name="T73" fmla="*/ 582 h 700"/>
                <a:gd name="T74" fmla="*/ 487 w 1923"/>
                <a:gd name="T75" fmla="*/ 605 h 700"/>
                <a:gd name="T76" fmla="*/ 433 w 1923"/>
                <a:gd name="T77" fmla="*/ 626 h 700"/>
                <a:gd name="T78" fmla="*/ 307 w 1923"/>
                <a:gd name="T79" fmla="*/ 651 h 700"/>
                <a:gd name="T80" fmla="*/ 231 w 1923"/>
                <a:gd name="T81" fmla="*/ 664 h 700"/>
                <a:gd name="T82" fmla="*/ 186 w 1923"/>
                <a:gd name="T83" fmla="*/ 666 h 700"/>
                <a:gd name="T84" fmla="*/ 93 w 1923"/>
                <a:gd name="T85" fmla="*/ 681 h 700"/>
                <a:gd name="T86" fmla="*/ 39 w 1923"/>
                <a:gd name="T87" fmla="*/ 689 h 700"/>
                <a:gd name="T88" fmla="*/ 0 w 1923"/>
                <a:gd name="T89" fmla="*/ 699 h 7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3"/>
                <a:gd name="T136" fmla="*/ 0 h 700"/>
                <a:gd name="T137" fmla="*/ 1923 w 1923"/>
                <a:gd name="T138" fmla="*/ 700 h 7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3" h="700">
                  <a:moveTo>
                    <a:pt x="1922" y="0"/>
                  </a:moveTo>
                  <a:lnTo>
                    <a:pt x="1896" y="38"/>
                  </a:lnTo>
                  <a:lnTo>
                    <a:pt x="1874" y="46"/>
                  </a:lnTo>
                  <a:lnTo>
                    <a:pt x="1842" y="68"/>
                  </a:lnTo>
                  <a:lnTo>
                    <a:pt x="1820" y="71"/>
                  </a:lnTo>
                  <a:lnTo>
                    <a:pt x="1781" y="109"/>
                  </a:lnTo>
                  <a:lnTo>
                    <a:pt x="1752" y="117"/>
                  </a:lnTo>
                  <a:lnTo>
                    <a:pt x="1730" y="134"/>
                  </a:lnTo>
                  <a:lnTo>
                    <a:pt x="1701" y="164"/>
                  </a:lnTo>
                  <a:lnTo>
                    <a:pt x="1646" y="172"/>
                  </a:lnTo>
                  <a:lnTo>
                    <a:pt x="1535" y="192"/>
                  </a:lnTo>
                  <a:lnTo>
                    <a:pt x="1486" y="223"/>
                  </a:lnTo>
                  <a:lnTo>
                    <a:pt x="1448" y="233"/>
                  </a:lnTo>
                  <a:lnTo>
                    <a:pt x="1426" y="241"/>
                  </a:lnTo>
                  <a:lnTo>
                    <a:pt x="1403" y="253"/>
                  </a:lnTo>
                  <a:lnTo>
                    <a:pt x="1391" y="276"/>
                  </a:lnTo>
                  <a:lnTo>
                    <a:pt x="1362" y="294"/>
                  </a:lnTo>
                  <a:lnTo>
                    <a:pt x="1310" y="309"/>
                  </a:lnTo>
                  <a:lnTo>
                    <a:pt x="1285" y="319"/>
                  </a:lnTo>
                  <a:lnTo>
                    <a:pt x="1262" y="332"/>
                  </a:lnTo>
                  <a:lnTo>
                    <a:pt x="1230" y="362"/>
                  </a:lnTo>
                  <a:lnTo>
                    <a:pt x="1198" y="382"/>
                  </a:lnTo>
                  <a:lnTo>
                    <a:pt x="1189" y="390"/>
                  </a:lnTo>
                  <a:lnTo>
                    <a:pt x="1156" y="410"/>
                  </a:lnTo>
                  <a:lnTo>
                    <a:pt x="1102" y="420"/>
                  </a:lnTo>
                  <a:lnTo>
                    <a:pt x="1070" y="441"/>
                  </a:lnTo>
                  <a:lnTo>
                    <a:pt x="1022" y="453"/>
                  </a:lnTo>
                  <a:lnTo>
                    <a:pt x="980" y="456"/>
                  </a:lnTo>
                  <a:lnTo>
                    <a:pt x="926" y="471"/>
                  </a:lnTo>
                  <a:lnTo>
                    <a:pt x="881" y="483"/>
                  </a:lnTo>
                  <a:lnTo>
                    <a:pt x="801" y="491"/>
                  </a:lnTo>
                  <a:lnTo>
                    <a:pt x="769" y="511"/>
                  </a:lnTo>
                  <a:lnTo>
                    <a:pt x="698" y="529"/>
                  </a:lnTo>
                  <a:lnTo>
                    <a:pt x="644" y="547"/>
                  </a:lnTo>
                  <a:lnTo>
                    <a:pt x="592" y="572"/>
                  </a:lnTo>
                  <a:lnTo>
                    <a:pt x="564" y="582"/>
                  </a:lnTo>
                  <a:lnTo>
                    <a:pt x="528" y="582"/>
                  </a:lnTo>
                  <a:lnTo>
                    <a:pt x="487" y="605"/>
                  </a:lnTo>
                  <a:lnTo>
                    <a:pt x="433" y="626"/>
                  </a:lnTo>
                  <a:lnTo>
                    <a:pt x="307" y="651"/>
                  </a:lnTo>
                  <a:lnTo>
                    <a:pt x="231" y="664"/>
                  </a:lnTo>
                  <a:lnTo>
                    <a:pt x="186" y="666"/>
                  </a:lnTo>
                  <a:lnTo>
                    <a:pt x="93" y="681"/>
                  </a:lnTo>
                  <a:lnTo>
                    <a:pt x="39" y="689"/>
                  </a:lnTo>
                  <a:lnTo>
                    <a:pt x="0" y="699"/>
                  </a:lnTo>
                </a:path>
              </a:pathLst>
            </a:custGeom>
            <a:noFill/>
            <a:ln w="25400" cap="rnd" cmpd="sng">
              <a:solidFill>
                <a:srgbClr val="FAFD00"/>
              </a:solidFill>
              <a:prstDash val="solid"/>
              <a:round/>
              <a:headEnd type="none" w="med" len="med"/>
              <a:tailEnd type="none" w="med" len="med"/>
            </a:ln>
          </p:spPr>
          <p:txBody>
            <a:bodyPr/>
            <a:lstStyle/>
            <a:p>
              <a:endParaRPr lang="en-GB"/>
            </a:p>
          </p:txBody>
        </p:sp>
        <p:sp>
          <p:nvSpPr>
            <p:cNvPr id="19640" name="Freeform 184"/>
            <p:cNvSpPr>
              <a:spLocks/>
            </p:cNvSpPr>
            <p:nvPr/>
          </p:nvSpPr>
          <p:spPr bwMode="auto">
            <a:xfrm>
              <a:off x="1167" y="2739"/>
              <a:ext cx="1721" cy="877"/>
            </a:xfrm>
            <a:custGeom>
              <a:avLst/>
              <a:gdLst>
                <a:gd name="T0" fmla="*/ 1935 w 1936"/>
                <a:gd name="T1" fmla="*/ 0 h 877"/>
                <a:gd name="T2" fmla="*/ 1906 w 1936"/>
                <a:gd name="T3" fmla="*/ 20 h 877"/>
                <a:gd name="T4" fmla="*/ 1874 w 1936"/>
                <a:gd name="T5" fmla="*/ 68 h 877"/>
                <a:gd name="T6" fmla="*/ 1852 w 1936"/>
                <a:gd name="T7" fmla="*/ 81 h 877"/>
                <a:gd name="T8" fmla="*/ 1823 w 1936"/>
                <a:gd name="T9" fmla="*/ 84 h 877"/>
                <a:gd name="T10" fmla="*/ 1810 w 1936"/>
                <a:gd name="T11" fmla="*/ 94 h 877"/>
                <a:gd name="T12" fmla="*/ 1804 w 1936"/>
                <a:gd name="T13" fmla="*/ 119 h 877"/>
                <a:gd name="T14" fmla="*/ 1785 w 1936"/>
                <a:gd name="T15" fmla="*/ 129 h 877"/>
                <a:gd name="T16" fmla="*/ 1749 w 1936"/>
                <a:gd name="T17" fmla="*/ 139 h 877"/>
                <a:gd name="T18" fmla="*/ 1711 w 1936"/>
                <a:gd name="T19" fmla="*/ 152 h 877"/>
                <a:gd name="T20" fmla="*/ 1573 w 1936"/>
                <a:gd name="T21" fmla="*/ 243 h 877"/>
                <a:gd name="T22" fmla="*/ 1538 w 1936"/>
                <a:gd name="T23" fmla="*/ 253 h 877"/>
                <a:gd name="T24" fmla="*/ 1493 w 1936"/>
                <a:gd name="T25" fmla="*/ 258 h 877"/>
                <a:gd name="T26" fmla="*/ 1461 w 1936"/>
                <a:gd name="T27" fmla="*/ 263 h 877"/>
                <a:gd name="T28" fmla="*/ 1442 w 1936"/>
                <a:gd name="T29" fmla="*/ 281 h 877"/>
                <a:gd name="T30" fmla="*/ 1423 w 1936"/>
                <a:gd name="T31" fmla="*/ 306 h 877"/>
                <a:gd name="T32" fmla="*/ 1403 w 1936"/>
                <a:gd name="T33" fmla="*/ 324 h 877"/>
                <a:gd name="T34" fmla="*/ 1375 w 1936"/>
                <a:gd name="T35" fmla="*/ 334 h 877"/>
                <a:gd name="T36" fmla="*/ 1352 w 1936"/>
                <a:gd name="T37" fmla="*/ 339 h 877"/>
                <a:gd name="T38" fmla="*/ 1317 w 1936"/>
                <a:gd name="T39" fmla="*/ 344 h 877"/>
                <a:gd name="T40" fmla="*/ 1295 w 1936"/>
                <a:gd name="T41" fmla="*/ 357 h 877"/>
                <a:gd name="T42" fmla="*/ 1246 w 1936"/>
                <a:gd name="T43" fmla="*/ 382 h 877"/>
                <a:gd name="T44" fmla="*/ 1198 w 1936"/>
                <a:gd name="T45" fmla="*/ 418 h 877"/>
                <a:gd name="T46" fmla="*/ 1147 w 1936"/>
                <a:gd name="T47" fmla="*/ 451 h 877"/>
                <a:gd name="T48" fmla="*/ 1112 w 1936"/>
                <a:gd name="T49" fmla="*/ 461 h 877"/>
                <a:gd name="T50" fmla="*/ 1025 w 1936"/>
                <a:gd name="T51" fmla="*/ 517 h 877"/>
                <a:gd name="T52" fmla="*/ 996 w 1936"/>
                <a:gd name="T53" fmla="*/ 526 h 877"/>
                <a:gd name="T54" fmla="*/ 974 w 1936"/>
                <a:gd name="T55" fmla="*/ 557 h 877"/>
                <a:gd name="T56" fmla="*/ 954 w 1936"/>
                <a:gd name="T57" fmla="*/ 577 h 877"/>
                <a:gd name="T58" fmla="*/ 916 w 1936"/>
                <a:gd name="T59" fmla="*/ 592 h 877"/>
                <a:gd name="T60" fmla="*/ 865 w 1936"/>
                <a:gd name="T61" fmla="*/ 605 h 877"/>
                <a:gd name="T62" fmla="*/ 846 w 1936"/>
                <a:gd name="T63" fmla="*/ 605 h 877"/>
                <a:gd name="T64" fmla="*/ 782 w 1936"/>
                <a:gd name="T65" fmla="*/ 628 h 877"/>
                <a:gd name="T66" fmla="*/ 714 w 1936"/>
                <a:gd name="T67" fmla="*/ 656 h 877"/>
                <a:gd name="T68" fmla="*/ 647 w 1936"/>
                <a:gd name="T69" fmla="*/ 676 h 877"/>
                <a:gd name="T70" fmla="*/ 577 w 1936"/>
                <a:gd name="T71" fmla="*/ 691 h 877"/>
                <a:gd name="T72" fmla="*/ 535 w 1936"/>
                <a:gd name="T73" fmla="*/ 712 h 877"/>
                <a:gd name="T74" fmla="*/ 484 w 1936"/>
                <a:gd name="T75" fmla="*/ 727 h 877"/>
                <a:gd name="T76" fmla="*/ 417 w 1936"/>
                <a:gd name="T77" fmla="*/ 742 h 877"/>
                <a:gd name="T78" fmla="*/ 384 w 1936"/>
                <a:gd name="T79" fmla="*/ 752 h 877"/>
                <a:gd name="T80" fmla="*/ 372 w 1936"/>
                <a:gd name="T81" fmla="*/ 759 h 877"/>
                <a:gd name="T82" fmla="*/ 359 w 1936"/>
                <a:gd name="T83" fmla="*/ 762 h 877"/>
                <a:gd name="T84" fmla="*/ 343 w 1936"/>
                <a:gd name="T85" fmla="*/ 772 h 877"/>
                <a:gd name="T86" fmla="*/ 320 w 1936"/>
                <a:gd name="T87" fmla="*/ 775 h 877"/>
                <a:gd name="T88" fmla="*/ 304 w 1936"/>
                <a:gd name="T89" fmla="*/ 782 h 877"/>
                <a:gd name="T90" fmla="*/ 269 w 1936"/>
                <a:gd name="T91" fmla="*/ 790 h 877"/>
                <a:gd name="T92" fmla="*/ 240 w 1936"/>
                <a:gd name="T93" fmla="*/ 810 h 877"/>
                <a:gd name="T94" fmla="*/ 208 w 1936"/>
                <a:gd name="T95" fmla="*/ 823 h 877"/>
                <a:gd name="T96" fmla="*/ 160 w 1936"/>
                <a:gd name="T97" fmla="*/ 831 h 877"/>
                <a:gd name="T98" fmla="*/ 112 w 1936"/>
                <a:gd name="T99" fmla="*/ 846 h 877"/>
                <a:gd name="T100" fmla="*/ 61 w 1936"/>
                <a:gd name="T101" fmla="*/ 853 h 877"/>
                <a:gd name="T102" fmla="*/ 26 w 1936"/>
                <a:gd name="T103" fmla="*/ 861 h 877"/>
                <a:gd name="T104" fmla="*/ 0 w 1936"/>
                <a:gd name="T105" fmla="*/ 876 h 8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36"/>
                <a:gd name="T160" fmla="*/ 0 h 877"/>
                <a:gd name="T161" fmla="*/ 1936 w 1936"/>
                <a:gd name="T162" fmla="*/ 877 h 8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36" h="877">
                  <a:moveTo>
                    <a:pt x="1935" y="0"/>
                  </a:moveTo>
                  <a:lnTo>
                    <a:pt x="1906" y="20"/>
                  </a:lnTo>
                  <a:lnTo>
                    <a:pt x="1874" y="68"/>
                  </a:lnTo>
                  <a:lnTo>
                    <a:pt x="1852" y="81"/>
                  </a:lnTo>
                  <a:lnTo>
                    <a:pt x="1823" y="84"/>
                  </a:lnTo>
                  <a:lnTo>
                    <a:pt x="1810" y="94"/>
                  </a:lnTo>
                  <a:lnTo>
                    <a:pt x="1804" y="119"/>
                  </a:lnTo>
                  <a:lnTo>
                    <a:pt x="1785" y="129"/>
                  </a:lnTo>
                  <a:lnTo>
                    <a:pt x="1749" y="139"/>
                  </a:lnTo>
                  <a:lnTo>
                    <a:pt x="1711" y="152"/>
                  </a:lnTo>
                  <a:lnTo>
                    <a:pt x="1573" y="243"/>
                  </a:lnTo>
                  <a:lnTo>
                    <a:pt x="1538" y="253"/>
                  </a:lnTo>
                  <a:lnTo>
                    <a:pt x="1493" y="258"/>
                  </a:lnTo>
                  <a:lnTo>
                    <a:pt x="1461" y="263"/>
                  </a:lnTo>
                  <a:lnTo>
                    <a:pt x="1442" y="281"/>
                  </a:lnTo>
                  <a:lnTo>
                    <a:pt x="1423" y="306"/>
                  </a:lnTo>
                  <a:lnTo>
                    <a:pt x="1403" y="324"/>
                  </a:lnTo>
                  <a:lnTo>
                    <a:pt x="1375" y="334"/>
                  </a:lnTo>
                  <a:lnTo>
                    <a:pt x="1352" y="339"/>
                  </a:lnTo>
                  <a:lnTo>
                    <a:pt x="1317" y="344"/>
                  </a:lnTo>
                  <a:lnTo>
                    <a:pt x="1295" y="357"/>
                  </a:lnTo>
                  <a:lnTo>
                    <a:pt x="1246" y="382"/>
                  </a:lnTo>
                  <a:lnTo>
                    <a:pt x="1198" y="418"/>
                  </a:lnTo>
                  <a:lnTo>
                    <a:pt x="1147" y="451"/>
                  </a:lnTo>
                  <a:lnTo>
                    <a:pt x="1112" y="461"/>
                  </a:lnTo>
                  <a:lnTo>
                    <a:pt x="1025" y="517"/>
                  </a:lnTo>
                  <a:lnTo>
                    <a:pt x="996" y="526"/>
                  </a:lnTo>
                  <a:lnTo>
                    <a:pt x="974" y="557"/>
                  </a:lnTo>
                  <a:lnTo>
                    <a:pt x="954" y="577"/>
                  </a:lnTo>
                  <a:lnTo>
                    <a:pt x="916" y="592"/>
                  </a:lnTo>
                  <a:lnTo>
                    <a:pt x="865" y="605"/>
                  </a:lnTo>
                  <a:lnTo>
                    <a:pt x="846" y="605"/>
                  </a:lnTo>
                  <a:lnTo>
                    <a:pt x="782" y="628"/>
                  </a:lnTo>
                  <a:lnTo>
                    <a:pt x="714" y="656"/>
                  </a:lnTo>
                  <a:lnTo>
                    <a:pt x="647" y="676"/>
                  </a:lnTo>
                  <a:lnTo>
                    <a:pt x="577" y="691"/>
                  </a:lnTo>
                  <a:lnTo>
                    <a:pt x="535" y="712"/>
                  </a:lnTo>
                  <a:lnTo>
                    <a:pt x="484" y="727"/>
                  </a:lnTo>
                  <a:lnTo>
                    <a:pt x="417" y="742"/>
                  </a:lnTo>
                  <a:lnTo>
                    <a:pt x="384" y="752"/>
                  </a:lnTo>
                  <a:lnTo>
                    <a:pt x="372" y="759"/>
                  </a:lnTo>
                  <a:lnTo>
                    <a:pt x="359" y="762"/>
                  </a:lnTo>
                  <a:lnTo>
                    <a:pt x="343" y="772"/>
                  </a:lnTo>
                  <a:lnTo>
                    <a:pt x="320" y="775"/>
                  </a:lnTo>
                  <a:lnTo>
                    <a:pt x="304" y="782"/>
                  </a:lnTo>
                  <a:lnTo>
                    <a:pt x="269" y="790"/>
                  </a:lnTo>
                  <a:lnTo>
                    <a:pt x="240" y="810"/>
                  </a:lnTo>
                  <a:lnTo>
                    <a:pt x="208" y="823"/>
                  </a:lnTo>
                  <a:lnTo>
                    <a:pt x="160" y="831"/>
                  </a:lnTo>
                  <a:lnTo>
                    <a:pt x="112" y="846"/>
                  </a:lnTo>
                  <a:lnTo>
                    <a:pt x="61" y="853"/>
                  </a:lnTo>
                  <a:lnTo>
                    <a:pt x="26" y="861"/>
                  </a:lnTo>
                  <a:lnTo>
                    <a:pt x="0" y="876"/>
                  </a:lnTo>
                </a:path>
              </a:pathLst>
            </a:custGeom>
            <a:noFill/>
            <a:ln w="25400" cap="flat">
              <a:solidFill>
                <a:srgbClr val="CCFFCC"/>
              </a:solidFill>
              <a:prstDash val="solid"/>
              <a:round/>
              <a:headEnd type="none" w="med" len="med"/>
              <a:tailEnd type="none" w="med" len="med"/>
            </a:ln>
          </p:spPr>
          <p:txBody>
            <a:bodyPr/>
            <a:lstStyle/>
            <a:p>
              <a:endParaRPr lang="en-GB"/>
            </a:p>
          </p:txBody>
        </p:sp>
        <p:sp>
          <p:nvSpPr>
            <p:cNvPr id="19641" name="Line 185"/>
            <p:cNvSpPr>
              <a:spLocks noChangeShapeType="1"/>
            </p:cNvSpPr>
            <p:nvPr/>
          </p:nvSpPr>
          <p:spPr bwMode="auto">
            <a:xfrm>
              <a:off x="1165" y="3620"/>
              <a:ext cx="1616" cy="0"/>
            </a:xfrm>
            <a:prstGeom prst="line">
              <a:avLst/>
            </a:prstGeom>
            <a:noFill/>
            <a:ln w="12700">
              <a:solidFill>
                <a:srgbClr val="FFFFFF"/>
              </a:solidFill>
              <a:round/>
              <a:headEnd/>
              <a:tailEnd/>
            </a:ln>
          </p:spPr>
          <p:txBody>
            <a:bodyPr/>
            <a:lstStyle/>
            <a:p>
              <a:endParaRPr lang="en-GB"/>
            </a:p>
          </p:txBody>
        </p:sp>
        <p:sp>
          <p:nvSpPr>
            <p:cNvPr id="536762" name="Rectangle 186"/>
            <p:cNvSpPr>
              <a:spLocks noChangeArrowheads="1"/>
            </p:cNvSpPr>
            <p:nvPr/>
          </p:nvSpPr>
          <p:spPr bwMode="auto">
            <a:xfrm>
              <a:off x="1007" y="3558"/>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0</a:t>
              </a:r>
            </a:p>
          </p:txBody>
        </p:sp>
        <p:sp>
          <p:nvSpPr>
            <p:cNvPr id="536763" name="Rectangle 187"/>
            <p:cNvSpPr>
              <a:spLocks noChangeArrowheads="1"/>
            </p:cNvSpPr>
            <p:nvPr/>
          </p:nvSpPr>
          <p:spPr bwMode="auto">
            <a:xfrm>
              <a:off x="1389" y="368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a:t>
              </a:r>
            </a:p>
          </p:txBody>
        </p:sp>
        <p:sp>
          <p:nvSpPr>
            <p:cNvPr id="536764" name="Rectangle 188"/>
            <p:cNvSpPr>
              <a:spLocks noChangeArrowheads="1"/>
            </p:cNvSpPr>
            <p:nvPr/>
          </p:nvSpPr>
          <p:spPr bwMode="auto">
            <a:xfrm>
              <a:off x="1007" y="3396"/>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1</a:t>
              </a:r>
            </a:p>
          </p:txBody>
        </p:sp>
        <p:sp>
          <p:nvSpPr>
            <p:cNvPr id="536765" name="Rectangle 189"/>
            <p:cNvSpPr>
              <a:spLocks noChangeArrowheads="1"/>
            </p:cNvSpPr>
            <p:nvPr/>
          </p:nvSpPr>
          <p:spPr bwMode="auto">
            <a:xfrm>
              <a:off x="1007" y="3233"/>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a:t>
              </a:r>
            </a:p>
          </p:txBody>
        </p:sp>
        <p:sp>
          <p:nvSpPr>
            <p:cNvPr id="536766" name="Rectangle 190"/>
            <p:cNvSpPr>
              <a:spLocks noChangeArrowheads="1"/>
            </p:cNvSpPr>
            <p:nvPr/>
          </p:nvSpPr>
          <p:spPr bwMode="auto">
            <a:xfrm>
              <a:off x="1007" y="307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a:t>
              </a:r>
            </a:p>
          </p:txBody>
        </p:sp>
        <p:sp>
          <p:nvSpPr>
            <p:cNvPr id="536767" name="Rectangle 191"/>
            <p:cNvSpPr>
              <a:spLocks noChangeArrowheads="1"/>
            </p:cNvSpPr>
            <p:nvPr/>
          </p:nvSpPr>
          <p:spPr bwMode="auto">
            <a:xfrm>
              <a:off x="1007" y="2923"/>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4</a:t>
              </a:r>
            </a:p>
          </p:txBody>
        </p:sp>
        <p:sp>
          <p:nvSpPr>
            <p:cNvPr id="19648" name="Line 192"/>
            <p:cNvSpPr>
              <a:spLocks noChangeShapeType="1"/>
            </p:cNvSpPr>
            <p:nvPr/>
          </p:nvSpPr>
          <p:spPr bwMode="auto">
            <a:xfrm>
              <a:off x="1126" y="3620"/>
              <a:ext cx="41" cy="0"/>
            </a:xfrm>
            <a:prstGeom prst="line">
              <a:avLst/>
            </a:prstGeom>
            <a:noFill/>
            <a:ln w="12700">
              <a:solidFill>
                <a:srgbClr val="FFFFFF"/>
              </a:solidFill>
              <a:round/>
              <a:headEnd/>
              <a:tailEnd/>
            </a:ln>
          </p:spPr>
          <p:txBody>
            <a:bodyPr/>
            <a:lstStyle/>
            <a:p>
              <a:endParaRPr lang="en-GB"/>
            </a:p>
          </p:txBody>
        </p:sp>
        <p:sp>
          <p:nvSpPr>
            <p:cNvPr id="19649" name="Line 193"/>
            <p:cNvSpPr>
              <a:spLocks noChangeShapeType="1"/>
            </p:cNvSpPr>
            <p:nvPr/>
          </p:nvSpPr>
          <p:spPr bwMode="auto">
            <a:xfrm>
              <a:off x="1126" y="3461"/>
              <a:ext cx="41" cy="0"/>
            </a:xfrm>
            <a:prstGeom prst="line">
              <a:avLst/>
            </a:prstGeom>
            <a:noFill/>
            <a:ln w="12700">
              <a:solidFill>
                <a:srgbClr val="FFFFFF"/>
              </a:solidFill>
              <a:round/>
              <a:headEnd/>
              <a:tailEnd/>
            </a:ln>
          </p:spPr>
          <p:txBody>
            <a:bodyPr/>
            <a:lstStyle/>
            <a:p>
              <a:endParaRPr lang="en-GB"/>
            </a:p>
          </p:txBody>
        </p:sp>
        <p:sp>
          <p:nvSpPr>
            <p:cNvPr id="19650" name="Line 194"/>
            <p:cNvSpPr>
              <a:spLocks noChangeShapeType="1"/>
            </p:cNvSpPr>
            <p:nvPr/>
          </p:nvSpPr>
          <p:spPr bwMode="auto">
            <a:xfrm>
              <a:off x="1126" y="3303"/>
              <a:ext cx="41" cy="0"/>
            </a:xfrm>
            <a:prstGeom prst="line">
              <a:avLst/>
            </a:prstGeom>
            <a:noFill/>
            <a:ln w="12700">
              <a:solidFill>
                <a:srgbClr val="FFFFFF"/>
              </a:solidFill>
              <a:round/>
              <a:headEnd/>
              <a:tailEnd/>
            </a:ln>
          </p:spPr>
          <p:txBody>
            <a:bodyPr/>
            <a:lstStyle/>
            <a:p>
              <a:endParaRPr lang="en-GB"/>
            </a:p>
          </p:txBody>
        </p:sp>
        <p:sp>
          <p:nvSpPr>
            <p:cNvPr id="19651" name="Line 195"/>
            <p:cNvSpPr>
              <a:spLocks noChangeShapeType="1"/>
            </p:cNvSpPr>
            <p:nvPr/>
          </p:nvSpPr>
          <p:spPr bwMode="auto">
            <a:xfrm>
              <a:off x="1126" y="3144"/>
              <a:ext cx="41" cy="0"/>
            </a:xfrm>
            <a:prstGeom prst="line">
              <a:avLst/>
            </a:prstGeom>
            <a:noFill/>
            <a:ln w="12700">
              <a:solidFill>
                <a:srgbClr val="FFFFFF"/>
              </a:solidFill>
              <a:round/>
              <a:headEnd/>
              <a:tailEnd/>
            </a:ln>
          </p:spPr>
          <p:txBody>
            <a:bodyPr/>
            <a:lstStyle/>
            <a:p>
              <a:endParaRPr lang="en-GB"/>
            </a:p>
          </p:txBody>
        </p:sp>
        <p:sp>
          <p:nvSpPr>
            <p:cNvPr id="19652" name="Line 196"/>
            <p:cNvSpPr>
              <a:spLocks noChangeShapeType="1"/>
            </p:cNvSpPr>
            <p:nvPr/>
          </p:nvSpPr>
          <p:spPr bwMode="auto">
            <a:xfrm>
              <a:off x="1126" y="2985"/>
              <a:ext cx="41" cy="0"/>
            </a:xfrm>
            <a:prstGeom prst="line">
              <a:avLst/>
            </a:prstGeom>
            <a:noFill/>
            <a:ln w="12700">
              <a:solidFill>
                <a:srgbClr val="FFFFFF"/>
              </a:solidFill>
              <a:round/>
              <a:headEnd/>
              <a:tailEnd/>
            </a:ln>
          </p:spPr>
          <p:txBody>
            <a:bodyPr/>
            <a:lstStyle/>
            <a:p>
              <a:endParaRPr lang="en-GB"/>
            </a:p>
          </p:txBody>
        </p:sp>
        <p:sp>
          <p:nvSpPr>
            <p:cNvPr id="536773" name="Rectangle 197"/>
            <p:cNvSpPr>
              <a:spLocks noChangeArrowheads="1"/>
            </p:cNvSpPr>
            <p:nvPr/>
          </p:nvSpPr>
          <p:spPr bwMode="auto">
            <a:xfrm>
              <a:off x="1007" y="2771"/>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5</a:t>
              </a:r>
            </a:p>
          </p:txBody>
        </p:sp>
        <p:sp>
          <p:nvSpPr>
            <p:cNvPr id="19654" name="Line 198"/>
            <p:cNvSpPr>
              <a:spLocks noChangeShapeType="1"/>
            </p:cNvSpPr>
            <p:nvPr/>
          </p:nvSpPr>
          <p:spPr bwMode="auto">
            <a:xfrm>
              <a:off x="1126" y="2985"/>
              <a:ext cx="41" cy="0"/>
            </a:xfrm>
            <a:prstGeom prst="line">
              <a:avLst/>
            </a:prstGeom>
            <a:noFill/>
            <a:ln w="12700">
              <a:solidFill>
                <a:srgbClr val="FFFFFF"/>
              </a:solidFill>
              <a:round/>
              <a:headEnd/>
              <a:tailEnd/>
            </a:ln>
          </p:spPr>
          <p:txBody>
            <a:bodyPr/>
            <a:lstStyle/>
            <a:p>
              <a:endParaRPr lang="en-GB"/>
            </a:p>
          </p:txBody>
        </p:sp>
        <p:sp>
          <p:nvSpPr>
            <p:cNvPr id="19655" name="Line 199"/>
            <p:cNvSpPr>
              <a:spLocks noChangeShapeType="1"/>
            </p:cNvSpPr>
            <p:nvPr/>
          </p:nvSpPr>
          <p:spPr bwMode="auto">
            <a:xfrm>
              <a:off x="1126" y="2829"/>
              <a:ext cx="41" cy="0"/>
            </a:xfrm>
            <a:prstGeom prst="line">
              <a:avLst/>
            </a:prstGeom>
            <a:noFill/>
            <a:ln w="12700">
              <a:solidFill>
                <a:srgbClr val="FFFFFF"/>
              </a:solidFill>
              <a:round/>
              <a:headEnd/>
              <a:tailEnd/>
            </a:ln>
          </p:spPr>
          <p:txBody>
            <a:bodyPr/>
            <a:lstStyle/>
            <a:p>
              <a:endParaRPr lang="en-GB"/>
            </a:p>
          </p:txBody>
        </p:sp>
        <p:sp>
          <p:nvSpPr>
            <p:cNvPr id="536776" name="Rectangle 200"/>
            <p:cNvSpPr>
              <a:spLocks noChangeArrowheads="1"/>
            </p:cNvSpPr>
            <p:nvPr/>
          </p:nvSpPr>
          <p:spPr bwMode="auto">
            <a:xfrm>
              <a:off x="1007" y="2608"/>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6</a:t>
              </a:r>
            </a:p>
          </p:txBody>
        </p:sp>
        <p:sp>
          <p:nvSpPr>
            <p:cNvPr id="19657" name="Line 201"/>
            <p:cNvSpPr>
              <a:spLocks noChangeShapeType="1"/>
            </p:cNvSpPr>
            <p:nvPr/>
          </p:nvSpPr>
          <p:spPr bwMode="auto">
            <a:xfrm>
              <a:off x="1126" y="2671"/>
              <a:ext cx="41" cy="0"/>
            </a:xfrm>
            <a:prstGeom prst="line">
              <a:avLst/>
            </a:prstGeom>
            <a:noFill/>
            <a:ln w="12700">
              <a:solidFill>
                <a:srgbClr val="FFFFFF"/>
              </a:solidFill>
              <a:round/>
              <a:headEnd/>
              <a:tailEnd/>
            </a:ln>
          </p:spPr>
          <p:txBody>
            <a:bodyPr/>
            <a:lstStyle/>
            <a:p>
              <a:endParaRPr lang="en-GB"/>
            </a:p>
          </p:txBody>
        </p:sp>
        <p:sp>
          <p:nvSpPr>
            <p:cNvPr id="19658" name="Line 202"/>
            <p:cNvSpPr>
              <a:spLocks noChangeShapeType="1"/>
            </p:cNvSpPr>
            <p:nvPr/>
          </p:nvSpPr>
          <p:spPr bwMode="auto">
            <a:xfrm flipV="1">
              <a:off x="1434" y="3620"/>
              <a:ext cx="0" cy="41"/>
            </a:xfrm>
            <a:prstGeom prst="line">
              <a:avLst/>
            </a:prstGeom>
            <a:noFill/>
            <a:ln w="12700">
              <a:solidFill>
                <a:srgbClr val="FFFFFF"/>
              </a:solidFill>
              <a:round/>
              <a:headEnd/>
              <a:tailEnd/>
            </a:ln>
          </p:spPr>
          <p:txBody>
            <a:bodyPr/>
            <a:lstStyle/>
            <a:p>
              <a:endParaRPr lang="en-GB"/>
            </a:p>
          </p:txBody>
        </p:sp>
        <p:sp>
          <p:nvSpPr>
            <p:cNvPr id="536779" name="Rectangle 203"/>
            <p:cNvSpPr>
              <a:spLocks noChangeArrowheads="1"/>
            </p:cNvSpPr>
            <p:nvPr/>
          </p:nvSpPr>
          <p:spPr bwMode="auto">
            <a:xfrm>
              <a:off x="1660" y="368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2</a:t>
              </a:r>
            </a:p>
          </p:txBody>
        </p:sp>
        <p:sp>
          <p:nvSpPr>
            <p:cNvPr id="19660" name="Line 204"/>
            <p:cNvSpPr>
              <a:spLocks noChangeShapeType="1"/>
            </p:cNvSpPr>
            <p:nvPr/>
          </p:nvSpPr>
          <p:spPr bwMode="auto">
            <a:xfrm flipV="1">
              <a:off x="1706" y="3620"/>
              <a:ext cx="0" cy="41"/>
            </a:xfrm>
            <a:prstGeom prst="line">
              <a:avLst/>
            </a:prstGeom>
            <a:noFill/>
            <a:ln w="12700">
              <a:solidFill>
                <a:srgbClr val="FFFFFF"/>
              </a:solidFill>
              <a:round/>
              <a:headEnd/>
              <a:tailEnd/>
            </a:ln>
          </p:spPr>
          <p:txBody>
            <a:bodyPr/>
            <a:lstStyle/>
            <a:p>
              <a:endParaRPr lang="en-GB"/>
            </a:p>
          </p:txBody>
        </p:sp>
        <p:sp>
          <p:nvSpPr>
            <p:cNvPr id="536781" name="Rectangle 205"/>
            <p:cNvSpPr>
              <a:spLocks noChangeArrowheads="1"/>
            </p:cNvSpPr>
            <p:nvPr/>
          </p:nvSpPr>
          <p:spPr bwMode="auto">
            <a:xfrm>
              <a:off x="1930" y="3687"/>
              <a:ext cx="123"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3 </a:t>
              </a:r>
            </a:p>
          </p:txBody>
        </p:sp>
        <p:sp>
          <p:nvSpPr>
            <p:cNvPr id="19662" name="Line 206"/>
            <p:cNvSpPr>
              <a:spLocks noChangeShapeType="1"/>
            </p:cNvSpPr>
            <p:nvPr/>
          </p:nvSpPr>
          <p:spPr bwMode="auto">
            <a:xfrm flipV="1">
              <a:off x="1978" y="3620"/>
              <a:ext cx="0" cy="41"/>
            </a:xfrm>
            <a:prstGeom prst="line">
              <a:avLst/>
            </a:prstGeom>
            <a:noFill/>
            <a:ln w="12700">
              <a:solidFill>
                <a:srgbClr val="FFFFFF"/>
              </a:solidFill>
              <a:round/>
              <a:headEnd/>
              <a:tailEnd/>
            </a:ln>
          </p:spPr>
          <p:txBody>
            <a:bodyPr/>
            <a:lstStyle/>
            <a:p>
              <a:endParaRPr lang="en-GB"/>
            </a:p>
          </p:txBody>
        </p:sp>
        <p:sp>
          <p:nvSpPr>
            <p:cNvPr id="536783" name="Rectangle 207"/>
            <p:cNvSpPr>
              <a:spLocks noChangeArrowheads="1"/>
            </p:cNvSpPr>
            <p:nvPr/>
          </p:nvSpPr>
          <p:spPr bwMode="auto">
            <a:xfrm>
              <a:off x="2197" y="368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4</a:t>
              </a:r>
            </a:p>
          </p:txBody>
        </p:sp>
        <p:sp>
          <p:nvSpPr>
            <p:cNvPr id="19664" name="Line 208"/>
            <p:cNvSpPr>
              <a:spLocks noChangeShapeType="1"/>
            </p:cNvSpPr>
            <p:nvPr/>
          </p:nvSpPr>
          <p:spPr bwMode="auto">
            <a:xfrm flipV="1">
              <a:off x="2243" y="3620"/>
              <a:ext cx="0" cy="41"/>
            </a:xfrm>
            <a:prstGeom prst="line">
              <a:avLst/>
            </a:prstGeom>
            <a:noFill/>
            <a:ln w="12700">
              <a:solidFill>
                <a:srgbClr val="FFFFFF"/>
              </a:solidFill>
              <a:round/>
              <a:headEnd/>
              <a:tailEnd/>
            </a:ln>
          </p:spPr>
          <p:txBody>
            <a:bodyPr/>
            <a:lstStyle/>
            <a:p>
              <a:endParaRPr lang="en-GB"/>
            </a:p>
          </p:txBody>
        </p:sp>
        <p:sp>
          <p:nvSpPr>
            <p:cNvPr id="536785" name="Rectangle 209"/>
            <p:cNvSpPr>
              <a:spLocks noChangeArrowheads="1"/>
            </p:cNvSpPr>
            <p:nvPr/>
          </p:nvSpPr>
          <p:spPr bwMode="auto">
            <a:xfrm>
              <a:off x="2467" y="368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5</a:t>
              </a:r>
            </a:p>
          </p:txBody>
        </p:sp>
        <p:sp>
          <p:nvSpPr>
            <p:cNvPr id="19666" name="Line 210"/>
            <p:cNvSpPr>
              <a:spLocks noChangeShapeType="1"/>
            </p:cNvSpPr>
            <p:nvPr/>
          </p:nvSpPr>
          <p:spPr bwMode="auto">
            <a:xfrm flipV="1">
              <a:off x="2511" y="3620"/>
              <a:ext cx="0" cy="41"/>
            </a:xfrm>
            <a:prstGeom prst="line">
              <a:avLst/>
            </a:prstGeom>
            <a:noFill/>
            <a:ln w="12700">
              <a:solidFill>
                <a:srgbClr val="FFFFFF"/>
              </a:solidFill>
              <a:round/>
              <a:headEnd/>
              <a:tailEnd/>
            </a:ln>
          </p:spPr>
          <p:txBody>
            <a:bodyPr/>
            <a:lstStyle/>
            <a:p>
              <a:endParaRPr lang="en-GB"/>
            </a:p>
          </p:txBody>
        </p:sp>
        <p:sp>
          <p:nvSpPr>
            <p:cNvPr id="536787" name="Rectangle 211"/>
            <p:cNvSpPr>
              <a:spLocks noChangeArrowheads="1"/>
            </p:cNvSpPr>
            <p:nvPr/>
          </p:nvSpPr>
          <p:spPr bwMode="auto">
            <a:xfrm>
              <a:off x="2735" y="3687"/>
              <a:ext cx="98"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6</a:t>
              </a:r>
            </a:p>
          </p:txBody>
        </p:sp>
        <p:sp>
          <p:nvSpPr>
            <p:cNvPr id="19668" name="Line 212"/>
            <p:cNvSpPr>
              <a:spLocks noChangeShapeType="1"/>
            </p:cNvSpPr>
            <p:nvPr/>
          </p:nvSpPr>
          <p:spPr bwMode="auto">
            <a:xfrm flipV="1">
              <a:off x="2781" y="3620"/>
              <a:ext cx="0" cy="41"/>
            </a:xfrm>
            <a:prstGeom prst="line">
              <a:avLst/>
            </a:prstGeom>
            <a:noFill/>
            <a:ln w="12700">
              <a:solidFill>
                <a:srgbClr val="FFFFFF"/>
              </a:solidFill>
              <a:round/>
              <a:headEnd/>
              <a:tailEnd/>
            </a:ln>
          </p:spPr>
          <p:txBody>
            <a:bodyPr/>
            <a:lstStyle/>
            <a:p>
              <a:endParaRPr lang="en-GB"/>
            </a:p>
          </p:txBody>
        </p:sp>
        <p:sp>
          <p:nvSpPr>
            <p:cNvPr id="19669" name="Rectangle 213"/>
            <p:cNvSpPr>
              <a:spLocks noChangeArrowheads="1"/>
            </p:cNvSpPr>
            <p:nvPr/>
          </p:nvSpPr>
          <p:spPr bwMode="auto">
            <a:xfrm>
              <a:off x="2958" y="2641"/>
              <a:ext cx="432" cy="375"/>
            </a:xfrm>
            <a:prstGeom prst="rect">
              <a:avLst/>
            </a:prstGeom>
            <a:noFill/>
            <a:ln w="12700">
              <a:noFill/>
              <a:miter lim="800000"/>
              <a:headEnd/>
              <a:tailEnd/>
            </a:ln>
          </p:spPr>
          <p:txBody>
            <a:bodyPr wrap="none" lIns="41275" tIns="20638" rIns="41275" bIns="20638">
              <a:spAutoFit/>
            </a:bodyPr>
            <a:lstStyle/>
            <a:p>
              <a:pPr defTabSz="185738"/>
              <a:r>
                <a:rPr lang="en-GB" sz="1200" i="0">
                  <a:latin typeface="Arial" pitchFamily="34" charset="0"/>
                </a:rPr>
                <a:t>22% risk</a:t>
              </a:r>
            </a:p>
            <a:p>
              <a:pPr defTabSz="185738"/>
              <a:r>
                <a:rPr lang="en-GB" sz="1200" i="0">
                  <a:latin typeface="Arial" pitchFamily="34" charset="0"/>
                </a:rPr>
                <a:t>reduction</a:t>
              </a:r>
            </a:p>
            <a:p>
              <a:pPr defTabSz="185738"/>
              <a:r>
                <a:rPr lang="en-GB" sz="1200">
                  <a:latin typeface="Arial" pitchFamily="34" charset="0"/>
                </a:rPr>
                <a:t>P </a:t>
              </a:r>
              <a:r>
                <a:rPr lang="en-GB" sz="1200" i="0">
                  <a:latin typeface="Arial" pitchFamily="34" charset="0"/>
                </a:rPr>
                <a:t>= 0.051</a:t>
              </a:r>
            </a:p>
          </p:txBody>
        </p:sp>
        <p:sp>
          <p:nvSpPr>
            <p:cNvPr id="19670" name="Freeform 214"/>
            <p:cNvSpPr>
              <a:spLocks/>
            </p:cNvSpPr>
            <p:nvPr/>
          </p:nvSpPr>
          <p:spPr bwMode="auto">
            <a:xfrm>
              <a:off x="2914" y="2739"/>
              <a:ext cx="24" cy="176"/>
            </a:xfrm>
            <a:custGeom>
              <a:avLst/>
              <a:gdLst>
                <a:gd name="T0" fmla="*/ 0 w 26"/>
                <a:gd name="T1" fmla="*/ 0 h 176"/>
                <a:gd name="T2" fmla="*/ 25 w 26"/>
                <a:gd name="T3" fmla="*/ 0 h 176"/>
                <a:gd name="T4" fmla="*/ 25 w 26"/>
                <a:gd name="T5" fmla="*/ 175 h 176"/>
                <a:gd name="T6" fmla="*/ 0 w 26"/>
                <a:gd name="T7" fmla="*/ 175 h 176"/>
                <a:gd name="T8" fmla="*/ 0 60000 65536"/>
                <a:gd name="T9" fmla="*/ 0 60000 65536"/>
                <a:gd name="T10" fmla="*/ 0 60000 65536"/>
                <a:gd name="T11" fmla="*/ 0 60000 65536"/>
                <a:gd name="T12" fmla="*/ 0 w 26"/>
                <a:gd name="T13" fmla="*/ 0 h 176"/>
                <a:gd name="T14" fmla="*/ 26 w 26"/>
                <a:gd name="T15" fmla="*/ 176 h 176"/>
              </a:gdLst>
              <a:ahLst/>
              <a:cxnLst>
                <a:cxn ang="T8">
                  <a:pos x="T0" y="T1"/>
                </a:cxn>
                <a:cxn ang="T9">
                  <a:pos x="T2" y="T3"/>
                </a:cxn>
                <a:cxn ang="T10">
                  <a:pos x="T4" y="T5"/>
                </a:cxn>
                <a:cxn ang="T11">
                  <a:pos x="T6" y="T7"/>
                </a:cxn>
              </a:cxnLst>
              <a:rect l="T12" t="T13" r="T14" b="T15"/>
              <a:pathLst>
                <a:path w="26" h="176">
                  <a:moveTo>
                    <a:pt x="0" y="0"/>
                  </a:moveTo>
                  <a:lnTo>
                    <a:pt x="25" y="0"/>
                  </a:lnTo>
                  <a:lnTo>
                    <a:pt x="25" y="175"/>
                  </a:lnTo>
                  <a:lnTo>
                    <a:pt x="0" y="175"/>
                  </a:lnTo>
                </a:path>
              </a:pathLst>
            </a:custGeom>
            <a:noFill/>
            <a:ln w="12700" cap="rnd" cmpd="sng">
              <a:solidFill>
                <a:srgbClr val="FFFFFF"/>
              </a:solidFill>
              <a:prstDash val="solid"/>
              <a:round/>
              <a:headEnd type="none" w="med" len="med"/>
              <a:tailEnd type="none" w="med" len="med"/>
            </a:ln>
          </p:spPr>
          <p:txBody>
            <a:bodyPr/>
            <a:lstStyle/>
            <a:p>
              <a:endParaRPr lang="en-GB"/>
            </a:p>
          </p:txBody>
        </p:sp>
        <p:sp>
          <p:nvSpPr>
            <p:cNvPr id="536791" name="Rectangle 215"/>
            <p:cNvSpPr>
              <a:spLocks noChangeArrowheads="1"/>
            </p:cNvSpPr>
            <p:nvPr/>
          </p:nvSpPr>
          <p:spPr bwMode="auto">
            <a:xfrm>
              <a:off x="1408" y="2812"/>
              <a:ext cx="980"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Pravastatin (n = 3302)  </a:t>
              </a:r>
            </a:p>
          </p:txBody>
        </p:sp>
        <p:sp>
          <p:nvSpPr>
            <p:cNvPr id="536792" name="Rectangle 216"/>
            <p:cNvSpPr>
              <a:spLocks noChangeArrowheads="1"/>
            </p:cNvSpPr>
            <p:nvPr/>
          </p:nvSpPr>
          <p:spPr bwMode="auto">
            <a:xfrm>
              <a:off x="1408" y="2686"/>
              <a:ext cx="804" cy="143"/>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effectLst>
                    <a:outerShdw blurRad="38100" dist="38100" dir="2700000" algn="tl">
                      <a:srgbClr val="000000"/>
                    </a:outerShdw>
                  </a:effectLst>
                  <a:latin typeface="Arial" pitchFamily="34" charset="0"/>
                </a:rPr>
                <a:t>Placebo (n = 3293)</a:t>
              </a:r>
            </a:p>
          </p:txBody>
        </p:sp>
        <p:sp>
          <p:nvSpPr>
            <p:cNvPr id="19673" name="Line 217"/>
            <p:cNvSpPr>
              <a:spLocks noChangeShapeType="1"/>
            </p:cNvSpPr>
            <p:nvPr/>
          </p:nvSpPr>
          <p:spPr bwMode="auto">
            <a:xfrm flipH="1">
              <a:off x="1226" y="2880"/>
              <a:ext cx="158" cy="0"/>
            </a:xfrm>
            <a:prstGeom prst="line">
              <a:avLst/>
            </a:prstGeom>
            <a:noFill/>
            <a:ln w="25400">
              <a:solidFill>
                <a:srgbClr val="FAFD00"/>
              </a:solidFill>
              <a:round/>
              <a:headEnd/>
              <a:tailEnd/>
            </a:ln>
          </p:spPr>
          <p:txBody>
            <a:bodyPr/>
            <a:lstStyle/>
            <a:p>
              <a:endParaRPr lang="en-GB"/>
            </a:p>
          </p:txBody>
        </p:sp>
        <p:sp>
          <p:nvSpPr>
            <p:cNvPr id="19674" name="Line 218"/>
            <p:cNvSpPr>
              <a:spLocks noChangeShapeType="1"/>
            </p:cNvSpPr>
            <p:nvPr/>
          </p:nvSpPr>
          <p:spPr bwMode="auto">
            <a:xfrm flipH="1">
              <a:off x="1226" y="2759"/>
              <a:ext cx="158" cy="0"/>
            </a:xfrm>
            <a:prstGeom prst="line">
              <a:avLst/>
            </a:prstGeom>
            <a:noFill/>
            <a:ln w="25400">
              <a:solidFill>
                <a:srgbClr val="CCFFCC"/>
              </a:solidFill>
              <a:round/>
              <a:headEnd/>
              <a:tailEnd/>
            </a:ln>
          </p:spPr>
          <p:txBody>
            <a:bodyPr/>
            <a:lstStyle/>
            <a:p>
              <a:endParaRPr lang="en-GB"/>
            </a:p>
          </p:txBody>
        </p:sp>
        <p:sp>
          <p:nvSpPr>
            <p:cNvPr id="19675" name="Line 219"/>
            <p:cNvSpPr>
              <a:spLocks noChangeShapeType="1"/>
            </p:cNvSpPr>
            <p:nvPr/>
          </p:nvSpPr>
          <p:spPr bwMode="auto">
            <a:xfrm flipH="1" flipV="1">
              <a:off x="5276" y="2707"/>
              <a:ext cx="4" cy="11"/>
            </a:xfrm>
            <a:prstGeom prst="line">
              <a:avLst/>
            </a:prstGeom>
            <a:noFill/>
            <a:ln w="12700">
              <a:noFill/>
              <a:round/>
              <a:headEnd/>
              <a:tailEnd/>
            </a:ln>
          </p:spPr>
          <p:txBody>
            <a:bodyPr/>
            <a:lstStyle/>
            <a:p>
              <a:endParaRPr lang="en-GB"/>
            </a:p>
          </p:txBody>
        </p:sp>
        <p:sp>
          <p:nvSpPr>
            <p:cNvPr id="19676" name="Line 220"/>
            <p:cNvSpPr>
              <a:spLocks noChangeShapeType="1"/>
            </p:cNvSpPr>
            <p:nvPr/>
          </p:nvSpPr>
          <p:spPr bwMode="auto">
            <a:xfrm flipH="1">
              <a:off x="3853" y="1379"/>
              <a:ext cx="153" cy="0"/>
            </a:xfrm>
            <a:prstGeom prst="line">
              <a:avLst/>
            </a:prstGeom>
            <a:noFill/>
            <a:ln w="25400">
              <a:solidFill>
                <a:srgbClr val="FAFD00"/>
              </a:solidFill>
              <a:round/>
              <a:headEnd/>
              <a:tailEnd/>
            </a:ln>
          </p:spPr>
          <p:txBody>
            <a:bodyPr/>
            <a:lstStyle/>
            <a:p>
              <a:endParaRPr lang="en-GB"/>
            </a:p>
          </p:txBody>
        </p:sp>
        <p:sp>
          <p:nvSpPr>
            <p:cNvPr id="19677" name="Line 221"/>
            <p:cNvSpPr>
              <a:spLocks noChangeShapeType="1"/>
            </p:cNvSpPr>
            <p:nvPr/>
          </p:nvSpPr>
          <p:spPr bwMode="auto">
            <a:xfrm flipH="1">
              <a:off x="3853" y="1260"/>
              <a:ext cx="153" cy="0"/>
            </a:xfrm>
            <a:prstGeom prst="line">
              <a:avLst/>
            </a:prstGeom>
            <a:noFill/>
            <a:ln w="25400">
              <a:solidFill>
                <a:srgbClr val="CCFFCC"/>
              </a:solidFill>
              <a:round/>
              <a:headEnd/>
              <a:tailEnd/>
            </a:ln>
          </p:spPr>
          <p:txBody>
            <a:bodyPr/>
            <a:lstStyle/>
            <a:p>
              <a:endParaRPr lang="en-GB"/>
            </a:p>
          </p:txBody>
        </p:sp>
        <p:sp>
          <p:nvSpPr>
            <p:cNvPr id="536798" name="Rectangle 222"/>
            <p:cNvSpPr>
              <a:spLocks noChangeArrowheads="1"/>
            </p:cNvSpPr>
            <p:nvPr/>
          </p:nvSpPr>
          <p:spPr bwMode="auto">
            <a:xfrm>
              <a:off x="5323" y="1298"/>
              <a:ext cx="457" cy="375"/>
            </a:xfrm>
            <a:prstGeom prst="rect">
              <a:avLst/>
            </a:prstGeom>
            <a:noFill/>
            <a:ln w="12700">
              <a:noFill/>
              <a:miter lim="800000"/>
              <a:headEnd/>
              <a:tailEnd/>
            </a:ln>
            <a:effectLst/>
          </p:spPr>
          <p:txBody>
            <a:bodyPr wrap="none" lIns="41275" tIns="20638" rIns="41275" bIns="20638">
              <a:spAutoFit/>
            </a:bodyPr>
            <a:lstStyle/>
            <a:p>
              <a:pPr defTabSz="185738">
                <a:defRPr/>
              </a:pPr>
              <a:r>
                <a:rPr lang="en-GB" sz="1200" i="0">
                  <a:latin typeface="Arial" pitchFamily="34" charset="0"/>
                </a:rPr>
                <a:t>32% risk</a:t>
              </a:r>
              <a:br>
                <a:rPr lang="en-GB" sz="1200" i="0">
                  <a:latin typeface="Arial" pitchFamily="34" charset="0"/>
                </a:rPr>
              </a:br>
              <a:r>
                <a:rPr lang="en-GB" sz="1200" i="0">
                  <a:latin typeface="Arial" pitchFamily="34" charset="0"/>
                </a:rPr>
                <a:t>reduction</a:t>
              </a:r>
              <a:br>
                <a:rPr lang="en-GB" sz="1200" i="0">
                  <a:latin typeface="Arial" pitchFamily="34" charset="0"/>
                </a:rPr>
              </a:br>
              <a:r>
                <a:rPr lang="en-GB" sz="1200">
                  <a:latin typeface="Arial" pitchFamily="34" charset="0"/>
                </a:rPr>
                <a:t>P </a:t>
              </a:r>
              <a:r>
                <a:rPr lang="en-GB" sz="1200" i="0">
                  <a:latin typeface="Arial" pitchFamily="34" charset="0"/>
                </a:rPr>
                <a:t>= 0.033</a:t>
              </a:r>
              <a:r>
                <a:rPr lang="en-GB" sz="1200" i="0">
                  <a:effectLst>
                    <a:outerShdw blurRad="38100" dist="38100" dir="2700000" algn="tl">
                      <a:srgbClr val="000000"/>
                    </a:outerShdw>
                  </a:effectLst>
                  <a:latin typeface="Arial" pitchFamily="34" charset="0"/>
                </a:rPr>
                <a:t> </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724952" y="2044701"/>
            <a:ext cx="6762221" cy="4608513"/>
            <a:chOff x="1128" y="1288"/>
            <a:chExt cx="4424" cy="2903"/>
          </a:xfrm>
        </p:grpSpPr>
        <p:sp>
          <p:nvSpPr>
            <p:cNvPr id="43015" name="AutoShape 3"/>
            <p:cNvSpPr>
              <a:spLocks noChangeAspect="1" noChangeArrowheads="1" noTextEdit="1"/>
            </p:cNvSpPr>
            <p:nvPr/>
          </p:nvSpPr>
          <p:spPr bwMode="auto">
            <a:xfrm>
              <a:off x="1128" y="1288"/>
              <a:ext cx="4424" cy="2903"/>
            </a:xfrm>
            <a:prstGeom prst="rect">
              <a:avLst/>
            </a:prstGeom>
            <a:noFill/>
            <a:ln w="9525">
              <a:noFill/>
              <a:miter lim="800000"/>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16" name="Rectangle 4"/>
            <p:cNvSpPr>
              <a:spLocks noChangeArrowheads="1"/>
            </p:cNvSpPr>
            <p:nvPr/>
          </p:nvSpPr>
          <p:spPr bwMode="auto">
            <a:xfrm>
              <a:off x="1167" y="1327"/>
              <a:ext cx="4346" cy="2833"/>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17" name="Line 5"/>
            <p:cNvSpPr>
              <a:spLocks noChangeShapeType="1"/>
            </p:cNvSpPr>
            <p:nvPr/>
          </p:nvSpPr>
          <p:spPr bwMode="auto">
            <a:xfrm>
              <a:off x="1990" y="1924"/>
              <a:ext cx="1" cy="1599"/>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18" name="Line 6"/>
            <p:cNvSpPr>
              <a:spLocks noChangeShapeType="1"/>
            </p:cNvSpPr>
            <p:nvPr/>
          </p:nvSpPr>
          <p:spPr bwMode="auto">
            <a:xfrm>
              <a:off x="1958" y="3523"/>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19" name="Line 7"/>
            <p:cNvSpPr>
              <a:spLocks noChangeShapeType="1"/>
            </p:cNvSpPr>
            <p:nvPr/>
          </p:nvSpPr>
          <p:spPr bwMode="auto">
            <a:xfrm>
              <a:off x="1958" y="3205"/>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0" name="Line 8"/>
            <p:cNvSpPr>
              <a:spLocks noChangeShapeType="1"/>
            </p:cNvSpPr>
            <p:nvPr/>
          </p:nvSpPr>
          <p:spPr bwMode="auto">
            <a:xfrm>
              <a:off x="1958" y="2887"/>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1" name="Line 9"/>
            <p:cNvSpPr>
              <a:spLocks noChangeShapeType="1"/>
            </p:cNvSpPr>
            <p:nvPr/>
          </p:nvSpPr>
          <p:spPr bwMode="auto">
            <a:xfrm>
              <a:off x="1958" y="2561"/>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2" name="Line 10"/>
            <p:cNvSpPr>
              <a:spLocks noChangeShapeType="1"/>
            </p:cNvSpPr>
            <p:nvPr/>
          </p:nvSpPr>
          <p:spPr bwMode="auto">
            <a:xfrm>
              <a:off x="1958" y="2243"/>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3" name="Line 11"/>
            <p:cNvSpPr>
              <a:spLocks noChangeShapeType="1"/>
            </p:cNvSpPr>
            <p:nvPr/>
          </p:nvSpPr>
          <p:spPr bwMode="auto">
            <a:xfrm>
              <a:off x="1958" y="1924"/>
              <a:ext cx="32"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4" name="Line 12"/>
            <p:cNvSpPr>
              <a:spLocks noChangeShapeType="1"/>
            </p:cNvSpPr>
            <p:nvPr/>
          </p:nvSpPr>
          <p:spPr bwMode="auto">
            <a:xfrm>
              <a:off x="1990" y="3523"/>
              <a:ext cx="3376" cy="1"/>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5" name="Line 13"/>
            <p:cNvSpPr>
              <a:spLocks noChangeShapeType="1"/>
            </p:cNvSpPr>
            <p:nvPr/>
          </p:nvSpPr>
          <p:spPr bwMode="auto">
            <a:xfrm flipV="1">
              <a:off x="1990"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6" name="Line 14"/>
            <p:cNvSpPr>
              <a:spLocks noChangeShapeType="1"/>
            </p:cNvSpPr>
            <p:nvPr/>
          </p:nvSpPr>
          <p:spPr bwMode="auto">
            <a:xfrm flipV="1">
              <a:off x="2385"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7" name="Line 15"/>
            <p:cNvSpPr>
              <a:spLocks noChangeShapeType="1"/>
            </p:cNvSpPr>
            <p:nvPr/>
          </p:nvSpPr>
          <p:spPr bwMode="auto">
            <a:xfrm flipV="1">
              <a:off x="2781"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8" name="Line 16"/>
            <p:cNvSpPr>
              <a:spLocks noChangeShapeType="1"/>
            </p:cNvSpPr>
            <p:nvPr/>
          </p:nvSpPr>
          <p:spPr bwMode="auto">
            <a:xfrm flipV="1">
              <a:off x="3185"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29" name="Line 17"/>
            <p:cNvSpPr>
              <a:spLocks noChangeShapeType="1"/>
            </p:cNvSpPr>
            <p:nvPr/>
          </p:nvSpPr>
          <p:spPr bwMode="auto">
            <a:xfrm flipV="1">
              <a:off x="3581"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0" name="Line 18"/>
            <p:cNvSpPr>
              <a:spLocks noChangeShapeType="1"/>
            </p:cNvSpPr>
            <p:nvPr/>
          </p:nvSpPr>
          <p:spPr bwMode="auto">
            <a:xfrm flipV="1">
              <a:off x="3976"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1" name="Line 19"/>
            <p:cNvSpPr>
              <a:spLocks noChangeShapeType="1"/>
            </p:cNvSpPr>
            <p:nvPr/>
          </p:nvSpPr>
          <p:spPr bwMode="auto">
            <a:xfrm flipV="1">
              <a:off x="4372"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2" name="Line 20"/>
            <p:cNvSpPr>
              <a:spLocks noChangeShapeType="1"/>
            </p:cNvSpPr>
            <p:nvPr/>
          </p:nvSpPr>
          <p:spPr bwMode="auto">
            <a:xfrm flipV="1">
              <a:off x="4768"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3" name="Line 21"/>
            <p:cNvSpPr>
              <a:spLocks noChangeShapeType="1"/>
            </p:cNvSpPr>
            <p:nvPr/>
          </p:nvSpPr>
          <p:spPr bwMode="auto">
            <a:xfrm flipV="1">
              <a:off x="5164" y="3523"/>
              <a:ext cx="1" cy="3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4" name="Freeform 22"/>
            <p:cNvSpPr>
              <a:spLocks/>
            </p:cNvSpPr>
            <p:nvPr/>
          </p:nvSpPr>
          <p:spPr bwMode="auto">
            <a:xfrm>
              <a:off x="1990" y="2064"/>
              <a:ext cx="3089" cy="1459"/>
            </a:xfrm>
            <a:custGeom>
              <a:avLst/>
              <a:gdLst>
                <a:gd name="T0" fmla="*/ 17 w 398"/>
                <a:gd name="T1" fmla="*/ 185 h 188"/>
                <a:gd name="T2" fmla="*/ 29 w 398"/>
                <a:gd name="T3" fmla="*/ 182 h 188"/>
                <a:gd name="T4" fmla="*/ 44 w 398"/>
                <a:gd name="T5" fmla="*/ 179 h 188"/>
                <a:gd name="T6" fmla="*/ 55 w 398"/>
                <a:gd name="T7" fmla="*/ 177 h 188"/>
                <a:gd name="T8" fmla="*/ 66 w 398"/>
                <a:gd name="T9" fmla="*/ 174 h 188"/>
                <a:gd name="T10" fmla="*/ 75 w 398"/>
                <a:gd name="T11" fmla="*/ 172 h 188"/>
                <a:gd name="T12" fmla="*/ 83 w 398"/>
                <a:gd name="T13" fmla="*/ 169 h 188"/>
                <a:gd name="T14" fmla="*/ 91 w 398"/>
                <a:gd name="T15" fmla="*/ 165 h 188"/>
                <a:gd name="T16" fmla="*/ 97 w 398"/>
                <a:gd name="T17" fmla="*/ 163 h 188"/>
                <a:gd name="T18" fmla="*/ 106 w 398"/>
                <a:gd name="T19" fmla="*/ 160 h 188"/>
                <a:gd name="T20" fmla="*/ 113 w 398"/>
                <a:gd name="T21" fmla="*/ 157 h 188"/>
                <a:gd name="T22" fmla="*/ 122 w 398"/>
                <a:gd name="T23" fmla="*/ 156 h 188"/>
                <a:gd name="T24" fmla="*/ 129 w 398"/>
                <a:gd name="T25" fmla="*/ 153 h 188"/>
                <a:gd name="T26" fmla="*/ 135 w 398"/>
                <a:gd name="T27" fmla="*/ 150 h 188"/>
                <a:gd name="T28" fmla="*/ 143 w 398"/>
                <a:gd name="T29" fmla="*/ 148 h 188"/>
                <a:gd name="T30" fmla="*/ 147 w 398"/>
                <a:gd name="T31" fmla="*/ 145 h 188"/>
                <a:gd name="T32" fmla="*/ 156 w 398"/>
                <a:gd name="T33" fmla="*/ 142 h 188"/>
                <a:gd name="T34" fmla="*/ 160 w 398"/>
                <a:gd name="T35" fmla="*/ 140 h 188"/>
                <a:gd name="T36" fmla="*/ 166 w 398"/>
                <a:gd name="T37" fmla="*/ 138 h 188"/>
                <a:gd name="T38" fmla="*/ 171 w 398"/>
                <a:gd name="T39" fmla="*/ 136 h 188"/>
                <a:gd name="T40" fmla="*/ 178 w 398"/>
                <a:gd name="T41" fmla="*/ 133 h 188"/>
                <a:gd name="T42" fmla="*/ 186 w 398"/>
                <a:gd name="T43" fmla="*/ 131 h 188"/>
                <a:gd name="T44" fmla="*/ 193 w 398"/>
                <a:gd name="T45" fmla="*/ 127 h 188"/>
                <a:gd name="T46" fmla="*/ 198 w 398"/>
                <a:gd name="T47" fmla="*/ 124 h 188"/>
                <a:gd name="T48" fmla="*/ 203 w 398"/>
                <a:gd name="T49" fmla="*/ 121 h 188"/>
                <a:gd name="T50" fmla="*/ 209 w 398"/>
                <a:gd name="T51" fmla="*/ 118 h 188"/>
                <a:gd name="T52" fmla="*/ 215 w 398"/>
                <a:gd name="T53" fmla="*/ 115 h 188"/>
                <a:gd name="T54" fmla="*/ 220 w 398"/>
                <a:gd name="T55" fmla="*/ 111 h 188"/>
                <a:gd name="T56" fmla="*/ 224 w 398"/>
                <a:gd name="T57" fmla="*/ 109 h 188"/>
                <a:gd name="T58" fmla="*/ 229 w 398"/>
                <a:gd name="T59" fmla="*/ 106 h 188"/>
                <a:gd name="T60" fmla="*/ 233 w 398"/>
                <a:gd name="T61" fmla="*/ 104 h 188"/>
                <a:gd name="T62" fmla="*/ 238 w 398"/>
                <a:gd name="T63" fmla="*/ 100 h 188"/>
                <a:gd name="T64" fmla="*/ 243 w 398"/>
                <a:gd name="T65" fmla="*/ 97 h 188"/>
                <a:gd name="T66" fmla="*/ 249 w 398"/>
                <a:gd name="T67" fmla="*/ 94 h 188"/>
                <a:gd name="T68" fmla="*/ 252 w 398"/>
                <a:gd name="T69" fmla="*/ 92 h 188"/>
                <a:gd name="T70" fmla="*/ 256 w 398"/>
                <a:gd name="T71" fmla="*/ 89 h 188"/>
                <a:gd name="T72" fmla="*/ 262 w 398"/>
                <a:gd name="T73" fmla="*/ 86 h 188"/>
                <a:gd name="T74" fmla="*/ 266 w 398"/>
                <a:gd name="T75" fmla="*/ 85 h 188"/>
                <a:gd name="T76" fmla="*/ 271 w 398"/>
                <a:gd name="T77" fmla="*/ 82 h 188"/>
                <a:gd name="T78" fmla="*/ 275 w 398"/>
                <a:gd name="T79" fmla="*/ 80 h 188"/>
                <a:gd name="T80" fmla="*/ 279 w 398"/>
                <a:gd name="T81" fmla="*/ 77 h 188"/>
                <a:gd name="T82" fmla="*/ 282 w 398"/>
                <a:gd name="T83" fmla="*/ 74 h 188"/>
                <a:gd name="T84" fmla="*/ 287 w 398"/>
                <a:gd name="T85" fmla="*/ 72 h 188"/>
                <a:gd name="T86" fmla="*/ 292 w 398"/>
                <a:gd name="T87" fmla="*/ 70 h 188"/>
                <a:gd name="T88" fmla="*/ 296 w 398"/>
                <a:gd name="T89" fmla="*/ 67 h 188"/>
                <a:gd name="T90" fmla="*/ 300 w 398"/>
                <a:gd name="T91" fmla="*/ 65 h 188"/>
                <a:gd name="T92" fmla="*/ 304 w 398"/>
                <a:gd name="T93" fmla="*/ 63 h 188"/>
                <a:gd name="T94" fmla="*/ 308 w 398"/>
                <a:gd name="T95" fmla="*/ 60 h 188"/>
                <a:gd name="T96" fmla="*/ 313 w 398"/>
                <a:gd name="T97" fmla="*/ 57 h 188"/>
                <a:gd name="T98" fmla="*/ 319 w 398"/>
                <a:gd name="T99" fmla="*/ 54 h 188"/>
                <a:gd name="T100" fmla="*/ 323 w 398"/>
                <a:gd name="T101" fmla="*/ 51 h 188"/>
                <a:gd name="T102" fmla="*/ 327 w 398"/>
                <a:gd name="T103" fmla="*/ 48 h 188"/>
                <a:gd name="T104" fmla="*/ 334 w 398"/>
                <a:gd name="T105" fmla="*/ 46 h 188"/>
                <a:gd name="T106" fmla="*/ 338 w 398"/>
                <a:gd name="T107" fmla="*/ 43 h 188"/>
                <a:gd name="T108" fmla="*/ 343 w 398"/>
                <a:gd name="T109" fmla="*/ 40 h 188"/>
                <a:gd name="T110" fmla="*/ 347 w 398"/>
                <a:gd name="T111" fmla="*/ 38 h 188"/>
                <a:gd name="T112" fmla="*/ 353 w 398"/>
                <a:gd name="T113" fmla="*/ 36 h 188"/>
                <a:gd name="T114" fmla="*/ 356 w 398"/>
                <a:gd name="T115" fmla="*/ 32 h 188"/>
                <a:gd name="T116" fmla="*/ 362 w 398"/>
                <a:gd name="T117" fmla="*/ 28 h 188"/>
                <a:gd name="T118" fmla="*/ 368 w 398"/>
                <a:gd name="T119" fmla="*/ 24 h 188"/>
                <a:gd name="T120" fmla="*/ 374 w 398"/>
                <a:gd name="T121" fmla="*/ 20 h 188"/>
                <a:gd name="T122" fmla="*/ 384 w 398"/>
                <a:gd name="T123" fmla="*/ 15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8"/>
                <a:gd name="T187" fmla="*/ 0 h 188"/>
                <a:gd name="T188" fmla="*/ 398 w 398"/>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8" h="188">
                  <a:moveTo>
                    <a:pt x="0" y="188"/>
                  </a:moveTo>
                  <a:lnTo>
                    <a:pt x="0" y="188"/>
                  </a:lnTo>
                  <a:lnTo>
                    <a:pt x="1" y="188"/>
                  </a:lnTo>
                  <a:lnTo>
                    <a:pt x="2" y="187"/>
                  </a:lnTo>
                  <a:lnTo>
                    <a:pt x="3" y="187"/>
                  </a:lnTo>
                  <a:lnTo>
                    <a:pt x="4" y="187"/>
                  </a:lnTo>
                  <a:lnTo>
                    <a:pt x="8" y="187"/>
                  </a:lnTo>
                  <a:lnTo>
                    <a:pt x="9" y="186"/>
                  </a:lnTo>
                  <a:lnTo>
                    <a:pt x="10" y="186"/>
                  </a:lnTo>
                  <a:lnTo>
                    <a:pt x="11" y="186"/>
                  </a:lnTo>
                  <a:lnTo>
                    <a:pt x="14" y="185"/>
                  </a:lnTo>
                  <a:lnTo>
                    <a:pt x="17" y="185"/>
                  </a:lnTo>
                  <a:lnTo>
                    <a:pt x="19" y="185"/>
                  </a:lnTo>
                  <a:lnTo>
                    <a:pt x="21" y="185"/>
                  </a:lnTo>
                  <a:lnTo>
                    <a:pt x="21" y="184"/>
                  </a:lnTo>
                  <a:lnTo>
                    <a:pt x="22" y="184"/>
                  </a:lnTo>
                  <a:lnTo>
                    <a:pt x="23" y="184"/>
                  </a:lnTo>
                  <a:lnTo>
                    <a:pt x="23" y="183"/>
                  </a:lnTo>
                  <a:lnTo>
                    <a:pt x="24" y="183"/>
                  </a:lnTo>
                  <a:lnTo>
                    <a:pt x="25" y="183"/>
                  </a:lnTo>
                  <a:lnTo>
                    <a:pt x="26" y="183"/>
                  </a:lnTo>
                  <a:lnTo>
                    <a:pt x="27" y="183"/>
                  </a:lnTo>
                  <a:lnTo>
                    <a:pt x="28" y="182"/>
                  </a:lnTo>
                  <a:lnTo>
                    <a:pt x="29" y="182"/>
                  </a:lnTo>
                  <a:lnTo>
                    <a:pt x="30" y="182"/>
                  </a:lnTo>
                  <a:lnTo>
                    <a:pt x="31" y="181"/>
                  </a:lnTo>
                  <a:lnTo>
                    <a:pt x="33" y="181"/>
                  </a:lnTo>
                  <a:lnTo>
                    <a:pt x="34" y="181"/>
                  </a:lnTo>
                  <a:lnTo>
                    <a:pt x="35" y="181"/>
                  </a:lnTo>
                  <a:lnTo>
                    <a:pt x="36" y="180"/>
                  </a:lnTo>
                  <a:lnTo>
                    <a:pt x="37" y="180"/>
                  </a:lnTo>
                  <a:lnTo>
                    <a:pt x="39" y="180"/>
                  </a:lnTo>
                  <a:lnTo>
                    <a:pt x="40" y="180"/>
                  </a:lnTo>
                  <a:lnTo>
                    <a:pt x="41" y="180"/>
                  </a:lnTo>
                  <a:lnTo>
                    <a:pt x="42" y="180"/>
                  </a:lnTo>
                  <a:lnTo>
                    <a:pt x="42" y="179"/>
                  </a:lnTo>
                  <a:lnTo>
                    <a:pt x="43" y="179"/>
                  </a:lnTo>
                  <a:lnTo>
                    <a:pt x="44" y="179"/>
                  </a:lnTo>
                  <a:lnTo>
                    <a:pt x="45" y="179"/>
                  </a:lnTo>
                  <a:lnTo>
                    <a:pt x="46" y="179"/>
                  </a:lnTo>
                  <a:lnTo>
                    <a:pt x="47" y="179"/>
                  </a:lnTo>
                  <a:lnTo>
                    <a:pt x="48" y="179"/>
                  </a:lnTo>
                  <a:lnTo>
                    <a:pt x="48" y="178"/>
                  </a:lnTo>
                  <a:lnTo>
                    <a:pt x="50" y="178"/>
                  </a:lnTo>
                  <a:lnTo>
                    <a:pt x="51" y="178"/>
                  </a:lnTo>
                  <a:lnTo>
                    <a:pt x="52" y="178"/>
                  </a:lnTo>
                  <a:lnTo>
                    <a:pt x="52" y="177"/>
                  </a:lnTo>
                  <a:lnTo>
                    <a:pt x="53" y="177"/>
                  </a:lnTo>
                  <a:lnTo>
                    <a:pt x="54" y="177"/>
                  </a:lnTo>
                  <a:lnTo>
                    <a:pt x="55" y="177"/>
                  </a:lnTo>
                  <a:lnTo>
                    <a:pt x="56" y="177"/>
                  </a:lnTo>
                  <a:lnTo>
                    <a:pt x="57" y="176"/>
                  </a:lnTo>
                  <a:lnTo>
                    <a:pt x="58" y="176"/>
                  </a:lnTo>
                  <a:lnTo>
                    <a:pt x="59" y="176"/>
                  </a:lnTo>
                  <a:lnTo>
                    <a:pt x="59" y="175"/>
                  </a:lnTo>
                  <a:lnTo>
                    <a:pt x="60" y="175"/>
                  </a:lnTo>
                  <a:lnTo>
                    <a:pt x="62" y="175"/>
                  </a:lnTo>
                  <a:lnTo>
                    <a:pt x="64" y="175"/>
                  </a:lnTo>
                  <a:lnTo>
                    <a:pt x="65" y="174"/>
                  </a:lnTo>
                  <a:lnTo>
                    <a:pt x="66" y="174"/>
                  </a:lnTo>
                  <a:lnTo>
                    <a:pt x="67" y="174"/>
                  </a:lnTo>
                  <a:lnTo>
                    <a:pt x="68" y="174"/>
                  </a:lnTo>
                  <a:lnTo>
                    <a:pt x="70" y="174"/>
                  </a:lnTo>
                  <a:lnTo>
                    <a:pt x="70" y="173"/>
                  </a:lnTo>
                  <a:lnTo>
                    <a:pt x="71" y="173"/>
                  </a:lnTo>
                  <a:lnTo>
                    <a:pt x="72" y="173"/>
                  </a:lnTo>
                  <a:lnTo>
                    <a:pt x="72" y="172"/>
                  </a:lnTo>
                  <a:lnTo>
                    <a:pt x="73" y="172"/>
                  </a:lnTo>
                  <a:lnTo>
                    <a:pt x="74" y="172"/>
                  </a:lnTo>
                  <a:lnTo>
                    <a:pt x="75" y="172"/>
                  </a:lnTo>
                  <a:lnTo>
                    <a:pt x="77" y="172"/>
                  </a:lnTo>
                  <a:lnTo>
                    <a:pt x="77" y="171"/>
                  </a:lnTo>
                  <a:lnTo>
                    <a:pt x="78" y="171"/>
                  </a:lnTo>
                  <a:lnTo>
                    <a:pt x="78" y="170"/>
                  </a:lnTo>
                  <a:lnTo>
                    <a:pt x="79" y="170"/>
                  </a:lnTo>
                  <a:lnTo>
                    <a:pt x="80" y="170"/>
                  </a:lnTo>
                  <a:lnTo>
                    <a:pt x="81" y="169"/>
                  </a:lnTo>
                  <a:lnTo>
                    <a:pt x="82" y="169"/>
                  </a:lnTo>
                  <a:lnTo>
                    <a:pt x="83" y="169"/>
                  </a:lnTo>
                  <a:lnTo>
                    <a:pt x="83" y="168"/>
                  </a:lnTo>
                  <a:lnTo>
                    <a:pt x="84" y="168"/>
                  </a:lnTo>
                  <a:lnTo>
                    <a:pt x="85" y="167"/>
                  </a:lnTo>
                  <a:lnTo>
                    <a:pt x="86" y="167"/>
                  </a:lnTo>
                  <a:lnTo>
                    <a:pt x="87" y="167"/>
                  </a:lnTo>
                  <a:lnTo>
                    <a:pt x="88" y="166"/>
                  </a:lnTo>
                  <a:lnTo>
                    <a:pt x="89" y="166"/>
                  </a:lnTo>
                  <a:lnTo>
                    <a:pt x="90" y="166"/>
                  </a:lnTo>
                  <a:lnTo>
                    <a:pt x="91" y="165"/>
                  </a:lnTo>
                  <a:lnTo>
                    <a:pt x="93" y="165"/>
                  </a:lnTo>
                  <a:lnTo>
                    <a:pt x="94" y="164"/>
                  </a:lnTo>
                  <a:lnTo>
                    <a:pt x="95" y="164"/>
                  </a:lnTo>
                  <a:lnTo>
                    <a:pt x="95" y="163"/>
                  </a:lnTo>
                  <a:lnTo>
                    <a:pt x="96" y="163"/>
                  </a:lnTo>
                  <a:lnTo>
                    <a:pt x="97" y="163"/>
                  </a:lnTo>
                  <a:lnTo>
                    <a:pt x="97" y="162"/>
                  </a:lnTo>
                  <a:lnTo>
                    <a:pt x="98" y="162"/>
                  </a:lnTo>
                  <a:lnTo>
                    <a:pt x="99" y="162"/>
                  </a:lnTo>
                  <a:lnTo>
                    <a:pt x="100" y="161"/>
                  </a:lnTo>
                  <a:lnTo>
                    <a:pt x="101" y="161"/>
                  </a:lnTo>
                  <a:lnTo>
                    <a:pt x="102" y="161"/>
                  </a:lnTo>
                  <a:lnTo>
                    <a:pt x="103" y="161"/>
                  </a:lnTo>
                  <a:lnTo>
                    <a:pt x="104" y="160"/>
                  </a:lnTo>
                  <a:lnTo>
                    <a:pt x="105" y="160"/>
                  </a:lnTo>
                  <a:lnTo>
                    <a:pt x="106" y="160"/>
                  </a:lnTo>
                  <a:lnTo>
                    <a:pt x="107" y="160"/>
                  </a:lnTo>
                  <a:lnTo>
                    <a:pt x="108" y="159"/>
                  </a:lnTo>
                  <a:lnTo>
                    <a:pt x="109" y="159"/>
                  </a:lnTo>
                  <a:lnTo>
                    <a:pt x="110" y="159"/>
                  </a:lnTo>
                  <a:lnTo>
                    <a:pt x="111" y="158"/>
                  </a:lnTo>
                  <a:lnTo>
                    <a:pt x="112" y="158"/>
                  </a:lnTo>
                  <a:lnTo>
                    <a:pt x="113" y="158"/>
                  </a:lnTo>
                  <a:lnTo>
                    <a:pt x="113" y="157"/>
                  </a:lnTo>
                  <a:lnTo>
                    <a:pt x="114" y="157"/>
                  </a:lnTo>
                  <a:lnTo>
                    <a:pt x="115" y="157"/>
                  </a:lnTo>
                  <a:lnTo>
                    <a:pt x="117" y="157"/>
                  </a:lnTo>
                  <a:lnTo>
                    <a:pt x="118" y="156"/>
                  </a:lnTo>
                  <a:lnTo>
                    <a:pt x="119" y="156"/>
                  </a:lnTo>
                  <a:lnTo>
                    <a:pt x="120" y="156"/>
                  </a:lnTo>
                  <a:lnTo>
                    <a:pt x="121" y="156"/>
                  </a:lnTo>
                  <a:lnTo>
                    <a:pt x="122" y="156"/>
                  </a:lnTo>
                  <a:lnTo>
                    <a:pt x="122" y="155"/>
                  </a:lnTo>
                  <a:lnTo>
                    <a:pt x="124" y="155"/>
                  </a:lnTo>
                  <a:lnTo>
                    <a:pt x="125" y="155"/>
                  </a:lnTo>
                  <a:lnTo>
                    <a:pt x="126" y="154"/>
                  </a:lnTo>
                  <a:lnTo>
                    <a:pt x="127" y="154"/>
                  </a:lnTo>
                  <a:lnTo>
                    <a:pt x="128" y="153"/>
                  </a:lnTo>
                  <a:lnTo>
                    <a:pt x="129" y="153"/>
                  </a:lnTo>
                  <a:lnTo>
                    <a:pt x="130" y="153"/>
                  </a:lnTo>
                  <a:lnTo>
                    <a:pt x="130" y="152"/>
                  </a:lnTo>
                  <a:lnTo>
                    <a:pt x="131" y="152"/>
                  </a:lnTo>
                  <a:lnTo>
                    <a:pt x="131" y="151"/>
                  </a:lnTo>
                  <a:lnTo>
                    <a:pt x="132" y="151"/>
                  </a:lnTo>
                  <a:lnTo>
                    <a:pt x="133" y="151"/>
                  </a:lnTo>
                  <a:lnTo>
                    <a:pt x="134" y="150"/>
                  </a:lnTo>
                  <a:lnTo>
                    <a:pt x="135" y="150"/>
                  </a:lnTo>
                  <a:lnTo>
                    <a:pt x="136" y="150"/>
                  </a:lnTo>
                  <a:lnTo>
                    <a:pt x="137" y="150"/>
                  </a:lnTo>
                  <a:lnTo>
                    <a:pt x="138" y="150"/>
                  </a:lnTo>
                  <a:lnTo>
                    <a:pt x="138" y="149"/>
                  </a:lnTo>
                  <a:lnTo>
                    <a:pt x="139" y="149"/>
                  </a:lnTo>
                  <a:lnTo>
                    <a:pt x="140" y="149"/>
                  </a:lnTo>
                  <a:lnTo>
                    <a:pt x="142" y="148"/>
                  </a:lnTo>
                  <a:lnTo>
                    <a:pt x="143" y="148"/>
                  </a:lnTo>
                  <a:lnTo>
                    <a:pt x="144" y="148"/>
                  </a:lnTo>
                  <a:lnTo>
                    <a:pt x="144" y="147"/>
                  </a:lnTo>
                  <a:lnTo>
                    <a:pt x="145" y="147"/>
                  </a:lnTo>
                  <a:lnTo>
                    <a:pt x="146" y="146"/>
                  </a:lnTo>
                  <a:lnTo>
                    <a:pt x="146" y="145"/>
                  </a:lnTo>
                  <a:lnTo>
                    <a:pt x="147" y="145"/>
                  </a:lnTo>
                  <a:lnTo>
                    <a:pt x="148" y="145"/>
                  </a:lnTo>
                  <a:lnTo>
                    <a:pt x="149" y="145"/>
                  </a:lnTo>
                  <a:lnTo>
                    <a:pt x="151" y="144"/>
                  </a:lnTo>
                  <a:lnTo>
                    <a:pt x="152" y="144"/>
                  </a:lnTo>
                  <a:lnTo>
                    <a:pt x="152" y="143"/>
                  </a:lnTo>
                  <a:lnTo>
                    <a:pt x="153" y="143"/>
                  </a:lnTo>
                  <a:lnTo>
                    <a:pt x="154" y="143"/>
                  </a:lnTo>
                  <a:lnTo>
                    <a:pt x="155" y="143"/>
                  </a:lnTo>
                  <a:lnTo>
                    <a:pt x="156" y="142"/>
                  </a:lnTo>
                  <a:lnTo>
                    <a:pt x="157" y="142"/>
                  </a:lnTo>
                  <a:lnTo>
                    <a:pt x="158" y="142"/>
                  </a:lnTo>
                  <a:lnTo>
                    <a:pt x="158" y="141"/>
                  </a:lnTo>
                  <a:lnTo>
                    <a:pt x="159" y="141"/>
                  </a:lnTo>
                  <a:lnTo>
                    <a:pt x="159" y="140"/>
                  </a:lnTo>
                  <a:lnTo>
                    <a:pt x="160" y="140"/>
                  </a:lnTo>
                  <a:lnTo>
                    <a:pt x="161" y="140"/>
                  </a:lnTo>
                  <a:lnTo>
                    <a:pt x="161" y="139"/>
                  </a:lnTo>
                  <a:lnTo>
                    <a:pt x="162" y="139"/>
                  </a:lnTo>
                  <a:lnTo>
                    <a:pt x="163" y="139"/>
                  </a:lnTo>
                  <a:lnTo>
                    <a:pt x="164" y="139"/>
                  </a:lnTo>
                  <a:lnTo>
                    <a:pt x="164" y="138"/>
                  </a:lnTo>
                  <a:lnTo>
                    <a:pt x="165" y="138"/>
                  </a:lnTo>
                  <a:lnTo>
                    <a:pt x="166" y="138"/>
                  </a:lnTo>
                  <a:lnTo>
                    <a:pt x="167" y="138"/>
                  </a:lnTo>
                  <a:lnTo>
                    <a:pt x="168" y="138"/>
                  </a:lnTo>
                  <a:lnTo>
                    <a:pt x="169" y="137"/>
                  </a:lnTo>
                  <a:lnTo>
                    <a:pt x="170" y="137"/>
                  </a:lnTo>
                  <a:lnTo>
                    <a:pt x="170" y="136"/>
                  </a:lnTo>
                  <a:lnTo>
                    <a:pt x="171" y="136"/>
                  </a:lnTo>
                  <a:lnTo>
                    <a:pt x="172" y="136"/>
                  </a:lnTo>
                  <a:lnTo>
                    <a:pt x="172" y="135"/>
                  </a:lnTo>
                  <a:lnTo>
                    <a:pt x="173" y="135"/>
                  </a:lnTo>
                  <a:lnTo>
                    <a:pt x="174" y="135"/>
                  </a:lnTo>
                  <a:lnTo>
                    <a:pt x="175" y="135"/>
                  </a:lnTo>
                  <a:lnTo>
                    <a:pt x="176" y="134"/>
                  </a:lnTo>
                  <a:lnTo>
                    <a:pt x="177" y="134"/>
                  </a:lnTo>
                  <a:lnTo>
                    <a:pt x="178" y="133"/>
                  </a:lnTo>
                  <a:lnTo>
                    <a:pt x="179" y="133"/>
                  </a:lnTo>
                  <a:lnTo>
                    <a:pt x="179" y="132"/>
                  </a:lnTo>
                  <a:lnTo>
                    <a:pt x="181" y="132"/>
                  </a:lnTo>
                  <a:lnTo>
                    <a:pt x="182" y="132"/>
                  </a:lnTo>
                  <a:lnTo>
                    <a:pt x="182" y="131"/>
                  </a:lnTo>
                  <a:lnTo>
                    <a:pt x="183" y="131"/>
                  </a:lnTo>
                  <a:lnTo>
                    <a:pt x="184" y="131"/>
                  </a:lnTo>
                  <a:lnTo>
                    <a:pt x="185" y="131"/>
                  </a:lnTo>
                  <a:lnTo>
                    <a:pt x="186" y="131"/>
                  </a:lnTo>
                  <a:lnTo>
                    <a:pt x="186" y="130"/>
                  </a:lnTo>
                  <a:lnTo>
                    <a:pt x="187" y="130"/>
                  </a:lnTo>
                  <a:lnTo>
                    <a:pt x="189" y="130"/>
                  </a:lnTo>
                  <a:lnTo>
                    <a:pt x="190" y="129"/>
                  </a:lnTo>
                  <a:lnTo>
                    <a:pt x="190" y="128"/>
                  </a:lnTo>
                  <a:lnTo>
                    <a:pt x="191" y="128"/>
                  </a:lnTo>
                  <a:lnTo>
                    <a:pt x="192" y="128"/>
                  </a:lnTo>
                  <a:lnTo>
                    <a:pt x="193" y="128"/>
                  </a:lnTo>
                  <a:lnTo>
                    <a:pt x="193" y="127"/>
                  </a:lnTo>
                  <a:lnTo>
                    <a:pt x="194" y="127"/>
                  </a:lnTo>
                  <a:lnTo>
                    <a:pt x="194" y="126"/>
                  </a:lnTo>
                  <a:lnTo>
                    <a:pt x="195" y="126"/>
                  </a:lnTo>
                  <a:lnTo>
                    <a:pt x="196" y="126"/>
                  </a:lnTo>
                  <a:lnTo>
                    <a:pt x="196" y="125"/>
                  </a:lnTo>
                  <a:lnTo>
                    <a:pt x="197" y="125"/>
                  </a:lnTo>
                  <a:lnTo>
                    <a:pt x="197" y="124"/>
                  </a:lnTo>
                  <a:lnTo>
                    <a:pt x="198" y="124"/>
                  </a:lnTo>
                  <a:lnTo>
                    <a:pt x="199" y="124"/>
                  </a:lnTo>
                  <a:lnTo>
                    <a:pt x="200" y="124"/>
                  </a:lnTo>
                  <a:lnTo>
                    <a:pt x="200" y="123"/>
                  </a:lnTo>
                  <a:lnTo>
                    <a:pt x="201" y="123"/>
                  </a:lnTo>
                  <a:lnTo>
                    <a:pt x="201" y="122"/>
                  </a:lnTo>
                  <a:lnTo>
                    <a:pt x="202" y="122"/>
                  </a:lnTo>
                  <a:lnTo>
                    <a:pt x="202" y="121"/>
                  </a:lnTo>
                  <a:lnTo>
                    <a:pt x="203" y="121"/>
                  </a:lnTo>
                  <a:lnTo>
                    <a:pt x="203" y="120"/>
                  </a:lnTo>
                  <a:lnTo>
                    <a:pt x="204" y="120"/>
                  </a:lnTo>
                  <a:lnTo>
                    <a:pt x="205" y="120"/>
                  </a:lnTo>
                  <a:lnTo>
                    <a:pt x="206" y="119"/>
                  </a:lnTo>
                  <a:lnTo>
                    <a:pt x="207" y="119"/>
                  </a:lnTo>
                  <a:lnTo>
                    <a:pt x="208" y="119"/>
                  </a:lnTo>
                  <a:lnTo>
                    <a:pt x="208" y="118"/>
                  </a:lnTo>
                  <a:lnTo>
                    <a:pt x="209" y="118"/>
                  </a:lnTo>
                  <a:lnTo>
                    <a:pt x="210" y="117"/>
                  </a:lnTo>
                  <a:lnTo>
                    <a:pt x="211" y="117"/>
                  </a:lnTo>
                  <a:lnTo>
                    <a:pt x="211" y="116"/>
                  </a:lnTo>
                  <a:lnTo>
                    <a:pt x="212" y="116"/>
                  </a:lnTo>
                  <a:lnTo>
                    <a:pt x="213" y="116"/>
                  </a:lnTo>
                  <a:lnTo>
                    <a:pt x="214" y="115"/>
                  </a:lnTo>
                  <a:lnTo>
                    <a:pt x="215" y="115"/>
                  </a:lnTo>
                  <a:lnTo>
                    <a:pt x="215" y="114"/>
                  </a:lnTo>
                  <a:lnTo>
                    <a:pt x="216" y="114"/>
                  </a:lnTo>
                  <a:lnTo>
                    <a:pt x="217" y="114"/>
                  </a:lnTo>
                  <a:lnTo>
                    <a:pt x="217" y="113"/>
                  </a:lnTo>
                  <a:lnTo>
                    <a:pt x="218" y="113"/>
                  </a:lnTo>
                  <a:lnTo>
                    <a:pt x="218" y="112"/>
                  </a:lnTo>
                  <a:lnTo>
                    <a:pt x="219" y="112"/>
                  </a:lnTo>
                  <a:lnTo>
                    <a:pt x="220" y="112"/>
                  </a:lnTo>
                  <a:lnTo>
                    <a:pt x="220" y="111"/>
                  </a:lnTo>
                  <a:lnTo>
                    <a:pt x="221" y="111"/>
                  </a:lnTo>
                  <a:lnTo>
                    <a:pt x="221" y="110"/>
                  </a:lnTo>
                  <a:lnTo>
                    <a:pt x="222" y="110"/>
                  </a:lnTo>
                  <a:lnTo>
                    <a:pt x="223" y="110"/>
                  </a:lnTo>
                  <a:lnTo>
                    <a:pt x="223" y="109"/>
                  </a:lnTo>
                  <a:lnTo>
                    <a:pt x="224" y="109"/>
                  </a:lnTo>
                  <a:lnTo>
                    <a:pt x="225" y="108"/>
                  </a:lnTo>
                  <a:lnTo>
                    <a:pt x="226" y="108"/>
                  </a:lnTo>
                  <a:lnTo>
                    <a:pt x="227" y="108"/>
                  </a:lnTo>
                  <a:lnTo>
                    <a:pt x="228" y="108"/>
                  </a:lnTo>
                  <a:lnTo>
                    <a:pt x="228" y="107"/>
                  </a:lnTo>
                  <a:lnTo>
                    <a:pt x="229" y="107"/>
                  </a:lnTo>
                  <a:lnTo>
                    <a:pt x="229" y="106"/>
                  </a:lnTo>
                  <a:lnTo>
                    <a:pt x="230" y="106"/>
                  </a:lnTo>
                  <a:lnTo>
                    <a:pt x="231" y="106"/>
                  </a:lnTo>
                  <a:lnTo>
                    <a:pt x="232" y="105"/>
                  </a:lnTo>
                  <a:lnTo>
                    <a:pt x="233" y="104"/>
                  </a:lnTo>
                  <a:lnTo>
                    <a:pt x="233" y="103"/>
                  </a:lnTo>
                  <a:lnTo>
                    <a:pt x="234" y="103"/>
                  </a:lnTo>
                  <a:lnTo>
                    <a:pt x="235" y="103"/>
                  </a:lnTo>
                  <a:lnTo>
                    <a:pt x="235" y="102"/>
                  </a:lnTo>
                  <a:lnTo>
                    <a:pt x="236" y="102"/>
                  </a:lnTo>
                  <a:lnTo>
                    <a:pt x="236" y="101"/>
                  </a:lnTo>
                  <a:lnTo>
                    <a:pt x="237" y="101"/>
                  </a:lnTo>
                  <a:lnTo>
                    <a:pt x="237" y="100"/>
                  </a:lnTo>
                  <a:lnTo>
                    <a:pt x="238" y="100"/>
                  </a:lnTo>
                  <a:lnTo>
                    <a:pt x="239" y="100"/>
                  </a:lnTo>
                  <a:lnTo>
                    <a:pt x="239" y="99"/>
                  </a:lnTo>
                  <a:lnTo>
                    <a:pt x="240" y="99"/>
                  </a:lnTo>
                  <a:lnTo>
                    <a:pt x="240" y="98"/>
                  </a:lnTo>
                  <a:lnTo>
                    <a:pt x="241" y="98"/>
                  </a:lnTo>
                  <a:lnTo>
                    <a:pt x="241" y="97"/>
                  </a:lnTo>
                  <a:lnTo>
                    <a:pt x="242" y="97"/>
                  </a:lnTo>
                  <a:lnTo>
                    <a:pt x="243" y="97"/>
                  </a:lnTo>
                  <a:lnTo>
                    <a:pt x="244" y="97"/>
                  </a:lnTo>
                  <a:lnTo>
                    <a:pt x="245" y="96"/>
                  </a:lnTo>
                  <a:lnTo>
                    <a:pt x="246" y="96"/>
                  </a:lnTo>
                  <a:lnTo>
                    <a:pt x="247" y="96"/>
                  </a:lnTo>
                  <a:lnTo>
                    <a:pt x="248" y="96"/>
                  </a:lnTo>
                  <a:lnTo>
                    <a:pt x="248" y="95"/>
                  </a:lnTo>
                  <a:lnTo>
                    <a:pt x="249" y="94"/>
                  </a:lnTo>
                  <a:lnTo>
                    <a:pt x="250" y="94"/>
                  </a:lnTo>
                  <a:lnTo>
                    <a:pt x="250" y="93"/>
                  </a:lnTo>
                  <a:lnTo>
                    <a:pt x="251" y="93"/>
                  </a:lnTo>
                  <a:lnTo>
                    <a:pt x="252" y="93"/>
                  </a:lnTo>
                  <a:lnTo>
                    <a:pt x="252" y="92"/>
                  </a:lnTo>
                  <a:lnTo>
                    <a:pt x="253" y="92"/>
                  </a:lnTo>
                  <a:lnTo>
                    <a:pt x="254" y="92"/>
                  </a:lnTo>
                  <a:lnTo>
                    <a:pt x="254" y="91"/>
                  </a:lnTo>
                  <a:lnTo>
                    <a:pt x="255" y="91"/>
                  </a:lnTo>
                  <a:lnTo>
                    <a:pt x="255" y="90"/>
                  </a:lnTo>
                  <a:lnTo>
                    <a:pt x="256" y="90"/>
                  </a:lnTo>
                  <a:lnTo>
                    <a:pt x="256" y="89"/>
                  </a:lnTo>
                  <a:lnTo>
                    <a:pt x="257" y="89"/>
                  </a:lnTo>
                  <a:lnTo>
                    <a:pt x="257" y="88"/>
                  </a:lnTo>
                  <a:lnTo>
                    <a:pt x="258" y="88"/>
                  </a:lnTo>
                  <a:lnTo>
                    <a:pt x="260" y="87"/>
                  </a:lnTo>
                  <a:lnTo>
                    <a:pt x="261" y="87"/>
                  </a:lnTo>
                  <a:lnTo>
                    <a:pt x="262" y="86"/>
                  </a:lnTo>
                  <a:lnTo>
                    <a:pt x="263" y="86"/>
                  </a:lnTo>
                  <a:lnTo>
                    <a:pt x="264" y="86"/>
                  </a:lnTo>
                  <a:lnTo>
                    <a:pt x="265" y="86"/>
                  </a:lnTo>
                  <a:lnTo>
                    <a:pt x="265" y="85"/>
                  </a:lnTo>
                  <a:lnTo>
                    <a:pt x="266" y="85"/>
                  </a:lnTo>
                  <a:lnTo>
                    <a:pt x="267" y="84"/>
                  </a:lnTo>
                  <a:lnTo>
                    <a:pt x="268" y="84"/>
                  </a:lnTo>
                  <a:lnTo>
                    <a:pt x="269" y="84"/>
                  </a:lnTo>
                  <a:lnTo>
                    <a:pt x="270" y="83"/>
                  </a:lnTo>
                  <a:lnTo>
                    <a:pt x="271" y="83"/>
                  </a:lnTo>
                  <a:lnTo>
                    <a:pt x="271" y="82"/>
                  </a:lnTo>
                  <a:lnTo>
                    <a:pt x="271" y="81"/>
                  </a:lnTo>
                  <a:lnTo>
                    <a:pt x="272" y="81"/>
                  </a:lnTo>
                  <a:lnTo>
                    <a:pt x="273" y="81"/>
                  </a:lnTo>
                  <a:lnTo>
                    <a:pt x="273" y="80"/>
                  </a:lnTo>
                  <a:lnTo>
                    <a:pt x="274" y="80"/>
                  </a:lnTo>
                  <a:lnTo>
                    <a:pt x="275" y="80"/>
                  </a:lnTo>
                  <a:lnTo>
                    <a:pt x="276" y="80"/>
                  </a:lnTo>
                  <a:lnTo>
                    <a:pt x="276" y="79"/>
                  </a:lnTo>
                  <a:lnTo>
                    <a:pt x="277" y="79"/>
                  </a:lnTo>
                  <a:lnTo>
                    <a:pt x="277" y="78"/>
                  </a:lnTo>
                  <a:lnTo>
                    <a:pt x="278" y="78"/>
                  </a:lnTo>
                  <a:lnTo>
                    <a:pt x="279" y="78"/>
                  </a:lnTo>
                  <a:lnTo>
                    <a:pt x="279" y="77"/>
                  </a:lnTo>
                  <a:lnTo>
                    <a:pt x="279" y="76"/>
                  </a:lnTo>
                  <a:lnTo>
                    <a:pt x="280" y="76"/>
                  </a:lnTo>
                  <a:lnTo>
                    <a:pt x="280" y="75"/>
                  </a:lnTo>
                  <a:lnTo>
                    <a:pt x="281" y="75"/>
                  </a:lnTo>
                  <a:lnTo>
                    <a:pt x="282" y="74"/>
                  </a:lnTo>
                  <a:lnTo>
                    <a:pt x="283" y="74"/>
                  </a:lnTo>
                  <a:lnTo>
                    <a:pt x="284" y="74"/>
                  </a:lnTo>
                  <a:lnTo>
                    <a:pt x="284" y="73"/>
                  </a:lnTo>
                  <a:lnTo>
                    <a:pt x="285" y="73"/>
                  </a:lnTo>
                  <a:lnTo>
                    <a:pt x="286" y="73"/>
                  </a:lnTo>
                  <a:lnTo>
                    <a:pt x="286" y="72"/>
                  </a:lnTo>
                  <a:lnTo>
                    <a:pt x="287" y="72"/>
                  </a:lnTo>
                  <a:lnTo>
                    <a:pt x="288" y="72"/>
                  </a:lnTo>
                  <a:lnTo>
                    <a:pt x="288" y="71"/>
                  </a:lnTo>
                  <a:lnTo>
                    <a:pt x="289" y="70"/>
                  </a:lnTo>
                  <a:lnTo>
                    <a:pt x="290" y="70"/>
                  </a:lnTo>
                  <a:lnTo>
                    <a:pt x="291" y="70"/>
                  </a:lnTo>
                  <a:lnTo>
                    <a:pt x="292" y="70"/>
                  </a:lnTo>
                  <a:lnTo>
                    <a:pt x="292" y="69"/>
                  </a:lnTo>
                  <a:lnTo>
                    <a:pt x="293" y="69"/>
                  </a:lnTo>
                  <a:lnTo>
                    <a:pt x="294" y="68"/>
                  </a:lnTo>
                  <a:lnTo>
                    <a:pt x="294" y="67"/>
                  </a:lnTo>
                  <a:lnTo>
                    <a:pt x="295" y="67"/>
                  </a:lnTo>
                  <a:lnTo>
                    <a:pt x="296" y="67"/>
                  </a:lnTo>
                  <a:lnTo>
                    <a:pt x="296" y="66"/>
                  </a:lnTo>
                  <a:lnTo>
                    <a:pt x="297" y="66"/>
                  </a:lnTo>
                  <a:lnTo>
                    <a:pt x="298" y="66"/>
                  </a:lnTo>
                  <a:lnTo>
                    <a:pt x="299" y="66"/>
                  </a:lnTo>
                  <a:lnTo>
                    <a:pt x="300" y="65"/>
                  </a:lnTo>
                  <a:lnTo>
                    <a:pt x="300" y="64"/>
                  </a:lnTo>
                  <a:lnTo>
                    <a:pt x="301" y="64"/>
                  </a:lnTo>
                  <a:lnTo>
                    <a:pt x="302" y="64"/>
                  </a:lnTo>
                  <a:lnTo>
                    <a:pt x="303" y="64"/>
                  </a:lnTo>
                  <a:lnTo>
                    <a:pt x="303" y="63"/>
                  </a:lnTo>
                  <a:lnTo>
                    <a:pt x="304" y="63"/>
                  </a:lnTo>
                  <a:lnTo>
                    <a:pt x="304" y="62"/>
                  </a:lnTo>
                  <a:lnTo>
                    <a:pt x="305" y="62"/>
                  </a:lnTo>
                  <a:lnTo>
                    <a:pt x="305" y="61"/>
                  </a:lnTo>
                  <a:lnTo>
                    <a:pt x="306" y="61"/>
                  </a:lnTo>
                  <a:lnTo>
                    <a:pt x="307" y="61"/>
                  </a:lnTo>
                  <a:lnTo>
                    <a:pt x="308" y="61"/>
                  </a:lnTo>
                  <a:lnTo>
                    <a:pt x="308" y="60"/>
                  </a:lnTo>
                  <a:lnTo>
                    <a:pt x="309" y="60"/>
                  </a:lnTo>
                  <a:lnTo>
                    <a:pt x="309" y="59"/>
                  </a:lnTo>
                  <a:lnTo>
                    <a:pt x="310" y="59"/>
                  </a:lnTo>
                  <a:lnTo>
                    <a:pt x="310" y="58"/>
                  </a:lnTo>
                  <a:lnTo>
                    <a:pt x="311" y="58"/>
                  </a:lnTo>
                  <a:lnTo>
                    <a:pt x="312" y="57"/>
                  </a:lnTo>
                  <a:lnTo>
                    <a:pt x="313" y="57"/>
                  </a:lnTo>
                  <a:lnTo>
                    <a:pt x="313" y="56"/>
                  </a:lnTo>
                  <a:lnTo>
                    <a:pt x="314" y="56"/>
                  </a:lnTo>
                  <a:lnTo>
                    <a:pt x="315" y="56"/>
                  </a:lnTo>
                  <a:lnTo>
                    <a:pt x="316" y="56"/>
                  </a:lnTo>
                  <a:lnTo>
                    <a:pt x="316" y="55"/>
                  </a:lnTo>
                  <a:lnTo>
                    <a:pt x="317" y="55"/>
                  </a:lnTo>
                  <a:lnTo>
                    <a:pt x="318" y="55"/>
                  </a:lnTo>
                  <a:lnTo>
                    <a:pt x="318" y="54"/>
                  </a:lnTo>
                  <a:lnTo>
                    <a:pt x="319" y="54"/>
                  </a:lnTo>
                  <a:lnTo>
                    <a:pt x="320" y="54"/>
                  </a:lnTo>
                  <a:lnTo>
                    <a:pt x="320" y="53"/>
                  </a:lnTo>
                  <a:lnTo>
                    <a:pt x="320" y="52"/>
                  </a:lnTo>
                  <a:lnTo>
                    <a:pt x="321" y="52"/>
                  </a:lnTo>
                  <a:lnTo>
                    <a:pt x="322" y="51"/>
                  </a:lnTo>
                  <a:lnTo>
                    <a:pt x="323" y="51"/>
                  </a:lnTo>
                  <a:lnTo>
                    <a:pt x="324" y="51"/>
                  </a:lnTo>
                  <a:lnTo>
                    <a:pt x="324" y="50"/>
                  </a:lnTo>
                  <a:lnTo>
                    <a:pt x="325" y="50"/>
                  </a:lnTo>
                  <a:lnTo>
                    <a:pt x="325" y="49"/>
                  </a:lnTo>
                  <a:lnTo>
                    <a:pt x="326" y="49"/>
                  </a:lnTo>
                  <a:lnTo>
                    <a:pt x="327" y="48"/>
                  </a:lnTo>
                  <a:lnTo>
                    <a:pt x="328" y="48"/>
                  </a:lnTo>
                  <a:lnTo>
                    <a:pt x="328" y="47"/>
                  </a:lnTo>
                  <a:lnTo>
                    <a:pt x="329" y="47"/>
                  </a:lnTo>
                  <a:lnTo>
                    <a:pt x="330" y="47"/>
                  </a:lnTo>
                  <a:lnTo>
                    <a:pt x="331" y="46"/>
                  </a:lnTo>
                  <a:lnTo>
                    <a:pt x="332" y="46"/>
                  </a:lnTo>
                  <a:lnTo>
                    <a:pt x="333" y="46"/>
                  </a:lnTo>
                  <a:lnTo>
                    <a:pt x="334" y="46"/>
                  </a:lnTo>
                  <a:lnTo>
                    <a:pt x="335" y="45"/>
                  </a:lnTo>
                  <a:lnTo>
                    <a:pt x="336" y="45"/>
                  </a:lnTo>
                  <a:lnTo>
                    <a:pt x="336" y="44"/>
                  </a:lnTo>
                  <a:lnTo>
                    <a:pt x="337" y="44"/>
                  </a:lnTo>
                  <a:lnTo>
                    <a:pt x="338" y="44"/>
                  </a:lnTo>
                  <a:lnTo>
                    <a:pt x="338" y="43"/>
                  </a:lnTo>
                  <a:lnTo>
                    <a:pt x="339" y="43"/>
                  </a:lnTo>
                  <a:lnTo>
                    <a:pt x="339" y="42"/>
                  </a:lnTo>
                  <a:lnTo>
                    <a:pt x="340" y="42"/>
                  </a:lnTo>
                  <a:lnTo>
                    <a:pt x="341" y="42"/>
                  </a:lnTo>
                  <a:lnTo>
                    <a:pt x="342" y="41"/>
                  </a:lnTo>
                  <a:lnTo>
                    <a:pt x="342" y="40"/>
                  </a:lnTo>
                  <a:lnTo>
                    <a:pt x="343" y="40"/>
                  </a:lnTo>
                  <a:lnTo>
                    <a:pt x="344" y="40"/>
                  </a:lnTo>
                  <a:lnTo>
                    <a:pt x="344" y="39"/>
                  </a:lnTo>
                  <a:lnTo>
                    <a:pt x="345" y="39"/>
                  </a:lnTo>
                  <a:lnTo>
                    <a:pt x="345" y="38"/>
                  </a:lnTo>
                  <a:lnTo>
                    <a:pt x="346" y="38"/>
                  </a:lnTo>
                  <a:lnTo>
                    <a:pt x="347" y="38"/>
                  </a:lnTo>
                  <a:lnTo>
                    <a:pt x="347" y="37"/>
                  </a:lnTo>
                  <a:lnTo>
                    <a:pt x="348" y="37"/>
                  </a:lnTo>
                  <a:lnTo>
                    <a:pt x="349" y="37"/>
                  </a:lnTo>
                  <a:lnTo>
                    <a:pt x="349" y="36"/>
                  </a:lnTo>
                  <a:lnTo>
                    <a:pt x="350" y="36"/>
                  </a:lnTo>
                  <a:lnTo>
                    <a:pt x="351" y="36"/>
                  </a:lnTo>
                  <a:lnTo>
                    <a:pt x="352" y="36"/>
                  </a:lnTo>
                  <a:lnTo>
                    <a:pt x="353" y="36"/>
                  </a:lnTo>
                  <a:lnTo>
                    <a:pt x="353" y="35"/>
                  </a:lnTo>
                  <a:lnTo>
                    <a:pt x="354" y="35"/>
                  </a:lnTo>
                  <a:lnTo>
                    <a:pt x="354" y="34"/>
                  </a:lnTo>
                  <a:lnTo>
                    <a:pt x="355" y="34"/>
                  </a:lnTo>
                  <a:lnTo>
                    <a:pt x="356" y="33"/>
                  </a:lnTo>
                  <a:lnTo>
                    <a:pt x="356" y="32"/>
                  </a:lnTo>
                  <a:lnTo>
                    <a:pt x="357" y="32"/>
                  </a:lnTo>
                  <a:lnTo>
                    <a:pt x="357" y="31"/>
                  </a:lnTo>
                  <a:lnTo>
                    <a:pt x="358" y="31"/>
                  </a:lnTo>
                  <a:lnTo>
                    <a:pt x="359" y="31"/>
                  </a:lnTo>
                  <a:lnTo>
                    <a:pt x="359" y="30"/>
                  </a:lnTo>
                  <a:lnTo>
                    <a:pt x="360" y="30"/>
                  </a:lnTo>
                  <a:lnTo>
                    <a:pt x="362" y="30"/>
                  </a:lnTo>
                  <a:lnTo>
                    <a:pt x="362" y="29"/>
                  </a:lnTo>
                  <a:lnTo>
                    <a:pt x="362" y="28"/>
                  </a:lnTo>
                  <a:lnTo>
                    <a:pt x="363" y="28"/>
                  </a:lnTo>
                  <a:lnTo>
                    <a:pt x="363" y="27"/>
                  </a:lnTo>
                  <a:lnTo>
                    <a:pt x="364" y="27"/>
                  </a:lnTo>
                  <a:lnTo>
                    <a:pt x="364" y="26"/>
                  </a:lnTo>
                  <a:lnTo>
                    <a:pt x="366" y="26"/>
                  </a:lnTo>
                  <a:lnTo>
                    <a:pt x="366" y="25"/>
                  </a:lnTo>
                  <a:lnTo>
                    <a:pt x="367" y="24"/>
                  </a:lnTo>
                  <a:lnTo>
                    <a:pt x="368" y="24"/>
                  </a:lnTo>
                  <a:lnTo>
                    <a:pt x="369" y="23"/>
                  </a:lnTo>
                  <a:lnTo>
                    <a:pt x="370" y="23"/>
                  </a:lnTo>
                  <a:lnTo>
                    <a:pt x="370" y="22"/>
                  </a:lnTo>
                  <a:lnTo>
                    <a:pt x="371" y="22"/>
                  </a:lnTo>
                  <a:lnTo>
                    <a:pt x="371" y="21"/>
                  </a:lnTo>
                  <a:lnTo>
                    <a:pt x="372" y="21"/>
                  </a:lnTo>
                  <a:lnTo>
                    <a:pt x="373" y="20"/>
                  </a:lnTo>
                  <a:lnTo>
                    <a:pt x="374" y="20"/>
                  </a:lnTo>
                  <a:lnTo>
                    <a:pt x="375" y="20"/>
                  </a:lnTo>
                  <a:lnTo>
                    <a:pt x="376" y="19"/>
                  </a:lnTo>
                  <a:lnTo>
                    <a:pt x="377" y="19"/>
                  </a:lnTo>
                  <a:lnTo>
                    <a:pt x="378" y="19"/>
                  </a:lnTo>
                  <a:lnTo>
                    <a:pt x="378" y="18"/>
                  </a:lnTo>
                  <a:lnTo>
                    <a:pt x="379" y="18"/>
                  </a:lnTo>
                  <a:lnTo>
                    <a:pt x="380" y="18"/>
                  </a:lnTo>
                  <a:lnTo>
                    <a:pt x="381" y="17"/>
                  </a:lnTo>
                  <a:lnTo>
                    <a:pt x="381" y="16"/>
                  </a:lnTo>
                  <a:lnTo>
                    <a:pt x="382" y="16"/>
                  </a:lnTo>
                  <a:lnTo>
                    <a:pt x="383" y="16"/>
                  </a:lnTo>
                  <a:lnTo>
                    <a:pt x="383" y="15"/>
                  </a:lnTo>
                  <a:lnTo>
                    <a:pt x="384" y="15"/>
                  </a:lnTo>
                  <a:lnTo>
                    <a:pt x="385" y="14"/>
                  </a:lnTo>
                  <a:lnTo>
                    <a:pt x="385" y="13"/>
                  </a:lnTo>
                  <a:lnTo>
                    <a:pt x="386" y="12"/>
                  </a:lnTo>
                  <a:lnTo>
                    <a:pt x="386" y="11"/>
                  </a:lnTo>
                  <a:lnTo>
                    <a:pt x="387" y="11"/>
                  </a:lnTo>
                  <a:lnTo>
                    <a:pt x="389" y="11"/>
                  </a:lnTo>
                  <a:lnTo>
                    <a:pt x="389" y="9"/>
                  </a:lnTo>
                  <a:lnTo>
                    <a:pt x="389" y="8"/>
                  </a:lnTo>
                  <a:lnTo>
                    <a:pt x="389" y="7"/>
                  </a:lnTo>
                  <a:lnTo>
                    <a:pt x="392" y="7"/>
                  </a:lnTo>
                  <a:lnTo>
                    <a:pt x="392" y="6"/>
                  </a:lnTo>
                  <a:lnTo>
                    <a:pt x="394" y="4"/>
                  </a:lnTo>
                  <a:lnTo>
                    <a:pt x="396" y="4"/>
                  </a:lnTo>
                  <a:lnTo>
                    <a:pt x="397" y="2"/>
                  </a:lnTo>
                  <a:lnTo>
                    <a:pt x="398" y="0"/>
                  </a:lnTo>
                </a:path>
              </a:pathLst>
            </a:custGeom>
            <a:noFill/>
            <a:ln w="36513">
              <a:solidFill>
                <a:srgbClr val="FF0000"/>
              </a:solidFill>
              <a:prstDash val="solid"/>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5" name="Freeform 23"/>
            <p:cNvSpPr>
              <a:spLocks/>
            </p:cNvSpPr>
            <p:nvPr/>
          </p:nvSpPr>
          <p:spPr bwMode="auto">
            <a:xfrm>
              <a:off x="1990" y="2134"/>
              <a:ext cx="3127" cy="1389"/>
            </a:xfrm>
            <a:custGeom>
              <a:avLst/>
              <a:gdLst>
                <a:gd name="T0" fmla="*/ 17 w 403"/>
                <a:gd name="T1" fmla="*/ 177 h 179"/>
                <a:gd name="T2" fmla="*/ 29 w 403"/>
                <a:gd name="T3" fmla="*/ 176 h 179"/>
                <a:gd name="T4" fmla="*/ 44 w 403"/>
                <a:gd name="T5" fmla="*/ 173 h 179"/>
                <a:gd name="T6" fmla="*/ 55 w 403"/>
                <a:gd name="T7" fmla="*/ 171 h 179"/>
                <a:gd name="T8" fmla="*/ 66 w 403"/>
                <a:gd name="T9" fmla="*/ 169 h 179"/>
                <a:gd name="T10" fmla="*/ 75 w 403"/>
                <a:gd name="T11" fmla="*/ 167 h 179"/>
                <a:gd name="T12" fmla="*/ 83 w 403"/>
                <a:gd name="T13" fmla="*/ 166 h 179"/>
                <a:gd name="T14" fmla="*/ 91 w 403"/>
                <a:gd name="T15" fmla="*/ 164 h 179"/>
                <a:gd name="T16" fmla="*/ 97 w 403"/>
                <a:gd name="T17" fmla="*/ 161 h 179"/>
                <a:gd name="T18" fmla="*/ 106 w 403"/>
                <a:gd name="T19" fmla="*/ 159 h 179"/>
                <a:gd name="T20" fmla="*/ 113 w 403"/>
                <a:gd name="T21" fmla="*/ 156 h 179"/>
                <a:gd name="T22" fmla="*/ 122 w 403"/>
                <a:gd name="T23" fmla="*/ 153 h 179"/>
                <a:gd name="T24" fmla="*/ 129 w 403"/>
                <a:gd name="T25" fmla="*/ 151 h 179"/>
                <a:gd name="T26" fmla="*/ 135 w 403"/>
                <a:gd name="T27" fmla="*/ 149 h 179"/>
                <a:gd name="T28" fmla="*/ 143 w 403"/>
                <a:gd name="T29" fmla="*/ 147 h 179"/>
                <a:gd name="T30" fmla="*/ 147 w 403"/>
                <a:gd name="T31" fmla="*/ 144 h 179"/>
                <a:gd name="T32" fmla="*/ 156 w 403"/>
                <a:gd name="T33" fmla="*/ 142 h 179"/>
                <a:gd name="T34" fmla="*/ 160 w 403"/>
                <a:gd name="T35" fmla="*/ 140 h 179"/>
                <a:gd name="T36" fmla="*/ 166 w 403"/>
                <a:gd name="T37" fmla="*/ 137 h 179"/>
                <a:gd name="T38" fmla="*/ 171 w 403"/>
                <a:gd name="T39" fmla="*/ 134 h 179"/>
                <a:gd name="T40" fmla="*/ 178 w 403"/>
                <a:gd name="T41" fmla="*/ 132 h 179"/>
                <a:gd name="T42" fmla="*/ 186 w 403"/>
                <a:gd name="T43" fmla="*/ 128 h 179"/>
                <a:gd name="T44" fmla="*/ 193 w 403"/>
                <a:gd name="T45" fmla="*/ 126 h 179"/>
                <a:gd name="T46" fmla="*/ 198 w 403"/>
                <a:gd name="T47" fmla="*/ 124 h 179"/>
                <a:gd name="T48" fmla="*/ 203 w 403"/>
                <a:gd name="T49" fmla="*/ 122 h 179"/>
                <a:gd name="T50" fmla="*/ 209 w 403"/>
                <a:gd name="T51" fmla="*/ 119 h 179"/>
                <a:gd name="T52" fmla="*/ 215 w 403"/>
                <a:gd name="T53" fmla="*/ 118 h 179"/>
                <a:gd name="T54" fmla="*/ 220 w 403"/>
                <a:gd name="T55" fmla="*/ 115 h 179"/>
                <a:gd name="T56" fmla="*/ 224 w 403"/>
                <a:gd name="T57" fmla="*/ 113 h 179"/>
                <a:gd name="T58" fmla="*/ 229 w 403"/>
                <a:gd name="T59" fmla="*/ 111 h 179"/>
                <a:gd name="T60" fmla="*/ 233 w 403"/>
                <a:gd name="T61" fmla="*/ 108 h 179"/>
                <a:gd name="T62" fmla="*/ 238 w 403"/>
                <a:gd name="T63" fmla="*/ 107 h 179"/>
                <a:gd name="T64" fmla="*/ 243 w 403"/>
                <a:gd name="T65" fmla="*/ 104 h 179"/>
                <a:gd name="T66" fmla="*/ 249 w 403"/>
                <a:gd name="T67" fmla="*/ 101 h 179"/>
                <a:gd name="T68" fmla="*/ 252 w 403"/>
                <a:gd name="T69" fmla="*/ 99 h 179"/>
                <a:gd name="T70" fmla="*/ 256 w 403"/>
                <a:gd name="T71" fmla="*/ 97 h 179"/>
                <a:gd name="T72" fmla="*/ 262 w 403"/>
                <a:gd name="T73" fmla="*/ 95 h 179"/>
                <a:gd name="T74" fmla="*/ 266 w 403"/>
                <a:gd name="T75" fmla="*/ 92 h 179"/>
                <a:gd name="T76" fmla="*/ 271 w 403"/>
                <a:gd name="T77" fmla="*/ 89 h 179"/>
                <a:gd name="T78" fmla="*/ 275 w 403"/>
                <a:gd name="T79" fmla="*/ 84 h 179"/>
                <a:gd name="T80" fmla="*/ 279 w 403"/>
                <a:gd name="T81" fmla="*/ 82 h 179"/>
                <a:gd name="T82" fmla="*/ 282 w 403"/>
                <a:gd name="T83" fmla="*/ 79 h 179"/>
                <a:gd name="T84" fmla="*/ 287 w 403"/>
                <a:gd name="T85" fmla="*/ 76 h 179"/>
                <a:gd name="T86" fmla="*/ 292 w 403"/>
                <a:gd name="T87" fmla="*/ 73 h 179"/>
                <a:gd name="T88" fmla="*/ 296 w 403"/>
                <a:gd name="T89" fmla="*/ 70 h 179"/>
                <a:gd name="T90" fmla="*/ 300 w 403"/>
                <a:gd name="T91" fmla="*/ 67 h 179"/>
                <a:gd name="T92" fmla="*/ 304 w 403"/>
                <a:gd name="T93" fmla="*/ 64 h 179"/>
                <a:gd name="T94" fmla="*/ 308 w 403"/>
                <a:gd name="T95" fmla="*/ 61 h 179"/>
                <a:gd name="T96" fmla="*/ 313 w 403"/>
                <a:gd name="T97" fmla="*/ 58 h 179"/>
                <a:gd name="T98" fmla="*/ 319 w 403"/>
                <a:gd name="T99" fmla="*/ 56 h 179"/>
                <a:gd name="T100" fmla="*/ 323 w 403"/>
                <a:gd name="T101" fmla="*/ 54 h 179"/>
                <a:gd name="T102" fmla="*/ 327 w 403"/>
                <a:gd name="T103" fmla="*/ 52 h 179"/>
                <a:gd name="T104" fmla="*/ 334 w 403"/>
                <a:gd name="T105" fmla="*/ 49 h 179"/>
                <a:gd name="T106" fmla="*/ 338 w 403"/>
                <a:gd name="T107" fmla="*/ 46 h 179"/>
                <a:gd name="T108" fmla="*/ 343 w 403"/>
                <a:gd name="T109" fmla="*/ 44 h 179"/>
                <a:gd name="T110" fmla="*/ 347 w 403"/>
                <a:gd name="T111" fmla="*/ 41 h 179"/>
                <a:gd name="T112" fmla="*/ 353 w 403"/>
                <a:gd name="T113" fmla="*/ 37 h 179"/>
                <a:gd name="T114" fmla="*/ 356 w 403"/>
                <a:gd name="T115" fmla="*/ 35 h 179"/>
                <a:gd name="T116" fmla="*/ 362 w 403"/>
                <a:gd name="T117" fmla="*/ 32 h 179"/>
                <a:gd name="T118" fmla="*/ 368 w 403"/>
                <a:gd name="T119" fmla="*/ 29 h 179"/>
                <a:gd name="T120" fmla="*/ 374 w 403"/>
                <a:gd name="T121" fmla="*/ 25 h 179"/>
                <a:gd name="T122" fmla="*/ 384 w 403"/>
                <a:gd name="T123" fmla="*/ 20 h 179"/>
                <a:gd name="T124" fmla="*/ 399 w 403"/>
                <a:gd name="T125" fmla="*/ 11 h 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3"/>
                <a:gd name="T190" fmla="*/ 0 h 179"/>
                <a:gd name="T191" fmla="*/ 403 w 403"/>
                <a:gd name="T192" fmla="*/ 179 h 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3" h="179">
                  <a:moveTo>
                    <a:pt x="0" y="179"/>
                  </a:moveTo>
                  <a:lnTo>
                    <a:pt x="0" y="179"/>
                  </a:lnTo>
                  <a:lnTo>
                    <a:pt x="1" y="179"/>
                  </a:lnTo>
                  <a:lnTo>
                    <a:pt x="2" y="179"/>
                  </a:lnTo>
                  <a:lnTo>
                    <a:pt x="3" y="179"/>
                  </a:lnTo>
                  <a:lnTo>
                    <a:pt x="4" y="179"/>
                  </a:lnTo>
                  <a:lnTo>
                    <a:pt x="4" y="178"/>
                  </a:lnTo>
                  <a:lnTo>
                    <a:pt x="8" y="178"/>
                  </a:lnTo>
                  <a:lnTo>
                    <a:pt x="9" y="178"/>
                  </a:lnTo>
                  <a:lnTo>
                    <a:pt x="10" y="178"/>
                  </a:lnTo>
                  <a:lnTo>
                    <a:pt x="11" y="178"/>
                  </a:lnTo>
                  <a:lnTo>
                    <a:pt x="14" y="178"/>
                  </a:lnTo>
                  <a:lnTo>
                    <a:pt x="17" y="177"/>
                  </a:lnTo>
                  <a:lnTo>
                    <a:pt x="19" y="177"/>
                  </a:lnTo>
                  <a:lnTo>
                    <a:pt x="21" y="177"/>
                  </a:lnTo>
                  <a:lnTo>
                    <a:pt x="22" y="177"/>
                  </a:lnTo>
                  <a:lnTo>
                    <a:pt x="23" y="177"/>
                  </a:lnTo>
                  <a:lnTo>
                    <a:pt x="24" y="177"/>
                  </a:lnTo>
                  <a:lnTo>
                    <a:pt x="25" y="177"/>
                  </a:lnTo>
                  <a:lnTo>
                    <a:pt x="26" y="176"/>
                  </a:lnTo>
                  <a:lnTo>
                    <a:pt x="27" y="176"/>
                  </a:lnTo>
                  <a:lnTo>
                    <a:pt x="28" y="176"/>
                  </a:lnTo>
                  <a:lnTo>
                    <a:pt x="29" y="176"/>
                  </a:lnTo>
                  <a:lnTo>
                    <a:pt x="30" y="176"/>
                  </a:lnTo>
                  <a:lnTo>
                    <a:pt x="31" y="176"/>
                  </a:lnTo>
                  <a:lnTo>
                    <a:pt x="33" y="176"/>
                  </a:lnTo>
                  <a:lnTo>
                    <a:pt x="34" y="176"/>
                  </a:lnTo>
                  <a:lnTo>
                    <a:pt x="35" y="176"/>
                  </a:lnTo>
                  <a:lnTo>
                    <a:pt x="35" y="175"/>
                  </a:lnTo>
                  <a:lnTo>
                    <a:pt x="36" y="175"/>
                  </a:lnTo>
                  <a:lnTo>
                    <a:pt x="37" y="175"/>
                  </a:lnTo>
                  <a:lnTo>
                    <a:pt x="39" y="175"/>
                  </a:lnTo>
                  <a:lnTo>
                    <a:pt x="40" y="175"/>
                  </a:lnTo>
                  <a:lnTo>
                    <a:pt x="40" y="174"/>
                  </a:lnTo>
                  <a:lnTo>
                    <a:pt x="41" y="174"/>
                  </a:lnTo>
                  <a:lnTo>
                    <a:pt x="42" y="174"/>
                  </a:lnTo>
                  <a:lnTo>
                    <a:pt x="43" y="174"/>
                  </a:lnTo>
                  <a:lnTo>
                    <a:pt x="44" y="173"/>
                  </a:lnTo>
                  <a:lnTo>
                    <a:pt x="45" y="173"/>
                  </a:lnTo>
                  <a:lnTo>
                    <a:pt x="46" y="173"/>
                  </a:lnTo>
                  <a:lnTo>
                    <a:pt x="47" y="173"/>
                  </a:lnTo>
                  <a:lnTo>
                    <a:pt x="48" y="172"/>
                  </a:lnTo>
                  <a:lnTo>
                    <a:pt x="50" y="172"/>
                  </a:lnTo>
                  <a:lnTo>
                    <a:pt x="51" y="172"/>
                  </a:lnTo>
                  <a:lnTo>
                    <a:pt x="52" y="172"/>
                  </a:lnTo>
                  <a:lnTo>
                    <a:pt x="53" y="172"/>
                  </a:lnTo>
                  <a:lnTo>
                    <a:pt x="53" y="171"/>
                  </a:lnTo>
                  <a:lnTo>
                    <a:pt x="54" y="171"/>
                  </a:lnTo>
                  <a:lnTo>
                    <a:pt x="55" y="171"/>
                  </a:lnTo>
                  <a:lnTo>
                    <a:pt x="56" y="171"/>
                  </a:lnTo>
                  <a:lnTo>
                    <a:pt x="57" y="171"/>
                  </a:lnTo>
                  <a:lnTo>
                    <a:pt x="57" y="170"/>
                  </a:lnTo>
                  <a:lnTo>
                    <a:pt x="58" y="170"/>
                  </a:lnTo>
                  <a:lnTo>
                    <a:pt x="59" y="170"/>
                  </a:lnTo>
                  <a:lnTo>
                    <a:pt x="60" y="170"/>
                  </a:lnTo>
                  <a:lnTo>
                    <a:pt x="62" y="170"/>
                  </a:lnTo>
                  <a:lnTo>
                    <a:pt x="62" y="169"/>
                  </a:lnTo>
                  <a:lnTo>
                    <a:pt x="64" y="169"/>
                  </a:lnTo>
                  <a:lnTo>
                    <a:pt x="65" y="169"/>
                  </a:lnTo>
                  <a:lnTo>
                    <a:pt x="66" y="169"/>
                  </a:lnTo>
                  <a:lnTo>
                    <a:pt x="67" y="169"/>
                  </a:lnTo>
                  <a:lnTo>
                    <a:pt x="68" y="168"/>
                  </a:lnTo>
                  <a:lnTo>
                    <a:pt x="70" y="168"/>
                  </a:lnTo>
                  <a:lnTo>
                    <a:pt x="71" y="168"/>
                  </a:lnTo>
                  <a:lnTo>
                    <a:pt x="72" y="168"/>
                  </a:lnTo>
                  <a:lnTo>
                    <a:pt x="72" y="167"/>
                  </a:lnTo>
                  <a:lnTo>
                    <a:pt x="73" y="167"/>
                  </a:lnTo>
                  <a:lnTo>
                    <a:pt x="74" y="167"/>
                  </a:lnTo>
                  <a:lnTo>
                    <a:pt x="75" y="167"/>
                  </a:lnTo>
                  <a:lnTo>
                    <a:pt x="77" y="167"/>
                  </a:lnTo>
                  <a:lnTo>
                    <a:pt x="78" y="167"/>
                  </a:lnTo>
                  <a:lnTo>
                    <a:pt x="78" y="166"/>
                  </a:lnTo>
                  <a:lnTo>
                    <a:pt x="79" y="166"/>
                  </a:lnTo>
                  <a:lnTo>
                    <a:pt x="80" y="166"/>
                  </a:lnTo>
                  <a:lnTo>
                    <a:pt x="81" y="166"/>
                  </a:lnTo>
                  <a:lnTo>
                    <a:pt x="82" y="166"/>
                  </a:lnTo>
                  <a:lnTo>
                    <a:pt x="83" y="166"/>
                  </a:lnTo>
                  <a:lnTo>
                    <a:pt x="84" y="165"/>
                  </a:lnTo>
                  <a:lnTo>
                    <a:pt x="85" y="165"/>
                  </a:lnTo>
                  <a:lnTo>
                    <a:pt x="86" y="165"/>
                  </a:lnTo>
                  <a:lnTo>
                    <a:pt x="87" y="165"/>
                  </a:lnTo>
                  <a:lnTo>
                    <a:pt x="88" y="165"/>
                  </a:lnTo>
                  <a:lnTo>
                    <a:pt x="89" y="164"/>
                  </a:lnTo>
                  <a:lnTo>
                    <a:pt x="90" y="164"/>
                  </a:lnTo>
                  <a:lnTo>
                    <a:pt x="91" y="164"/>
                  </a:lnTo>
                  <a:lnTo>
                    <a:pt x="91" y="163"/>
                  </a:lnTo>
                  <a:lnTo>
                    <a:pt x="93" y="163"/>
                  </a:lnTo>
                  <a:lnTo>
                    <a:pt x="93" y="162"/>
                  </a:lnTo>
                  <a:lnTo>
                    <a:pt x="94" y="162"/>
                  </a:lnTo>
                  <a:lnTo>
                    <a:pt x="95" y="162"/>
                  </a:lnTo>
                  <a:lnTo>
                    <a:pt x="95" y="161"/>
                  </a:lnTo>
                  <a:lnTo>
                    <a:pt x="96" y="161"/>
                  </a:lnTo>
                  <a:lnTo>
                    <a:pt x="97" y="161"/>
                  </a:lnTo>
                  <a:lnTo>
                    <a:pt x="98" y="161"/>
                  </a:lnTo>
                  <a:lnTo>
                    <a:pt x="98" y="160"/>
                  </a:lnTo>
                  <a:lnTo>
                    <a:pt x="99" y="160"/>
                  </a:lnTo>
                  <a:lnTo>
                    <a:pt x="100" y="160"/>
                  </a:lnTo>
                  <a:lnTo>
                    <a:pt x="101" y="160"/>
                  </a:lnTo>
                  <a:lnTo>
                    <a:pt x="102" y="160"/>
                  </a:lnTo>
                  <a:lnTo>
                    <a:pt x="102" y="159"/>
                  </a:lnTo>
                  <a:lnTo>
                    <a:pt x="103" y="159"/>
                  </a:lnTo>
                  <a:lnTo>
                    <a:pt x="104" y="159"/>
                  </a:lnTo>
                  <a:lnTo>
                    <a:pt x="105" y="159"/>
                  </a:lnTo>
                  <a:lnTo>
                    <a:pt x="106" y="159"/>
                  </a:lnTo>
                  <a:lnTo>
                    <a:pt x="106" y="158"/>
                  </a:lnTo>
                  <a:lnTo>
                    <a:pt x="107" y="158"/>
                  </a:lnTo>
                  <a:lnTo>
                    <a:pt x="108" y="158"/>
                  </a:lnTo>
                  <a:lnTo>
                    <a:pt x="108" y="157"/>
                  </a:lnTo>
                  <a:lnTo>
                    <a:pt x="109" y="157"/>
                  </a:lnTo>
                  <a:lnTo>
                    <a:pt x="110" y="157"/>
                  </a:lnTo>
                  <a:lnTo>
                    <a:pt x="111" y="157"/>
                  </a:lnTo>
                  <a:lnTo>
                    <a:pt x="112" y="157"/>
                  </a:lnTo>
                  <a:lnTo>
                    <a:pt x="113" y="157"/>
                  </a:lnTo>
                  <a:lnTo>
                    <a:pt x="113" y="156"/>
                  </a:lnTo>
                  <a:lnTo>
                    <a:pt x="114" y="156"/>
                  </a:lnTo>
                  <a:lnTo>
                    <a:pt x="115" y="156"/>
                  </a:lnTo>
                  <a:lnTo>
                    <a:pt x="117" y="155"/>
                  </a:lnTo>
                  <a:lnTo>
                    <a:pt x="118" y="155"/>
                  </a:lnTo>
                  <a:lnTo>
                    <a:pt x="119" y="154"/>
                  </a:lnTo>
                  <a:lnTo>
                    <a:pt x="120" y="154"/>
                  </a:lnTo>
                  <a:lnTo>
                    <a:pt x="121" y="153"/>
                  </a:lnTo>
                  <a:lnTo>
                    <a:pt x="122" y="153"/>
                  </a:lnTo>
                  <a:lnTo>
                    <a:pt x="124" y="153"/>
                  </a:lnTo>
                  <a:lnTo>
                    <a:pt x="125" y="153"/>
                  </a:lnTo>
                  <a:lnTo>
                    <a:pt x="126" y="153"/>
                  </a:lnTo>
                  <a:lnTo>
                    <a:pt x="126" y="152"/>
                  </a:lnTo>
                  <a:lnTo>
                    <a:pt x="127" y="152"/>
                  </a:lnTo>
                  <a:lnTo>
                    <a:pt x="128" y="152"/>
                  </a:lnTo>
                  <a:lnTo>
                    <a:pt x="128" y="151"/>
                  </a:lnTo>
                  <a:lnTo>
                    <a:pt x="129" y="151"/>
                  </a:lnTo>
                  <a:lnTo>
                    <a:pt x="130" y="151"/>
                  </a:lnTo>
                  <a:lnTo>
                    <a:pt x="131" y="151"/>
                  </a:lnTo>
                  <a:lnTo>
                    <a:pt x="131" y="150"/>
                  </a:lnTo>
                  <a:lnTo>
                    <a:pt x="132" y="150"/>
                  </a:lnTo>
                  <a:lnTo>
                    <a:pt x="133" y="150"/>
                  </a:lnTo>
                  <a:lnTo>
                    <a:pt x="134" y="150"/>
                  </a:lnTo>
                  <a:lnTo>
                    <a:pt x="134" y="149"/>
                  </a:lnTo>
                  <a:lnTo>
                    <a:pt x="135" y="149"/>
                  </a:lnTo>
                  <a:lnTo>
                    <a:pt x="136" y="149"/>
                  </a:lnTo>
                  <a:lnTo>
                    <a:pt x="137" y="149"/>
                  </a:lnTo>
                  <a:lnTo>
                    <a:pt x="137" y="148"/>
                  </a:lnTo>
                  <a:lnTo>
                    <a:pt x="138" y="148"/>
                  </a:lnTo>
                  <a:lnTo>
                    <a:pt x="138" y="147"/>
                  </a:lnTo>
                  <a:lnTo>
                    <a:pt x="139" y="147"/>
                  </a:lnTo>
                  <a:lnTo>
                    <a:pt x="140" y="147"/>
                  </a:lnTo>
                  <a:lnTo>
                    <a:pt x="142" y="147"/>
                  </a:lnTo>
                  <a:lnTo>
                    <a:pt x="143" y="147"/>
                  </a:lnTo>
                  <a:lnTo>
                    <a:pt x="143" y="146"/>
                  </a:lnTo>
                  <a:lnTo>
                    <a:pt x="144" y="146"/>
                  </a:lnTo>
                  <a:lnTo>
                    <a:pt x="145" y="145"/>
                  </a:lnTo>
                  <a:lnTo>
                    <a:pt x="146" y="145"/>
                  </a:lnTo>
                  <a:lnTo>
                    <a:pt x="147" y="145"/>
                  </a:lnTo>
                  <a:lnTo>
                    <a:pt x="147" y="144"/>
                  </a:lnTo>
                  <a:lnTo>
                    <a:pt x="148" y="144"/>
                  </a:lnTo>
                  <a:lnTo>
                    <a:pt x="149" y="144"/>
                  </a:lnTo>
                  <a:lnTo>
                    <a:pt x="151" y="144"/>
                  </a:lnTo>
                  <a:lnTo>
                    <a:pt x="152" y="144"/>
                  </a:lnTo>
                  <a:lnTo>
                    <a:pt x="152" y="143"/>
                  </a:lnTo>
                  <a:lnTo>
                    <a:pt x="153" y="143"/>
                  </a:lnTo>
                  <a:lnTo>
                    <a:pt x="154" y="143"/>
                  </a:lnTo>
                  <a:lnTo>
                    <a:pt x="155" y="142"/>
                  </a:lnTo>
                  <a:lnTo>
                    <a:pt x="156" y="142"/>
                  </a:lnTo>
                  <a:lnTo>
                    <a:pt x="157" y="141"/>
                  </a:lnTo>
                  <a:lnTo>
                    <a:pt x="158" y="141"/>
                  </a:lnTo>
                  <a:lnTo>
                    <a:pt x="158" y="140"/>
                  </a:lnTo>
                  <a:lnTo>
                    <a:pt x="159" y="140"/>
                  </a:lnTo>
                  <a:lnTo>
                    <a:pt x="160" y="140"/>
                  </a:lnTo>
                  <a:lnTo>
                    <a:pt x="160" y="139"/>
                  </a:lnTo>
                  <a:lnTo>
                    <a:pt x="161" y="139"/>
                  </a:lnTo>
                  <a:lnTo>
                    <a:pt x="162" y="139"/>
                  </a:lnTo>
                  <a:lnTo>
                    <a:pt x="163" y="138"/>
                  </a:lnTo>
                  <a:lnTo>
                    <a:pt x="164" y="138"/>
                  </a:lnTo>
                  <a:lnTo>
                    <a:pt x="164" y="137"/>
                  </a:lnTo>
                  <a:lnTo>
                    <a:pt x="165" y="137"/>
                  </a:lnTo>
                  <a:lnTo>
                    <a:pt x="166" y="137"/>
                  </a:lnTo>
                  <a:lnTo>
                    <a:pt x="167" y="137"/>
                  </a:lnTo>
                  <a:lnTo>
                    <a:pt x="168" y="136"/>
                  </a:lnTo>
                  <a:lnTo>
                    <a:pt x="169" y="136"/>
                  </a:lnTo>
                  <a:lnTo>
                    <a:pt x="169" y="135"/>
                  </a:lnTo>
                  <a:lnTo>
                    <a:pt x="170" y="135"/>
                  </a:lnTo>
                  <a:lnTo>
                    <a:pt x="171" y="135"/>
                  </a:lnTo>
                  <a:lnTo>
                    <a:pt x="171" y="134"/>
                  </a:lnTo>
                  <a:lnTo>
                    <a:pt x="172" y="134"/>
                  </a:lnTo>
                  <a:lnTo>
                    <a:pt x="173" y="134"/>
                  </a:lnTo>
                  <a:lnTo>
                    <a:pt x="173" y="133"/>
                  </a:lnTo>
                  <a:lnTo>
                    <a:pt x="174" y="133"/>
                  </a:lnTo>
                  <a:lnTo>
                    <a:pt x="175" y="133"/>
                  </a:lnTo>
                  <a:lnTo>
                    <a:pt x="176" y="133"/>
                  </a:lnTo>
                  <a:lnTo>
                    <a:pt x="176" y="132"/>
                  </a:lnTo>
                  <a:lnTo>
                    <a:pt x="177" y="132"/>
                  </a:lnTo>
                  <a:lnTo>
                    <a:pt x="178" y="132"/>
                  </a:lnTo>
                  <a:lnTo>
                    <a:pt x="179" y="131"/>
                  </a:lnTo>
                  <a:lnTo>
                    <a:pt x="181" y="131"/>
                  </a:lnTo>
                  <a:lnTo>
                    <a:pt x="181" y="130"/>
                  </a:lnTo>
                  <a:lnTo>
                    <a:pt x="182" y="130"/>
                  </a:lnTo>
                  <a:lnTo>
                    <a:pt x="183" y="130"/>
                  </a:lnTo>
                  <a:lnTo>
                    <a:pt x="183" y="129"/>
                  </a:lnTo>
                  <a:lnTo>
                    <a:pt x="184" y="129"/>
                  </a:lnTo>
                  <a:lnTo>
                    <a:pt x="185" y="129"/>
                  </a:lnTo>
                  <a:lnTo>
                    <a:pt x="185" y="128"/>
                  </a:lnTo>
                  <a:lnTo>
                    <a:pt x="186" y="128"/>
                  </a:lnTo>
                  <a:lnTo>
                    <a:pt x="187" y="128"/>
                  </a:lnTo>
                  <a:lnTo>
                    <a:pt x="189" y="128"/>
                  </a:lnTo>
                  <a:lnTo>
                    <a:pt x="189" y="127"/>
                  </a:lnTo>
                  <a:lnTo>
                    <a:pt x="190" y="127"/>
                  </a:lnTo>
                  <a:lnTo>
                    <a:pt x="190" y="126"/>
                  </a:lnTo>
                  <a:lnTo>
                    <a:pt x="191" y="126"/>
                  </a:lnTo>
                  <a:lnTo>
                    <a:pt x="192" y="126"/>
                  </a:lnTo>
                  <a:lnTo>
                    <a:pt x="193" y="126"/>
                  </a:lnTo>
                  <a:lnTo>
                    <a:pt x="194" y="125"/>
                  </a:lnTo>
                  <a:lnTo>
                    <a:pt x="195" y="125"/>
                  </a:lnTo>
                  <a:lnTo>
                    <a:pt x="196" y="124"/>
                  </a:lnTo>
                  <a:lnTo>
                    <a:pt x="197" y="124"/>
                  </a:lnTo>
                  <a:lnTo>
                    <a:pt x="198" y="124"/>
                  </a:lnTo>
                  <a:lnTo>
                    <a:pt x="199" y="124"/>
                  </a:lnTo>
                  <a:lnTo>
                    <a:pt x="199" y="123"/>
                  </a:lnTo>
                  <a:lnTo>
                    <a:pt x="200" y="123"/>
                  </a:lnTo>
                  <a:lnTo>
                    <a:pt x="201" y="123"/>
                  </a:lnTo>
                  <a:lnTo>
                    <a:pt x="201" y="122"/>
                  </a:lnTo>
                  <a:lnTo>
                    <a:pt x="202" y="122"/>
                  </a:lnTo>
                  <a:lnTo>
                    <a:pt x="203" y="122"/>
                  </a:lnTo>
                  <a:lnTo>
                    <a:pt x="203" y="121"/>
                  </a:lnTo>
                  <a:lnTo>
                    <a:pt x="204" y="121"/>
                  </a:lnTo>
                  <a:lnTo>
                    <a:pt x="205" y="121"/>
                  </a:lnTo>
                  <a:lnTo>
                    <a:pt x="206" y="121"/>
                  </a:lnTo>
                  <a:lnTo>
                    <a:pt x="207" y="121"/>
                  </a:lnTo>
                  <a:lnTo>
                    <a:pt x="207" y="120"/>
                  </a:lnTo>
                  <a:lnTo>
                    <a:pt x="208" y="120"/>
                  </a:lnTo>
                  <a:lnTo>
                    <a:pt x="209" y="120"/>
                  </a:lnTo>
                  <a:lnTo>
                    <a:pt x="209" y="119"/>
                  </a:lnTo>
                  <a:lnTo>
                    <a:pt x="210" y="119"/>
                  </a:lnTo>
                  <a:lnTo>
                    <a:pt x="211" y="119"/>
                  </a:lnTo>
                  <a:lnTo>
                    <a:pt x="212" y="119"/>
                  </a:lnTo>
                  <a:lnTo>
                    <a:pt x="213" y="118"/>
                  </a:lnTo>
                  <a:lnTo>
                    <a:pt x="214" y="118"/>
                  </a:lnTo>
                  <a:lnTo>
                    <a:pt x="215" y="118"/>
                  </a:lnTo>
                  <a:lnTo>
                    <a:pt x="215" y="117"/>
                  </a:lnTo>
                  <a:lnTo>
                    <a:pt x="216" y="117"/>
                  </a:lnTo>
                  <a:lnTo>
                    <a:pt x="216" y="116"/>
                  </a:lnTo>
                  <a:lnTo>
                    <a:pt x="217" y="116"/>
                  </a:lnTo>
                  <a:lnTo>
                    <a:pt x="218" y="116"/>
                  </a:lnTo>
                  <a:lnTo>
                    <a:pt x="218" y="115"/>
                  </a:lnTo>
                  <a:lnTo>
                    <a:pt x="219" y="115"/>
                  </a:lnTo>
                  <a:lnTo>
                    <a:pt x="220" y="115"/>
                  </a:lnTo>
                  <a:lnTo>
                    <a:pt x="221" y="115"/>
                  </a:lnTo>
                  <a:lnTo>
                    <a:pt x="221" y="114"/>
                  </a:lnTo>
                  <a:lnTo>
                    <a:pt x="222" y="114"/>
                  </a:lnTo>
                  <a:lnTo>
                    <a:pt x="223" y="114"/>
                  </a:lnTo>
                  <a:lnTo>
                    <a:pt x="223" y="113"/>
                  </a:lnTo>
                  <a:lnTo>
                    <a:pt x="224" y="113"/>
                  </a:lnTo>
                  <a:lnTo>
                    <a:pt x="224" y="112"/>
                  </a:lnTo>
                  <a:lnTo>
                    <a:pt x="225" y="112"/>
                  </a:lnTo>
                  <a:lnTo>
                    <a:pt x="226" y="112"/>
                  </a:lnTo>
                  <a:lnTo>
                    <a:pt x="227" y="112"/>
                  </a:lnTo>
                  <a:lnTo>
                    <a:pt x="228" y="111"/>
                  </a:lnTo>
                  <a:lnTo>
                    <a:pt x="229" y="111"/>
                  </a:lnTo>
                  <a:lnTo>
                    <a:pt x="230" y="110"/>
                  </a:lnTo>
                  <a:lnTo>
                    <a:pt x="231" y="109"/>
                  </a:lnTo>
                  <a:lnTo>
                    <a:pt x="232" y="109"/>
                  </a:lnTo>
                  <a:lnTo>
                    <a:pt x="232" y="108"/>
                  </a:lnTo>
                  <a:lnTo>
                    <a:pt x="233" y="108"/>
                  </a:lnTo>
                  <a:lnTo>
                    <a:pt x="234" y="108"/>
                  </a:lnTo>
                  <a:lnTo>
                    <a:pt x="235" y="108"/>
                  </a:lnTo>
                  <a:lnTo>
                    <a:pt x="236" y="108"/>
                  </a:lnTo>
                  <a:lnTo>
                    <a:pt x="237" y="108"/>
                  </a:lnTo>
                  <a:lnTo>
                    <a:pt x="238" y="107"/>
                  </a:lnTo>
                  <a:lnTo>
                    <a:pt x="239" y="107"/>
                  </a:lnTo>
                  <a:lnTo>
                    <a:pt x="239" y="106"/>
                  </a:lnTo>
                  <a:lnTo>
                    <a:pt x="240" y="106"/>
                  </a:lnTo>
                  <a:lnTo>
                    <a:pt x="241" y="105"/>
                  </a:lnTo>
                  <a:lnTo>
                    <a:pt x="242" y="105"/>
                  </a:lnTo>
                  <a:lnTo>
                    <a:pt x="242" y="104"/>
                  </a:lnTo>
                  <a:lnTo>
                    <a:pt x="243" y="104"/>
                  </a:lnTo>
                  <a:lnTo>
                    <a:pt x="244" y="104"/>
                  </a:lnTo>
                  <a:lnTo>
                    <a:pt x="245" y="104"/>
                  </a:lnTo>
                  <a:lnTo>
                    <a:pt x="245" y="103"/>
                  </a:lnTo>
                  <a:lnTo>
                    <a:pt x="246" y="103"/>
                  </a:lnTo>
                  <a:lnTo>
                    <a:pt x="247" y="103"/>
                  </a:lnTo>
                  <a:lnTo>
                    <a:pt x="247" y="102"/>
                  </a:lnTo>
                  <a:lnTo>
                    <a:pt x="248" y="102"/>
                  </a:lnTo>
                  <a:lnTo>
                    <a:pt x="248" y="101"/>
                  </a:lnTo>
                  <a:lnTo>
                    <a:pt x="249" y="101"/>
                  </a:lnTo>
                  <a:lnTo>
                    <a:pt x="249" y="100"/>
                  </a:lnTo>
                  <a:lnTo>
                    <a:pt x="250" y="100"/>
                  </a:lnTo>
                  <a:lnTo>
                    <a:pt x="251" y="100"/>
                  </a:lnTo>
                  <a:lnTo>
                    <a:pt x="252" y="99"/>
                  </a:lnTo>
                  <a:lnTo>
                    <a:pt x="253" y="99"/>
                  </a:lnTo>
                  <a:lnTo>
                    <a:pt x="253" y="98"/>
                  </a:lnTo>
                  <a:lnTo>
                    <a:pt x="254" y="98"/>
                  </a:lnTo>
                  <a:lnTo>
                    <a:pt x="255" y="98"/>
                  </a:lnTo>
                  <a:lnTo>
                    <a:pt x="256" y="97"/>
                  </a:lnTo>
                  <a:lnTo>
                    <a:pt x="257" y="96"/>
                  </a:lnTo>
                  <a:lnTo>
                    <a:pt x="258" y="96"/>
                  </a:lnTo>
                  <a:lnTo>
                    <a:pt x="260" y="96"/>
                  </a:lnTo>
                  <a:lnTo>
                    <a:pt x="261" y="95"/>
                  </a:lnTo>
                  <a:lnTo>
                    <a:pt x="262" y="95"/>
                  </a:lnTo>
                  <a:lnTo>
                    <a:pt x="262" y="94"/>
                  </a:lnTo>
                  <a:lnTo>
                    <a:pt x="263" y="94"/>
                  </a:lnTo>
                  <a:lnTo>
                    <a:pt x="264" y="93"/>
                  </a:lnTo>
                  <a:lnTo>
                    <a:pt x="265" y="92"/>
                  </a:lnTo>
                  <a:lnTo>
                    <a:pt x="266" y="92"/>
                  </a:lnTo>
                  <a:lnTo>
                    <a:pt x="267" y="91"/>
                  </a:lnTo>
                  <a:lnTo>
                    <a:pt x="268" y="91"/>
                  </a:lnTo>
                  <a:lnTo>
                    <a:pt x="268" y="90"/>
                  </a:lnTo>
                  <a:lnTo>
                    <a:pt x="269" y="90"/>
                  </a:lnTo>
                  <a:lnTo>
                    <a:pt x="269" y="89"/>
                  </a:lnTo>
                  <a:lnTo>
                    <a:pt x="270" y="89"/>
                  </a:lnTo>
                  <a:lnTo>
                    <a:pt x="271" y="89"/>
                  </a:lnTo>
                  <a:lnTo>
                    <a:pt x="271" y="88"/>
                  </a:lnTo>
                  <a:lnTo>
                    <a:pt x="271" y="87"/>
                  </a:lnTo>
                  <a:lnTo>
                    <a:pt x="272" y="87"/>
                  </a:lnTo>
                  <a:lnTo>
                    <a:pt x="272" y="86"/>
                  </a:lnTo>
                  <a:lnTo>
                    <a:pt x="273" y="86"/>
                  </a:lnTo>
                  <a:lnTo>
                    <a:pt x="274" y="86"/>
                  </a:lnTo>
                  <a:lnTo>
                    <a:pt x="275" y="85"/>
                  </a:lnTo>
                  <a:lnTo>
                    <a:pt x="275" y="84"/>
                  </a:lnTo>
                  <a:lnTo>
                    <a:pt x="276" y="84"/>
                  </a:lnTo>
                  <a:lnTo>
                    <a:pt x="277" y="84"/>
                  </a:lnTo>
                  <a:lnTo>
                    <a:pt x="277" y="83"/>
                  </a:lnTo>
                  <a:lnTo>
                    <a:pt x="278" y="83"/>
                  </a:lnTo>
                  <a:lnTo>
                    <a:pt x="278" y="82"/>
                  </a:lnTo>
                  <a:lnTo>
                    <a:pt x="279" y="82"/>
                  </a:lnTo>
                  <a:lnTo>
                    <a:pt x="280" y="82"/>
                  </a:lnTo>
                  <a:lnTo>
                    <a:pt x="280" y="81"/>
                  </a:lnTo>
                  <a:lnTo>
                    <a:pt x="281" y="80"/>
                  </a:lnTo>
                  <a:lnTo>
                    <a:pt x="282" y="80"/>
                  </a:lnTo>
                  <a:lnTo>
                    <a:pt x="282" y="79"/>
                  </a:lnTo>
                  <a:lnTo>
                    <a:pt x="283" y="79"/>
                  </a:lnTo>
                  <a:lnTo>
                    <a:pt x="283" y="78"/>
                  </a:lnTo>
                  <a:lnTo>
                    <a:pt x="284" y="78"/>
                  </a:lnTo>
                  <a:lnTo>
                    <a:pt x="285" y="77"/>
                  </a:lnTo>
                  <a:lnTo>
                    <a:pt x="286" y="77"/>
                  </a:lnTo>
                  <a:lnTo>
                    <a:pt x="287" y="77"/>
                  </a:lnTo>
                  <a:lnTo>
                    <a:pt x="287" y="76"/>
                  </a:lnTo>
                  <a:lnTo>
                    <a:pt x="288" y="76"/>
                  </a:lnTo>
                  <a:lnTo>
                    <a:pt x="288" y="75"/>
                  </a:lnTo>
                  <a:lnTo>
                    <a:pt x="289" y="75"/>
                  </a:lnTo>
                  <a:lnTo>
                    <a:pt x="290" y="74"/>
                  </a:lnTo>
                  <a:lnTo>
                    <a:pt x="290" y="73"/>
                  </a:lnTo>
                  <a:lnTo>
                    <a:pt x="291" y="73"/>
                  </a:lnTo>
                  <a:lnTo>
                    <a:pt x="292" y="73"/>
                  </a:lnTo>
                  <a:lnTo>
                    <a:pt x="292" y="72"/>
                  </a:lnTo>
                  <a:lnTo>
                    <a:pt x="293" y="72"/>
                  </a:lnTo>
                  <a:lnTo>
                    <a:pt x="293" y="71"/>
                  </a:lnTo>
                  <a:lnTo>
                    <a:pt x="294" y="71"/>
                  </a:lnTo>
                  <a:lnTo>
                    <a:pt x="295" y="71"/>
                  </a:lnTo>
                  <a:lnTo>
                    <a:pt x="295" y="70"/>
                  </a:lnTo>
                  <a:lnTo>
                    <a:pt x="296" y="70"/>
                  </a:lnTo>
                  <a:lnTo>
                    <a:pt x="296" y="69"/>
                  </a:lnTo>
                  <a:lnTo>
                    <a:pt x="297" y="69"/>
                  </a:lnTo>
                  <a:lnTo>
                    <a:pt x="297" y="68"/>
                  </a:lnTo>
                  <a:lnTo>
                    <a:pt x="298" y="68"/>
                  </a:lnTo>
                  <a:lnTo>
                    <a:pt x="298" y="67"/>
                  </a:lnTo>
                  <a:lnTo>
                    <a:pt x="299" y="67"/>
                  </a:lnTo>
                  <a:lnTo>
                    <a:pt x="300" y="67"/>
                  </a:lnTo>
                  <a:lnTo>
                    <a:pt x="300" y="66"/>
                  </a:lnTo>
                  <a:lnTo>
                    <a:pt x="301" y="66"/>
                  </a:lnTo>
                  <a:lnTo>
                    <a:pt x="302" y="65"/>
                  </a:lnTo>
                  <a:lnTo>
                    <a:pt x="303" y="65"/>
                  </a:lnTo>
                  <a:lnTo>
                    <a:pt x="304" y="64"/>
                  </a:lnTo>
                  <a:lnTo>
                    <a:pt x="305" y="64"/>
                  </a:lnTo>
                  <a:lnTo>
                    <a:pt x="305" y="63"/>
                  </a:lnTo>
                  <a:lnTo>
                    <a:pt x="306" y="63"/>
                  </a:lnTo>
                  <a:lnTo>
                    <a:pt x="307" y="62"/>
                  </a:lnTo>
                  <a:lnTo>
                    <a:pt x="308" y="62"/>
                  </a:lnTo>
                  <a:lnTo>
                    <a:pt x="308" y="61"/>
                  </a:lnTo>
                  <a:lnTo>
                    <a:pt x="309" y="61"/>
                  </a:lnTo>
                  <a:lnTo>
                    <a:pt x="310" y="60"/>
                  </a:lnTo>
                  <a:lnTo>
                    <a:pt x="311" y="60"/>
                  </a:lnTo>
                  <a:lnTo>
                    <a:pt x="311" y="59"/>
                  </a:lnTo>
                  <a:lnTo>
                    <a:pt x="312" y="59"/>
                  </a:lnTo>
                  <a:lnTo>
                    <a:pt x="313" y="58"/>
                  </a:lnTo>
                  <a:lnTo>
                    <a:pt x="314" y="58"/>
                  </a:lnTo>
                  <a:lnTo>
                    <a:pt x="315" y="57"/>
                  </a:lnTo>
                  <a:lnTo>
                    <a:pt x="316" y="57"/>
                  </a:lnTo>
                  <a:lnTo>
                    <a:pt x="317" y="57"/>
                  </a:lnTo>
                  <a:lnTo>
                    <a:pt x="318" y="56"/>
                  </a:lnTo>
                  <a:lnTo>
                    <a:pt x="319" y="56"/>
                  </a:lnTo>
                  <a:lnTo>
                    <a:pt x="320" y="55"/>
                  </a:lnTo>
                  <a:lnTo>
                    <a:pt x="321" y="55"/>
                  </a:lnTo>
                  <a:lnTo>
                    <a:pt x="322" y="55"/>
                  </a:lnTo>
                  <a:lnTo>
                    <a:pt x="323" y="55"/>
                  </a:lnTo>
                  <a:lnTo>
                    <a:pt x="323" y="54"/>
                  </a:lnTo>
                  <a:lnTo>
                    <a:pt x="324" y="54"/>
                  </a:lnTo>
                  <a:lnTo>
                    <a:pt x="325" y="53"/>
                  </a:lnTo>
                  <a:lnTo>
                    <a:pt x="326" y="53"/>
                  </a:lnTo>
                  <a:lnTo>
                    <a:pt x="326" y="52"/>
                  </a:lnTo>
                  <a:lnTo>
                    <a:pt x="327" y="52"/>
                  </a:lnTo>
                  <a:lnTo>
                    <a:pt x="328" y="51"/>
                  </a:lnTo>
                  <a:lnTo>
                    <a:pt x="329" y="51"/>
                  </a:lnTo>
                  <a:lnTo>
                    <a:pt x="330" y="51"/>
                  </a:lnTo>
                  <a:lnTo>
                    <a:pt x="330" y="50"/>
                  </a:lnTo>
                  <a:lnTo>
                    <a:pt x="331" y="50"/>
                  </a:lnTo>
                  <a:lnTo>
                    <a:pt x="332" y="50"/>
                  </a:lnTo>
                  <a:lnTo>
                    <a:pt x="333" y="50"/>
                  </a:lnTo>
                  <a:lnTo>
                    <a:pt x="334" y="49"/>
                  </a:lnTo>
                  <a:lnTo>
                    <a:pt x="335" y="49"/>
                  </a:lnTo>
                  <a:lnTo>
                    <a:pt x="336" y="49"/>
                  </a:lnTo>
                  <a:lnTo>
                    <a:pt x="336" y="48"/>
                  </a:lnTo>
                  <a:lnTo>
                    <a:pt x="337" y="48"/>
                  </a:lnTo>
                  <a:lnTo>
                    <a:pt x="337" y="47"/>
                  </a:lnTo>
                  <a:lnTo>
                    <a:pt x="338" y="47"/>
                  </a:lnTo>
                  <a:lnTo>
                    <a:pt x="338" y="46"/>
                  </a:lnTo>
                  <a:lnTo>
                    <a:pt x="339" y="46"/>
                  </a:lnTo>
                  <a:lnTo>
                    <a:pt x="340" y="45"/>
                  </a:lnTo>
                  <a:lnTo>
                    <a:pt x="341" y="45"/>
                  </a:lnTo>
                  <a:lnTo>
                    <a:pt x="342" y="45"/>
                  </a:lnTo>
                  <a:lnTo>
                    <a:pt x="342" y="44"/>
                  </a:lnTo>
                  <a:lnTo>
                    <a:pt x="343" y="44"/>
                  </a:lnTo>
                  <a:lnTo>
                    <a:pt x="344" y="43"/>
                  </a:lnTo>
                  <a:lnTo>
                    <a:pt x="345" y="43"/>
                  </a:lnTo>
                  <a:lnTo>
                    <a:pt x="345" y="42"/>
                  </a:lnTo>
                  <a:lnTo>
                    <a:pt x="346" y="42"/>
                  </a:lnTo>
                  <a:lnTo>
                    <a:pt x="346" y="41"/>
                  </a:lnTo>
                  <a:lnTo>
                    <a:pt x="347" y="41"/>
                  </a:lnTo>
                  <a:lnTo>
                    <a:pt x="348" y="40"/>
                  </a:lnTo>
                  <a:lnTo>
                    <a:pt x="349" y="40"/>
                  </a:lnTo>
                  <a:lnTo>
                    <a:pt x="350" y="40"/>
                  </a:lnTo>
                  <a:lnTo>
                    <a:pt x="350" y="39"/>
                  </a:lnTo>
                  <a:lnTo>
                    <a:pt x="351" y="39"/>
                  </a:lnTo>
                  <a:lnTo>
                    <a:pt x="352" y="39"/>
                  </a:lnTo>
                  <a:lnTo>
                    <a:pt x="352" y="38"/>
                  </a:lnTo>
                  <a:lnTo>
                    <a:pt x="352" y="37"/>
                  </a:lnTo>
                  <a:lnTo>
                    <a:pt x="353" y="37"/>
                  </a:lnTo>
                  <a:lnTo>
                    <a:pt x="353" y="36"/>
                  </a:lnTo>
                  <a:lnTo>
                    <a:pt x="354" y="36"/>
                  </a:lnTo>
                  <a:lnTo>
                    <a:pt x="355" y="36"/>
                  </a:lnTo>
                  <a:lnTo>
                    <a:pt x="355" y="35"/>
                  </a:lnTo>
                  <a:lnTo>
                    <a:pt x="356" y="35"/>
                  </a:lnTo>
                  <a:lnTo>
                    <a:pt x="357" y="35"/>
                  </a:lnTo>
                  <a:lnTo>
                    <a:pt x="357" y="34"/>
                  </a:lnTo>
                  <a:lnTo>
                    <a:pt x="358" y="34"/>
                  </a:lnTo>
                  <a:lnTo>
                    <a:pt x="359" y="33"/>
                  </a:lnTo>
                  <a:lnTo>
                    <a:pt x="360" y="33"/>
                  </a:lnTo>
                  <a:lnTo>
                    <a:pt x="362" y="33"/>
                  </a:lnTo>
                  <a:lnTo>
                    <a:pt x="362" y="32"/>
                  </a:lnTo>
                  <a:lnTo>
                    <a:pt x="363" y="32"/>
                  </a:lnTo>
                  <a:lnTo>
                    <a:pt x="364" y="32"/>
                  </a:lnTo>
                  <a:lnTo>
                    <a:pt x="366" y="32"/>
                  </a:lnTo>
                  <a:lnTo>
                    <a:pt x="366" y="31"/>
                  </a:lnTo>
                  <a:lnTo>
                    <a:pt x="367" y="31"/>
                  </a:lnTo>
                  <a:lnTo>
                    <a:pt x="367" y="30"/>
                  </a:lnTo>
                  <a:lnTo>
                    <a:pt x="368" y="29"/>
                  </a:lnTo>
                  <a:lnTo>
                    <a:pt x="369" y="29"/>
                  </a:lnTo>
                  <a:lnTo>
                    <a:pt x="369" y="28"/>
                  </a:lnTo>
                  <a:lnTo>
                    <a:pt x="370" y="28"/>
                  </a:lnTo>
                  <a:lnTo>
                    <a:pt x="371" y="27"/>
                  </a:lnTo>
                  <a:lnTo>
                    <a:pt x="372" y="27"/>
                  </a:lnTo>
                  <a:lnTo>
                    <a:pt x="373" y="27"/>
                  </a:lnTo>
                  <a:lnTo>
                    <a:pt x="373" y="26"/>
                  </a:lnTo>
                  <a:lnTo>
                    <a:pt x="374" y="25"/>
                  </a:lnTo>
                  <a:lnTo>
                    <a:pt x="375" y="25"/>
                  </a:lnTo>
                  <a:lnTo>
                    <a:pt x="376" y="25"/>
                  </a:lnTo>
                  <a:lnTo>
                    <a:pt x="376" y="24"/>
                  </a:lnTo>
                  <a:lnTo>
                    <a:pt x="377" y="24"/>
                  </a:lnTo>
                  <a:lnTo>
                    <a:pt x="377" y="23"/>
                  </a:lnTo>
                  <a:lnTo>
                    <a:pt x="378" y="23"/>
                  </a:lnTo>
                  <a:lnTo>
                    <a:pt x="379" y="23"/>
                  </a:lnTo>
                  <a:lnTo>
                    <a:pt x="379" y="22"/>
                  </a:lnTo>
                  <a:lnTo>
                    <a:pt x="380" y="22"/>
                  </a:lnTo>
                  <a:lnTo>
                    <a:pt x="381" y="22"/>
                  </a:lnTo>
                  <a:lnTo>
                    <a:pt x="382" y="21"/>
                  </a:lnTo>
                  <a:lnTo>
                    <a:pt x="383" y="21"/>
                  </a:lnTo>
                  <a:lnTo>
                    <a:pt x="384" y="20"/>
                  </a:lnTo>
                  <a:lnTo>
                    <a:pt x="384" y="19"/>
                  </a:lnTo>
                  <a:lnTo>
                    <a:pt x="385" y="19"/>
                  </a:lnTo>
                  <a:lnTo>
                    <a:pt x="386" y="18"/>
                  </a:lnTo>
                  <a:lnTo>
                    <a:pt x="387" y="18"/>
                  </a:lnTo>
                  <a:lnTo>
                    <a:pt x="389" y="17"/>
                  </a:lnTo>
                  <a:lnTo>
                    <a:pt x="392" y="15"/>
                  </a:lnTo>
                  <a:lnTo>
                    <a:pt x="394" y="15"/>
                  </a:lnTo>
                  <a:lnTo>
                    <a:pt x="396" y="14"/>
                  </a:lnTo>
                  <a:lnTo>
                    <a:pt x="397" y="14"/>
                  </a:lnTo>
                  <a:lnTo>
                    <a:pt x="398" y="14"/>
                  </a:lnTo>
                  <a:lnTo>
                    <a:pt x="399" y="11"/>
                  </a:lnTo>
                  <a:lnTo>
                    <a:pt x="401" y="7"/>
                  </a:lnTo>
                  <a:lnTo>
                    <a:pt x="403" y="0"/>
                  </a:lnTo>
                </a:path>
              </a:pathLst>
            </a:custGeom>
            <a:noFill/>
            <a:ln w="36513">
              <a:solidFill>
                <a:srgbClr val="0000FF"/>
              </a:solidFill>
              <a:prstDash val="solid"/>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3036" name="Rectangle 24"/>
            <p:cNvSpPr>
              <a:spLocks noChangeArrowheads="1"/>
            </p:cNvSpPr>
            <p:nvPr/>
          </p:nvSpPr>
          <p:spPr bwMode="auto">
            <a:xfrm rot="16200000">
              <a:off x="1804" y="3434"/>
              <a:ext cx="57"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0</a:t>
              </a:r>
              <a:endParaRPr lang="en-US" b="1" smtClean="0">
                <a:solidFill>
                  <a:srgbClr val="FFFFFF"/>
                </a:solidFill>
              </a:endParaRPr>
            </a:p>
          </p:txBody>
        </p:sp>
        <p:sp>
          <p:nvSpPr>
            <p:cNvPr id="43037" name="Rectangle 25"/>
            <p:cNvSpPr>
              <a:spLocks noChangeArrowheads="1"/>
            </p:cNvSpPr>
            <p:nvPr/>
          </p:nvSpPr>
          <p:spPr bwMode="auto">
            <a:xfrm rot="16200000">
              <a:off x="1804" y="3115"/>
              <a:ext cx="57"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5</a:t>
              </a:r>
              <a:endParaRPr lang="en-US" b="1" smtClean="0">
                <a:solidFill>
                  <a:srgbClr val="FFFFFF"/>
                </a:solidFill>
              </a:endParaRPr>
            </a:p>
          </p:txBody>
        </p:sp>
        <p:sp>
          <p:nvSpPr>
            <p:cNvPr id="43038" name="Rectangle 26"/>
            <p:cNvSpPr>
              <a:spLocks noChangeArrowheads="1"/>
            </p:cNvSpPr>
            <p:nvPr/>
          </p:nvSpPr>
          <p:spPr bwMode="auto">
            <a:xfrm rot="16200000">
              <a:off x="1775" y="2791"/>
              <a:ext cx="113"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10</a:t>
              </a:r>
              <a:endParaRPr lang="en-US" b="1" smtClean="0">
                <a:solidFill>
                  <a:srgbClr val="FFFFFF"/>
                </a:solidFill>
              </a:endParaRPr>
            </a:p>
          </p:txBody>
        </p:sp>
        <p:sp>
          <p:nvSpPr>
            <p:cNvPr id="43039" name="Rectangle 27"/>
            <p:cNvSpPr>
              <a:spLocks noChangeArrowheads="1"/>
            </p:cNvSpPr>
            <p:nvPr/>
          </p:nvSpPr>
          <p:spPr bwMode="auto">
            <a:xfrm rot="16200000">
              <a:off x="1775" y="2465"/>
              <a:ext cx="113"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15</a:t>
              </a:r>
              <a:endParaRPr lang="en-US" b="1" smtClean="0">
                <a:solidFill>
                  <a:srgbClr val="FFFFFF"/>
                </a:solidFill>
              </a:endParaRPr>
            </a:p>
          </p:txBody>
        </p:sp>
        <p:sp>
          <p:nvSpPr>
            <p:cNvPr id="43040" name="Rectangle 28"/>
            <p:cNvSpPr>
              <a:spLocks noChangeArrowheads="1"/>
            </p:cNvSpPr>
            <p:nvPr/>
          </p:nvSpPr>
          <p:spPr bwMode="auto">
            <a:xfrm rot="16200000">
              <a:off x="1775" y="2149"/>
              <a:ext cx="113"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20</a:t>
              </a:r>
              <a:endParaRPr lang="en-US" b="1" smtClean="0">
                <a:solidFill>
                  <a:srgbClr val="FFFFFF"/>
                </a:solidFill>
              </a:endParaRPr>
            </a:p>
          </p:txBody>
        </p:sp>
        <p:sp>
          <p:nvSpPr>
            <p:cNvPr id="43041" name="Rectangle 29"/>
            <p:cNvSpPr>
              <a:spLocks noChangeArrowheads="1"/>
            </p:cNvSpPr>
            <p:nvPr/>
          </p:nvSpPr>
          <p:spPr bwMode="auto">
            <a:xfrm rot="16200000">
              <a:off x="1775" y="1831"/>
              <a:ext cx="113"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25</a:t>
              </a:r>
              <a:endParaRPr lang="en-US" b="1" smtClean="0">
                <a:solidFill>
                  <a:srgbClr val="FFFFFF"/>
                </a:solidFill>
              </a:endParaRPr>
            </a:p>
          </p:txBody>
        </p:sp>
        <p:sp>
          <p:nvSpPr>
            <p:cNvPr id="43042" name="Rectangle 30"/>
            <p:cNvSpPr>
              <a:spLocks noChangeArrowheads="1"/>
            </p:cNvSpPr>
            <p:nvPr/>
          </p:nvSpPr>
          <p:spPr bwMode="auto">
            <a:xfrm>
              <a:off x="1987" y="3609"/>
              <a:ext cx="5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0</a:t>
              </a:r>
              <a:endParaRPr lang="en-US" b="1" smtClean="0">
                <a:solidFill>
                  <a:srgbClr val="FFFFFF"/>
                </a:solidFill>
              </a:endParaRPr>
            </a:p>
          </p:txBody>
        </p:sp>
        <p:sp>
          <p:nvSpPr>
            <p:cNvPr id="43043" name="Rectangle 31"/>
            <p:cNvSpPr>
              <a:spLocks noChangeArrowheads="1"/>
            </p:cNvSpPr>
            <p:nvPr/>
          </p:nvSpPr>
          <p:spPr bwMode="auto">
            <a:xfrm>
              <a:off x="2383" y="3609"/>
              <a:ext cx="5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2</a:t>
              </a:r>
              <a:endParaRPr lang="en-US" b="1" smtClean="0">
                <a:solidFill>
                  <a:srgbClr val="FFFFFF"/>
                </a:solidFill>
              </a:endParaRPr>
            </a:p>
          </p:txBody>
        </p:sp>
        <p:sp>
          <p:nvSpPr>
            <p:cNvPr id="43044" name="Rectangle 32"/>
            <p:cNvSpPr>
              <a:spLocks noChangeArrowheads="1"/>
            </p:cNvSpPr>
            <p:nvPr/>
          </p:nvSpPr>
          <p:spPr bwMode="auto">
            <a:xfrm>
              <a:off x="2779" y="3609"/>
              <a:ext cx="5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4</a:t>
              </a:r>
              <a:endParaRPr lang="en-US" b="1" smtClean="0">
                <a:solidFill>
                  <a:srgbClr val="FFFFFF"/>
                </a:solidFill>
              </a:endParaRPr>
            </a:p>
          </p:txBody>
        </p:sp>
        <p:sp>
          <p:nvSpPr>
            <p:cNvPr id="43045" name="Rectangle 33"/>
            <p:cNvSpPr>
              <a:spLocks noChangeArrowheads="1"/>
            </p:cNvSpPr>
            <p:nvPr/>
          </p:nvSpPr>
          <p:spPr bwMode="auto">
            <a:xfrm>
              <a:off x="3182" y="3609"/>
              <a:ext cx="5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6</a:t>
              </a:r>
              <a:endParaRPr lang="en-US" b="1" smtClean="0">
                <a:solidFill>
                  <a:srgbClr val="FFFFFF"/>
                </a:solidFill>
              </a:endParaRPr>
            </a:p>
          </p:txBody>
        </p:sp>
        <p:sp>
          <p:nvSpPr>
            <p:cNvPr id="43046" name="Rectangle 34"/>
            <p:cNvSpPr>
              <a:spLocks noChangeArrowheads="1"/>
            </p:cNvSpPr>
            <p:nvPr/>
          </p:nvSpPr>
          <p:spPr bwMode="auto">
            <a:xfrm>
              <a:off x="3578" y="3609"/>
              <a:ext cx="5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8</a:t>
              </a:r>
              <a:endParaRPr lang="en-US" b="1" smtClean="0">
                <a:solidFill>
                  <a:srgbClr val="FFFFFF"/>
                </a:solidFill>
              </a:endParaRPr>
            </a:p>
          </p:txBody>
        </p:sp>
        <p:sp>
          <p:nvSpPr>
            <p:cNvPr id="43047" name="Rectangle 35"/>
            <p:cNvSpPr>
              <a:spLocks noChangeArrowheads="1"/>
            </p:cNvSpPr>
            <p:nvPr/>
          </p:nvSpPr>
          <p:spPr bwMode="auto">
            <a:xfrm>
              <a:off x="3940" y="3609"/>
              <a:ext cx="117"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10</a:t>
              </a:r>
              <a:endParaRPr lang="en-US" b="1" smtClean="0">
                <a:solidFill>
                  <a:srgbClr val="FFFFFF"/>
                </a:solidFill>
              </a:endParaRPr>
            </a:p>
          </p:txBody>
        </p:sp>
        <p:sp>
          <p:nvSpPr>
            <p:cNvPr id="43048" name="Rectangle 36"/>
            <p:cNvSpPr>
              <a:spLocks noChangeArrowheads="1"/>
            </p:cNvSpPr>
            <p:nvPr/>
          </p:nvSpPr>
          <p:spPr bwMode="auto">
            <a:xfrm>
              <a:off x="4336" y="3609"/>
              <a:ext cx="117"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12</a:t>
              </a:r>
              <a:endParaRPr lang="en-US" b="1" smtClean="0">
                <a:solidFill>
                  <a:srgbClr val="FFFFFF"/>
                </a:solidFill>
              </a:endParaRPr>
            </a:p>
          </p:txBody>
        </p:sp>
        <p:sp>
          <p:nvSpPr>
            <p:cNvPr id="43049" name="Rectangle 37"/>
            <p:cNvSpPr>
              <a:spLocks noChangeArrowheads="1"/>
            </p:cNvSpPr>
            <p:nvPr/>
          </p:nvSpPr>
          <p:spPr bwMode="auto">
            <a:xfrm>
              <a:off x="4732" y="3609"/>
              <a:ext cx="117"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14</a:t>
              </a:r>
              <a:endParaRPr lang="en-US" b="1" smtClean="0">
                <a:solidFill>
                  <a:srgbClr val="FFFFFF"/>
                </a:solidFill>
              </a:endParaRPr>
            </a:p>
          </p:txBody>
        </p:sp>
        <p:sp>
          <p:nvSpPr>
            <p:cNvPr id="43050" name="Rectangle 38"/>
            <p:cNvSpPr>
              <a:spLocks noChangeArrowheads="1"/>
            </p:cNvSpPr>
            <p:nvPr/>
          </p:nvSpPr>
          <p:spPr bwMode="auto">
            <a:xfrm>
              <a:off x="5128" y="3609"/>
              <a:ext cx="117"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latin typeface="Times New Roman" pitchFamily="18" charset="0"/>
                </a:rPr>
                <a:t>16</a:t>
              </a:r>
              <a:endParaRPr lang="en-US" b="1" smtClean="0">
                <a:solidFill>
                  <a:srgbClr val="FFFFFF"/>
                </a:solidFill>
              </a:endParaRPr>
            </a:p>
          </p:txBody>
        </p:sp>
        <p:sp>
          <p:nvSpPr>
            <p:cNvPr id="43051" name="Rectangle 39"/>
            <p:cNvSpPr>
              <a:spLocks noChangeArrowheads="1"/>
            </p:cNvSpPr>
            <p:nvPr/>
          </p:nvSpPr>
          <p:spPr bwMode="auto">
            <a:xfrm>
              <a:off x="2993" y="3811"/>
              <a:ext cx="1484"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b="1" smtClean="0">
                  <a:solidFill>
                    <a:srgbClr val="000000"/>
                  </a:solidFill>
                </a:rPr>
                <a:t>Years since randomisation</a:t>
              </a:r>
              <a:endParaRPr lang="en-US" b="1" smtClean="0">
                <a:solidFill>
                  <a:srgbClr val="FFFFFF"/>
                </a:solidFill>
              </a:endParaRPr>
            </a:p>
          </p:txBody>
        </p:sp>
        <p:sp>
          <p:nvSpPr>
            <p:cNvPr id="43052" name="Rectangle 40"/>
            <p:cNvSpPr>
              <a:spLocks noChangeArrowheads="1"/>
            </p:cNvSpPr>
            <p:nvPr/>
          </p:nvSpPr>
          <p:spPr bwMode="auto">
            <a:xfrm rot="16200000">
              <a:off x="1465" y="2535"/>
              <a:ext cx="188" cy="20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2000" b="1" smtClean="0">
                  <a:solidFill>
                    <a:srgbClr val="000000"/>
                  </a:solidFill>
                </a:rPr>
                <a:t>% </a:t>
              </a:r>
              <a:endParaRPr lang="en-US" b="1" smtClean="0">
                <a:solidFill>
                  <a:srgbClr val="FFFFFF"/>
                </a:solidFill>
              </a:endParaRPr>
            </a:p>
          </p:txBody>
        </p:sp>
      </p:grpSp>
      <p:sp>
        <p:nvSpPr>
          <p:cNvPr id="43011" name="Rectangle 41"/>
          <p:cNvSpPr>
            <a:spLocks noGrp="1" noChangeArrowheads="1"/>
          </p:cNvSpPr>
          <p:nvPr>
            <p:ph type="title"/>
          </p:nvPr>
        </p:nvSpPr>
        <p:spPr/>
        <p:txBody>
          <a:bodyPr/>
          <a:lstStyle/>
          <a:p>
            <a:pPr eaLnBrk="1" hangingPunct="1"/>
            <a:r>
              <a:rPr lang="en-US" smtClean="0"/>
              <a:t>All cause mortality</a:t>
            </a:r>
          </a:p>
        </p:txBody>
      </p:sp>
      <p:sp>
        <p:nvSpPr>
          <p:cNvPr id="43012" name="Text Box 42"/>
          <p:cNvSpPr txBox="1">
            <a:spLocks noChangeArrowheads="1"/>
          </p:cNvSpPr>
          <p:nvPr/>
        </p:nvSpPr>
        <p:spPr bwMode="auto">
          <a:xfrm>
            <a:off x="5477537" y="3467100"/>
            <a:ext cx="992579"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smtClean="0">
                <a:solidFill>
                  <a:srgbClr val="FD3631"/>
                </a:solidFill>
                <a:latin typeface="Tahoma" pitchFamily="34" charset="0"/>
              </a:rPr>
              <a:t>Placebo</a:t>
            </a:r>
          </a:p>
        </p:txBody>
      </p:sp>
      <p:sp>
        <p:nvSpPr>
          <p:cNvPr id="43013" name="Text Box 43"/>
          <p:cNvSpPr txBox="1">
            <a:spLocks noChangeArrowheads="1"/>
          </p:cNvSpPr>
          <p:nvPr/>
        </p:nvSpPr>
        <p:spPr bwMode="auto">
          <a:xfrm>
            <a:off x="6959998" y="4292600"/>
            <a:ext cx="1367682"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smtClean="0">
                <a:solidFill>
                  <a:srgbClr val="190BCD"/>
                </a:solidFill>
                <a:latin typeface="Tahoma" pitchFamily="34" charset="0"/>
              </a:rPr>
              <a:t>Pravastatin</a:t>
            </a:r>
          </a:p>
        </p:txBody>
      </p:sp>
      <p:sp>
        <p:nvSpPr>
          <p:cNvPr id="43014" name="Text Box 44"/>
          <p:cNvSpPr txBox="1">
            <a:spLocks noChangeArrowheads="1"/>
          </p:cNvSpPr>
          <p:nvPr/>
        </p:nvSpPr>
        <p:spPr bwMode="auto">
          <a:xfrm>
            <a:off x="6176539" y="2486026"/>
            <a:ext cx="1819730" cy="523220"/>
          </a:xfrm>
          <a:prstGeom prst="rect">
            <a:avLst/>
          </a:prstGeom>
          <a:noFill/>
          <a:ln w="12700">
            <a:noFill/>
            <a:miter lim="800000"/>
            <a:headEnd type="none" w="sm" len="sm"/>
            <a:tailEnd type="none" w="sm" len="sm"/>
          </a:ln>
        </p:spPr>
        <p:txBody>
          <a:bodyPr wrap="none">
            <a:spAutoFit/>
          </a:bodyPr>
          <a:lstStyle/>
          <a:p>
            <a:pPr algn="ctr" eaLnBrk="0" fontAlgn="base" hangingPunct="0">
              <a:spcBef>
                <a:spcPct val="0"/>
              </a:spcBef>
              <a:spcAft>
                <a:spcPct val="0"/>
              </a:spcAft>
            </a:pPr>
            <a:r>
              <a:rPr lang="en-GB" sz="1800" b="1" dirty="0" smtClean="0">
                <a:solidFill>
                  <a:srgbClr val="000000"/>
                </a:solidFill>
              </a:rPr>
              <a:t>P=0.028, 12%</a:t>
            </a:r>
            <a:r>
              <a:rPr lang="en-GB" sz="2800" b="1" dirty="0" smtClean="0">
                <a:solidFill>
                  <a:srgbClr val="000000"/>
                </a:solidFill>
              </a:rPr>
              <a:t>↓</a:t>
            </a:r>
            <a:endParaRPr lang="en-US" sz="2400" b="1" dirty="0" smtClean="0">
              <a:solidFill>
                <a:srgbClr val="00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CHD death or CHD event</a:t>
            </a:r>
          </a:p>
        </p:txBody>
      </p:sp>
      <p:sp>
        <p:nvSpPr>
          <p:cNvPr id="45059" name="Rectangle 3"/>
          <p:cNvSpPr>
            <a:spLocks noChangeArrowheads="1"/>
          </p:cNvSpPr>
          <p:nvPr/>
        </p:nvSpPr>
        <p:spPr bwMode="auto">
          <a:xfrm>
            <a:off x="5290079" y="4029075"/>
            <a:ext cx="992579"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smtClean="0">
                <a:solidFill>
                  <a:srgbClr val="B17CA2"/>
                </a:solidFill>
                <a:latin typeface="Tahoma" pitchFamily="34" charset="0"/>
              </a:rPr>
              <a:t>Placebo</a:t>
            </a:r>
          </a:p>
        </p:txBody>
      </p:sp>
      <p:sp>
        <p:nvSpPr>
          <p:cNvPr id="45060" name="Rectangle 4"/>
          <p:cNvSpPr>
            <a:spLocks noChangeArrowheads="1"/>
          </p:cNvSpPr>
          <p:nvPr/>
        </p:nvSpPr>
        <p:spPr bwMode="auto">
          <a:xfrm>
            <a:off x="0" y="2160687"/>
            <a:ext cx="184731" cy="307777"/>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61" name="Text Box 5"/>
          <p:cNvSpPr txBox="1">
            <a:spLocks noChangeArrowheads="1"/>
          </p:cNvSpPr>
          <p:nvPr/>
        </p:nvSpPr>
        <p:spPr bwMode="auto">
          <a:xfrm>
            <a:off x="5653202" y="2439988"/>
            <a:ext cx="955711" cy="307777"/>
          </a:xfrm>
          <a:prstGeom prst="rect">
            <a:avLst/>
          </a:prstGeom>
          <a:noFill/>
          <a:ln w="12700">
            <a:noFill/>
            <a:miter lim="800000"/>
            <a:headEnd type="none" w="sm" len="sm"/>
            <a:tailEnd type="none" w="sm" len="sm"/>
          </a:ln>
        </p:spPr>
        <p:txBody>
          <a:bodyPr wrap="none">
            <a:spAutoFit/>
          </a:bodyPr>
          <a:lstStyle/>
          <a:p>
            <a:pPr algn="ctr" eaLnBrk="0" fontAlgn="base" hangingPunct="0">
              <a:spcBef>
                <a:spcPct val="0"/>
              </a:spcBef>
              <a:spcAft>
                <a:spcPct val="0"/>
              </a:spcAft>
            </a:pPr>
            <a:r>
              <a:rPr lang="en-US" b="1" smtClean="0">
                <a:solidFill>
                  <a:srgbClr val="000000"/>
                </a:solidFill>
              </a:rPr>
              <a:t>P&lt;0.0001</a:t>
            </a:r>
          </a:p>
        </p:txBody>
      </p:sp>
      <p:grpSp>
        <p:nvGrpSpPr>
          <p:cNvPr id="2" name="Group 6"/>
          <p:cNvGrpSpPr>
            <a:grpSpLocks noChangeAspect="1"/>
          </p:cNvGrpSpPr>
          <p:nvPr/>
        </p:nvGrpSpPr>
        <p:grpSpPr bwMode="auto">
          <a:xfrm>
            <a:off x="1867694" y="1670050"/>
            <a:ext cx="6827573" cy="4768850"/>
            <a:chOff x="1222" y="1052"/>
            <a:chExt cx="4466" cy="3004"/>
          </a:xfrm>
        </p:grpSpPr>
        <p:sp>
          <p:nvSpPr>
            <p:cNvPr id="45064" name="AutoShape 7"/>
            <p:cNvSpPr>
              <a:spLocks noChangeAspect="1" noChangeArrowheads="1" noTextEdit="1"/>
            </p:cNvSpPr>
            <p:nvPr/>
          </p:nvSpPr>
          <p:spPr bwMode="auto">
            <a:xfrm>
              <a:off x="1244" y="1071"/>
              <a:ext cx="4444" cy="2985"/>
            </a:xfrm>
            <a:prstGeom prst="rect">
              <a:avLst/>
            </a:prstGeom>
            <a:noFill/>
            <a:ln w="9525">
              <a:noFill/>
              <a:miter lim="800000"/>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65" name="Rectangle 8"/>
            <p:cNvSpPr>
              <a:spLocks noChangeArrowheads="1"/>
            </p:cNvSpPr>
            <p:nvPr/>
          </p:nvSpPr>
          <p:spPr bwMode="auto">
            <a:xfrm>
              <a:off x="1222" y="1052"/>
              <a:ext cx="4451" cy="2992"/>
            </a:xfrm>
            <a:prstGeom prst="rect">
              <a:avLst/>
            </a:prstGeom>
            <a:solidFill>
              <a:srgbClr val="FFFFFF"/>
            </a:solidFill>
            <a:ln w="9525">
              <a:noFill/>
              <a:miter lim="800000"/>
              <a:headEnd/>
              <a:tailEnd/>
            </a:ln>
          </p:spPr>
          <p:txBody>
            <a:bodyPr/>
            <a:lstStyle/>
            <a:p>
              <a:pPr algn="ctr" eaLnBrk="0" fontAlgn="base" hangingPunct="0">
                <a:spcBef>
                  <a:spcPct val="0"/>
                </a:spcBef>
                <a:spcAft>
                  <a:spcPct val="0"/>
                </a:spcAft>
              </a:pPr>
              <a:endParaRPr lang="en-US" b="1" smtClean="0">
                <a:solidFill>
                  <a:srgbClr val="FFFFFF"/>
                </a:solidFill>
              </a:endParaRPr>
            </a:p>
          </p:txBody>
        </p:sp>
        <p:grpSp>
          <p:nvGrpSpPr>
            <p:cNvPr id="3" name="Group 9"/>
            <p:cNvGrpSpPr>
              <a:grpSpLocks/>
            </p:cNvGrpSpPr>
            <p:nvPr/>
          </p:nvGrpSpPr>
          <p:grpSpPr bwMode="auto">
            <a:xfrm>
              <a:off x="1910" y="1613"/>
              <a:ext cx="3030" cy="1765"/>
              <a:chOff x="1910" y="1613"/>
              <a:chExt cx="3030" cy="1765"/>
            </a:xfrm>
          </p:grpSpPr>
          <p:sp>
            <p:nvSpPr>
              <p:cNvPr id="45070" name="Line 10"/>
              <p:cNvSpPr>
                <a:spLocks noChangeShapeType="1"/>
              </p:cNvSpPr>
              <p:nvPr/>
            </p:nvSpPr>
            <p:spPr bwMode="auto">
              <a:xfrm>
                <a:off x="2116" y="1687"/>
                <a:ext cx="1" cy="1313"/>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1" name="Line 11"/>
              <p:cNvSpPr>
                <a:spLocks noChangeShapeType="1"/>
              </p:cNvSpPr>
              <p:nvPr/>
            </p:nvSpPr>
            <p:spPr bwMode="auto">
              <a:xfrm>
                <a:off x="2087" y="3000"/>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2" name="Line 12"/>
              <p:cNvSpPr>
                <a:spLocks noChangeShapeType="1"/>
              </p:cNvSpPr>
              <p:nvPr/>
            </p:nvSpPr>
            <p:spPr bwMode="auto">
              <a:xfrm>
                <a:off x="2087" y="2784"/>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3" name="Line 13"/>
              <p:cNvSpPr>
                <a:spLocks noChangeShapeType="1"/>
              </p:cNvSpPr>
              <p:nvPr/>
            </p:nvSpPr>
            <p:spPr bwMode="auto">
              <a:xfrm>
                <a:off x="2087" y="2562"/>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4" name="Line 14"/>
              <p:cNvSpPr>
                <a:spLocks noChangeShapeType="1"/>
              </p:cNvSpPr>
              <p:nvPr/>
            </p:nvSpPr>
            <p:spPr bwMode="auto">
              <a:xfrm>
                <a:off x="2087" y="2346"/>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5" name="Line 15"/>
              <p:cNvSpPr>
                <a:spLocks noChangeShapeType="1"/>
              </p:cNvSpPr>
              <p:nvPr/>
            </p:nvSpPr>
            <p:spPr bwMode="auto">
              <a:xfrm>
                <a:off x="2087" y="2125"/>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6" name="Line 16"/>
              <p:cNvSpPr>
                <a:spLocks noChangeShapeType="1"/>
              </p:cNvSpPr>
              <p:nvPr/>
            </p:nvSpPr>
            <p:spPr bwMode="auto">
              <a:xfrm>
                <a:off x="2087" y="1908"/>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7" name="Line 17"/>
              <p:cNvSpPr>
                <a:spLocks noChangeShapeType="1"/>
              </p:cNvSpPr>
              <p:nvPr/>
            </p:nvSpPr>
            <p:spPr bwMode="auto">
              <a:xfrm>
                <a:off x="2087" y="1687"/>
                <a:ext cx="29"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8" name="Line 18"/>
              <p:cNvSpPr>
                <a:spLocks noChangeShapeType="1"/>
              </p:cNvSpPr>
              <p:nvPr/>
            </p:nvSpPr>
            <p:spPr bwMode="auto">
              <a:xfrm>
                <a:off x="2116" y="3000"/>
                <a:ext cx="2824" cy="1"/>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79" name="Line 19"/>
              <p:cNvSpPr>
                <a:spLocks noChangeShapeType="1"/>
              </p:cNvSpPr>
              <p:nvPr/>
            </p:nvSpPr>
            <p:spPr bwMode="auto">
              <a:xfrm flipV="1">
                <a:off x="2116"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0" name="Line 20"/>
              <p:cNvSpPr>
                <a:spLocks noChangeShapeType="1"/>
              </p:cNvSpPr>
              <p:nvPr/>
            </p:nvSpPr>
            <p:spPr bwMode="auto">
              <a:xfrm flipV="1">
                <a:off x="2446"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1" name="Line 21"/>
              <p:cNvSpPr>
                <a:spLocks noChangeShapeType="1"/>
              </p:cNvSpPr>
              <p:nvPr/>
            </p:nvSpPr>
            <p:spPr bwMode="auto">
              <a:xfrm flipV="1">
                <a:off x="2783"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2" name="Line 22"/>
              <p:cNvSpPr>
                <a:spLocks noChangeShapeType="1"/>
              </p:cNvSpPr>
              <p:nvPr/>
            </p:nvSpPr>
            <p:spPr bwMode="auto">
              <a:xfrm flipV="1">
                <a:off x="3113"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3" name="Line 23"/>
              <p:cNvSpPr>
                <a:spLocks noChangeShapeType="1"/>
              </p:cNvSpPr>
              <p:nvPr/>
            </p:nvSpPr>
            <p:spPr bwMode="auto">
              <a:xfrm flipV="1">
                <a:off x="3444"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4" name="Line 24"/>
              <p:cNvSpPr>
                <a:spLocks noChangeShapeType="1"/>
              </p:cNvSpPr>
              <p:nvPr/>
            </p:nvSpPr>
            <p:spPr bwMode="auto">
              <a:xfrm flipV="1">
                <a:off x="3774"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5" name="Line 25"/>
              <p:cNvSpPr>
                <a:spLocks noChangeShapeType="1"/>
              </p:cNvSpPr>
              <p:nvPr/>
            </p:nvSpPr>
            <p:spPr bwMode="auto">
              <a:xfrm flipV="1">
                <a:off x="4110"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6" name="Line 26"/>
              <p:cNvSpPr>
                <a:spLocks noChangeShapeType="1"/>
              </p:cNvSpPr>
              <p:nvPr/>
            </p:nvSpPr>
            <p:spPr bwMode="auto">
              <a:xfrm flipV="1">
                <a:off x="4441"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7" name="Line 27"/>
              <p:cNvSpPr>
                <a:spLocks noChangeShapeType="1"/>
              </p:cNvSpPr>
              <p:nvPr/>
            </p:nvSpPr>
            <p:spPr bwMode="auto">
              <a:xfrm flipV="1">
                <a:off x="4772" y="3000"/>
                <a:ext cx="1" cy="26"/>
              </a:xfrm>
              <a:prstGeom prst="line">
                <a:avLst/>
              </a:prstGeom>
              <a:noFill/>
              <a:ln w="9525">
                <a:solidFill>
                  <a:srgbClr val="000000"/>
                </a:solidFill>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8" name="Freeform 28"/>
              <p:cNvSpPr>
                <a:spLocks/>
              </p:cNvSpPr>
              <p:nvPr/>
            </p:nvSpPr>
            <p:spPr bwMode="auto">
              <a:xfrm>
                <a:off x="2116" y="1724"/>
                <a:ext cx="2551" cy="1276"/>
              </a:xfrm>
              <a:custGeom>
                <a:avLst/>
                <a:gdLst>
                  <a:gd name="T0" fmla="*/ 7 w 440"/>
                  <a:gd name="T1" fmla="*/ 239 h 242"/>
                  <a:gd name="T2" fmla="*/ 13 w 440"/>
                  <a:gd name="T3" fmla="*/ 236 h 242"/>
                  <a:gd name="T4" fmla="*/ 20 w 440"/>
                  <a:gd name="T5" fmla="*/ 232 h 242"/>
                  <a:gd name="T6" fmla="*/ 25 w 440"/>
                  <a:gd name="T7" fmla="*/ 228 h 242"/>
                  <a:gd name="T8" fmla="*/ 32 w 440"/>
                  <a:gd name="T9" fmla="*/ 226 h 242"/>
                  <a:gd name="T10" fmla="*/ 39 w 440"/>
                  <a:gd name="T11" fmla="*/ 221 h 242"/>
                  <a:gd name="T12" fmla="*/ 46 w 440"/>
                  <a:gd name="T13" fmla="*/ 218 h 242"/>
                  <a:gd name="T14" fmla="*/ 51 w 440"/>
                  <a:gd name="T15" fmla="*/ 214 h 242"/>
                  <a:gd name="T16" fmla="*/ 58 w 440"/>
                  <a:gd name="T17" fmla="*/ 210 h 242"/>
                  <a:gd name="T18" fmla="*/ 65 w 440"/>
                  <a:gd name="T19" fmla="*/ 206 h 242"/>
                  <a:gd name="T20" fmla="*/ 72 w 440"/>
                  <a:gd name="T21" fmla="*/ 203 h 242"/>
                  <a:gd name="T22" fmla="*/ 78 w 440"/>
                  <a:gd name="T23" fmla="*/ 199 h 242"/>
                  <a:gd name="T24" fmla="*/ 84 w 440"/>
                  <a:gd name="T25" fmla="*/ 195 h 242"/>
                  <a:gd name="T26" fmla="*/ 92 w 440"/>
                  <a:gd name="T27" fmla="*/ 192 h 242"/>
                  <a:gd name="T28" fmla="*/ 98 w 440"/>
                  <a:gd name="T29" fmla="*/ 188 h 242"/>
                  <a:gd name="T30" fmla="*/ 107 w 440"/>
                  <a:gd name="T31" fmla="*/ 184 h 242"/>
                  <a:gd name="T32" fmla="*/ 116 w 440"/>
                  <a:gd name="T33" fmla="*/ 180 h 242"/>
                  <a:gd name="T34" fmla="*/ 123 w 440"/>
                  <a:gd name="T35" fmla="*/ 176 h 242"/>
                  <a:gd name="T36" fmla="*/ 129 w 440"/>
                  <a:gd name="T37" fmla="*/ 173 h 242"/>
                  <a:gd name="T38" fmla="*/ 135 w 440"/>
                  <a:gd name="T39" fmla="*/ 171 h 242"/>
                  <a:gd name="T40" fmla="*/ 143 w 440"/>
                  <a:gd name="T41" fmla="*/ 166 h 242"/>
                  <a:gd name="T42" fmla="*/ 150 w 440"/>
                  <a:gd name="T43" fmla="*/ 162 h 242"/>
                  <a:gd name="T44" fmla="*/ 156 w 440"/>
                  <a:gd name="T45" fmla="*/ 158 h 242"/>
                  <a:gd name="T46" fmla="*/ 162 w 440"/>
                  <a:gd name="T47" fmla="*/ 155 h 242"/>
                  <a:gd name="T48" fmla="*/ 169 w 440"/>
                  <a:gd name="T49" fmla="*/ 151 h 242"/>
                  <a:gd name="T50" fmla="*/ 175 w 440"/>
                  <a:gd name="T51" fmla="*/ 150 h 242"/>
                  <a:gd name="T52" fmla="*/ 183 w 440"/>
                  <a:gd name="T53" fmla="*/ 147 h 242"/>
                  <a:gd name="T54" fmla="*/ 190 w 440"/>
                  <a:gd name="T55" fmla="*/ 144 h 242"/>
                  <a:gd name="T56" fmla="*/ 196 w 440"/>
                  <a:gd name="T57" fmla="*/ 142 h 242"/>
                  <a:gd name="T58" fmla="*/ 202 w 440"/>
                  <a:gd name="T59" fmla="*/ 139 h 242"/>
                  <a:gd name="T60" fmla="*/ 207 w 440"/>
                  <a:gd name="T61" fmla="*/ 135 h 242"/>
                  <a:gd name="T62" fmla="*/ 213 w 440"/>
                  <a:gd name="T63" fmla="*/ 132 h 242"/>
                  <a:gd name="T64" fmla="*/ 220 w 440"/>
                  <a:gd name="T65" fmla="*/ 129 h 242"/>
                  <a:gd name="T66" fmla="*/ 226 w 440"/>
                  <a:gd name="T67" fmla="*/ 126 h 242"/>
                  <a:gd name="T68" fmla="*/ 232 w 440"/>
                  <a:gd name="T69" fmla="*/ 123 h 242"/>
                  <a:gd name="T70" fmla="*/ 240 w 440"/>
                  <a:gd name="T71" fmla="*/ 120 h 242"/>
                  <a:gd name="T72" fmla="*/ 245 w 440"/>
                  <a:gd name="T73" fmla="*/ 117 h 242"/>
                  <a:gd name="T74" fmla="*/ 249 w 440"/>
                  <a:gd name="T75" fmla="*/ 113 h 242"/>
                  <a:gd name="T76" fmla="*/ 254 w 440"/>
                  <a:gd name="T77" fmla="*/ 109 h 242"/>
                  <a:gd name="T78" fmla="*/ 262 w 440"/>
                  <a:gd name="T79" fmla="*/ 104 h 242"/>
                  <a:gd name="T80" fmla="*/ 269 w 440"/>
                  <a:gd name="T81" fmla="*/ 99 h 242"/>
                  <a:gd name="T82" fmla="*/ 277 w 440"/>
                  <a:gd name="T83" fmla="*/ 96 h 242"/>
                  <a:gd name="T84" fmla="*/ 283 w 440"/>
                  <a:gd name="T85" fmla="*/ 92 h 242"/>
                  <a:gd name="T86" fmla="*/ 288 w 440"/>
                  <a:gd name="T87" fmla="*/ 88 h 242"/>
                  <a:gd name="T88" fmla="*/ 295 w 440"/>
                  <a:gd name="T89" fmla="*/ 85 h 242"/>
                  <a:gd name="T90" fmla="*/ 301 w 440"/>
                  <a:gd name="T91" fmla="*/ 83 h 242"/>
                  <a:gd name="T92" fmla="*/ 307 w 440"/>
                  <a:gd name="T93" fmla="*/ 79 h 242"/>
                  <a:gd name="T94" fmla="*/ 313 w 440"/>
                  <a:gd name="T95" fmla="*/ 74 h 242"/>
                  <a:gd name="T96" fmla="*/ 319 w 440"/>
                  <a:gd name="T97" fmla="*/ 71 h 242"/>
                  <a:gd name="T98" fmla="*/ 328 w 440"/>
                  <a:gd name="T99" fmla="*/ 67 h 242"/>
                  <a:gd name="T100" fmla="*/ 333 w 440"/>
                  <a:gd name="T101" fmla="*/ 64 h 242"/>
                  <a:gd name="T102" fmla="*/ 341 w 440"/>
                  <a:gd name="T103" fmla="*/ 59 h 242"/>
                  <a:gd name="T104" fmla="*/ 348 w 440"/>
                  <a:gd name="T105" fmla="*/ 56 h 242"/>
                  <a:gd name="T106" fmla="*/ 356 w 440"/>
                  <a:gd name="T107" fmla="*/ 52 h 242"/>
                  <a:gd name="T108" fmla="*/ 363 w 440"/>
                  <a:gd name="T109" fmla="*/ 47 h 242"/>
                  <a:gd name="T110" fmla="*/ 369 w 440"/>
                  <a:gd name="T111" fmla="*/ 42 h 242"/>
                  <a:gd name="T112" fmla="*/ 377 w 440"/>
                  <a:gd name="T113" fmla="*/ 37 h 242"/>
                  <a:gd name="T114" fmla="*/ 385 w 440"/>
                  <a:gd name="T115" fmla="*/ 35 h 242"/>
                  <a:gd name="T116" fmla="*/ 393 w 440"/>
                  <a:gd name="T117" fmla="*/ 30 h 242"/>
                  <a:gd name="T118" fmla="*/ 403 w 440"/>
                  <a:gd name="T119" fmla="*/ 25 h 242"/>
                  <a:gd name="T120" fmla="*/ 413 w 440"/>
                  <a:gd name="T121" fmla="*/ 19 h 242"/>
                  <a:gd name="T122" fmla="*/ 423 w 440"/>
                  <a:gd name="T123" fmla="*/ 12 h 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242"/>
                  <a:gd name="T188" fmla="*/ 440 w 440"/>
                  <a:gd name="T189" fmla="*/ 242 h 2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242">
                    <a:moveTo>
                      <a:pt x="0" y="242"/>
                    </a:moveTo>
                    <a:lnTo>
                      <a:pt x="0" y="242"/>
                    </a:lnTo>
                    <a:lnTo>
                      <a:pt x="1" y="241"/>
                    </a:lnTo>
                    <a:lnTo>
                      <a:pt x="2" y="241"/>
                    </a:lnTo>
                    <a:lnTo>
                      <a:pt x="3" y="241"/>
                    </a:lnTo>
                    <a:lnTo>
                      <a:pt x="4" y="241"/>
                    </a:lnTo>
                    <a:lnTo>
                      <a:pt x="4" y="240"/>
                    </a:lnTo>
                    <a:lnTo>
                      <a:pt x="5" y="240"/>
                    </a:lnTo>
                    <a:lnTo>
                      <a:pt x="6" y="240"/>
                    </a:lnTo>
                    <a:lnTo>
                      <a:pt x="7" y="239"/>
                    </a:lnTo>
                    <a:lnTo>
                      <a:pt x="9" y="239"/>
                    </a:lnTo>
                    <a:lnTo>
                      <a:pt x="9" y="238"/>
                    </a:lnTo>
                    <a:lnTo>
                      <a:pt x="10" y="238"/>
                    </a:lnTo>
                    <a:lnTo>
                      <a:pt x="11" y="238"/>
                    </a:lnTo>
                    <a:lnTo>
                      <a:pt x="11" y="237"/>
                    </a:lnTo>
                    <a:lnTo>
                      <a:pt x="12" y="237"/>
                    </a:lnTo>
                    <a:lnTo>
                      <a:pt x="13" y="236"/>
                    </a:lnTo>
                    <a:lnTo>
                      <a:pt x="14" y="236"/>
                    </a:lnTo>
                    <a:lnTo>
                      <a:pt x="15" y="235"/>
                    </a:lnTo>
                    <a:lnTo>
                      <a:pt x="15" y="234"/>
                    </a:lnTo>
                    <a:lnTo>
                      <a:pt x="16" y="234"/>
                    </a:lnTo>
                    <a:lnTo>
                      <a:pt x="17" y="234"/>
                    </a:lnTo>
                    <a:lnTo>
                      <a:pt x="18" y="233"/>
                    </a:lnTo>
                    <a:lnTo>
                      <a:pt x="19" y="233"/>
                    </a:lnTo>
                    <a:lnTo>
                      <a:pt x="19" y="232"/>
                    </a:lnTo>
                    <a:lnTo>
                      <a:pt x="20" y="232"/>
                    </a:lnTo>
                    <a:lnTo>
                      <a:pt x="21" y="232"/>
                    </a:lnTo>
                    <a:lnTo>
                      <a:pt x="22" y="232"/>
                    </a:lnTo>
                    <a:lnTo>
                      <a:pt x="23" y="231"/>
                    </a:lnTo>
                    <a:lnTo>
                      <a:pt x="24" y="230"/>
                    </a:lnTo>
                    <a:lnTo>
                      <a:pt x="24" y="229"/>
                    </a:lnTo>
                    <a:lnTo>
                      <a:pt x="25" y="229"/>
                    </a:lnTo>
                    <a:lnTo>
                      <a:pt x="25" y="228"/>
                    </a:lnTo>
                    <a:lnTo>
                      <a:pt x="26" y="228"/>
                    </a:lnTo>
                    <a:lnTo>
                      <a:pt x="27" y="228"/>
                    </a:lnTo>
                    <a:lnTo>
                      <a:pt x="27" y="227"/>
                    </a:lnTo>
                    <a:lnTo>
                      <a:pt x="28" y="227"/>
                    </a:lnTo>
                    <a:lnTo>
                      <a:pt x="29" y="227"/>
                    </a:lnTo>
                    <a:lnTo>
                      <a:pt x="29" y="226"/>
                    </a:lnTo>
                    <a:lnTo>
                      <a:pt x="30" y="226"/>
                    </a:lnTo>
                    <a:lnTo>
                      <a:pt x="31" y="226"/>
                    </a:lnTo>
                    <a:lnTo>
                      <a:pt x="32" y="226"/>
                    </a:lnTo>
                    <a:lnTo>
                      <a:pt x="32" y="225"/>
                    </a:lnTo>
                    <a:lnTo>
                      <a:pt x="33" y="225"/>
                    </a:lnTo>
                    <a:lnTo>
                      <a:pt x="34" y="225"/>
                    </a:lnTo>
                    <a:lnTo>
                      <a:pt x="34" y="224"/>
                    </a:lnTo>
                    <a:lnTo>
                      <a:pt x="35" y="224"/>
                    </a:lnTo>
                    <a:lnTo>
                      <a:pt x="35" y="223"/>
                    </a:lnTo>
                    <a:lnTo>
                      <a:pt x="36" y="223"/>
                    </a:lnTo>
                    <a:lnTo>
                      <a:pt x="37" y="223"/>
                    </a:lnTo>
                    <a:lnTo>
                      <a:pt x="37" y="222"/>
                    </a:lnTo>
                    <a:lnTo>
                      <a:pt x="38" y="222"/>
                    </a:lnTo>
                    <a:lnTo>
                      <a:pt x="38" y="221"/>
                    </a:lnTo>
                    <a:lnTo>
                      <a:pt x="39" y="221"/>
                    </a:lnTo>
                    <a:lnTo>
                      <a:pt x="40" y="221"/>
                    </a:lnTo>
                    <a:lnTo>
                      <a:pt x="40" y="220"/>
                    </a:lnTo>
                    <a:lnTo>
                      <a:pt x="41" y="220"/>
                    </a:lnTo>
                    <a:lnTo>
                      <a:pt x="42" y="220"/>
                    </a:lnTo>
                    <a:lnTo>
                      <a:pt x="42" y="219"/>
                    </a:lnTo>
                    <a:lnTo>
                      <a:pt x="43" y="219"/>
                    </a:lnTo>
                    <a:lnTo>
                      <a:pt x="44" y="219"/>
                    </a:lnTo>
                    <a:lnTo>
                      <a:pt x="45" y="219"/>
                    </a:lnTo>
                    <a:lnTo>
                      <a:pt x="45" y="218"/>
                    </a:lnTo>
                    <a:lnTo>
                      <a:pt x="46" y="218"/>
                    </a:lnTo>
                    <a:lnTo>
                      <a:pt x="47" y="218"/>
                    </a:lnTo>
                    <a:lnTo>
                      <a:pt x="47" y="217"/>
                    </a:lnTo>
                    <a:lnTo>
                      <a:pt x="48" y="217"/>
                    </a:lnTo>
                    <a:lnTo>
                      <a:pt x="48" y="216"/>
                    </a:lnTo>
                    <a:lnTo>
                      <a:pt x="49" y="216"/>
                    </a:lnTo>
                    <a:lnTo>
                      <a:pt x="50" y="216"/>
                    </a:lnTo>
                    <a:lnTo>
                      <a:pt x="50" y="215"/>
                    </a:lnTo>
                    <a:lnTo>
                      <a:pt x="51" y="214"/>
                    </a:lnTo>
                    <a:lnTo>
                      <a:pt x="52" y="214"/>
                    </a:lnTo>
                    <a:lnTo>
                      <a:pt x="53" y="213"/>
                    </a:lnTo>
                    <a:lnTo>
                      <a:pt x="54" y="213"/>
                    </a:lnTo>
                    <a:lnTo>
                      <a:pt x="55" y="213"/>
                    </a:lnTo>
                    <a:lnTo>
                      <a:pt x="56" y="212"/>
                    </a:lnTo>
                    <a:lnTo>
                      <a:pt x="57" y="212"/>
                    </a:lnTo>
                    <a:lnTo>
                      <a:pt x="57" y="211"/>
                    </a:lnTo>
                    <a:lnTo>
                      <a:pt x="58" y="211"/>
                    </a:lnTo>
                    <a:lnTo>
                      <a:pt x="58" y="210"/>
                    </a:lnTo>
                    <a:lnTo>
                      <a:pt x="59" y="209"/>
                    </a:lnTo>
                    <a:lnTo>
                      <a:pt x="60" y="209"/>
                    </a:lnTo>
                    <a:lnTo>
                      <a:pt x="61" y="208"/>
                    </a:lnTo>
                    <a:lnTo>
                      <a:pt x="62" y="208"/>
                    </a:lnTo>
                    <a:lnTo>
                      <a:pt x="63" y="207"/>
                    </a:lnTo>
                    <a:lnTo>
                      <a:pt x="64" y="207"/>
                    </a:lnTo>
                    <a:lnTo>
                      <a:pt x="65" y="207"/>
                    </a:lnTo>
                    <a:lnTo>
                      <a:pt x="65" y="206"/>
                    </a:lnTo>
                    <a:lnTo>
                      <a:pt x="66" y="206"/>
                    </a:lnTo>
                    <a:lnTo>
                      <a:pt x="66" y="205"/>
                    </a:lnTo>
                    <a:lnTo>
                      <a:pt x="67" y="205"/>
                    </a:lnTo>
                    <a:lnTo>
                      <a:pt x="68" y="205"/>
                    </a:lnTo>
                    <a:lnTo>
                      <a:pt x="68" y="204"/>
                    </a:lnTo>
                    <a:lnTo>
                      <a:pt x="69" y="204"/>
                    </a:lnTo>
                    <a:lnTo>
                      <a:pt x="70" y="204"/>
                    </a:lnTo>
                    <a:lnTo>
                      <a:pt x="70" y="203"/>
                    </a:lnTo>
                    <a:lnTo>
                      <a:pt x="71" y="203"/>
                    </a:lnTo>
                    <a:lnTo>
                      <a:pt x="72" y="203"/>
                    </a:lnTo>
                    <a:lnTo>
                      <a:pt x="72" y="202"/>
                    </a:lnTo>
                    <a:lnTo>
                      <a:pt x="73" y="202"/>
                    </a:lnTo>
                    <a:lnTo>
                      <a:pt x="74" y="202"/>
                    </a:lnTo>
                    <a:lnTo>
                      <a:pt x="75" y="202"/>
                    </a:lnTo>
                    <a:lnTo>
                      <a:pt x="75" y="201"/>
                    </a:lnTo>
                    <a:lnTo>
                      <a:pt x="76" y="200"/>
                    </a:lnTo>
                    <a:lnTo>
                      <a:pt x="77" y="200"/>
                    </a:lnTo>
                    <a:lnTo>
                      <a:pt x="78" y="200"/>
                    </a:lnTo>
                    <a:lnTo>
                      <a:pt x="78" y="199"/>
                    </a:lnTo>
                    <a:lnTo>
                      <a:pt x="79" y="199"/>
                    </a:lnTo>
                    <a:lnTo>
                      <a:pt x="79" y="198"/>
                    </a:lnTo>
                    <a:lnTo>
                      <a:pt x="80" y="198"/>
                    </a:lnTo>
                    <a:lnTo>
                      <a:pt x="80" y="197"/>
                    </a:lnTo>
                    <a:lnTo>
                      <a:pt x="81" y="197"/>
                    </a:lnTo>
                    <a:lnTo>
                      <a:pt x="82" y="197"/>
                    </a:lnTo>
                    <a:lnTo>
                      <a:pt x="83" y="196"/>
                    </a:lnTo>
                    <a:lnTo>
                      <a:pt x="84" y="196"/>
                    </a:lnTo>
                    <a:lnTo>
                      <a:pt x="84" y="195"/>
                    </a:lnTo>
                    <a:lnTo>
                      <a:pt x="85" y="195"/>
                    </a:lnTo>
                    <a:lnTo>
                      <a:pt x="86" y="194"/>
                    </a:lnTo>
                    <a:lnTo>
                      <a:pt x="87" y="193"/>
                    </a:lnTo>
                    <a:lnTo>
                      <a:pt x="88" y="193"/>
                    </a:lnTo>
                    <a:lnTo>
                      <a:pt x="89" y="193"/>
                    </a:lnTo>
                    <a:lnTo>
                      <a:pt x="90" y="193"/>
                    </a:lnTo>
                    <a:lnTo>
                      <a:pt x="91" y="193"/>
                    </a:lnTo>
                    <a:lnTo>
                      <a:pt x="91" y="192"/>
                    </a:lnTo>
                    <a:lnTo>
                      <a:pt x="92" y="192"/>
                    </a:lnTo>
                    <a:lnTo>
                      <a:pt x="93" y="191"/>
                    </a:lnTo>
                    <a:lnTo>
                      <a:pt x="94" y="191"/>
                    </a:lnTo>
                    <a:lnTo>
                      <a:pt x="94" y="190"/>
                    </a:lnTo>
                    <a:lnTo>
                      <a:pt x="95" y="190"/>
                    </a:lnTo>
                    <a:lnTo>
                      <a:pt x="96" y="190"/>
                    </a:lnTo>
                    <a:lnTo>
                      <a:pt x="96" y="189"/>
                    </a:lnTo>
                    <a:lnTo>
                      <a:pt x="97" y="189"/>
                    </a:lnTo>
                    <a:lnTo>
                      <a:pt x="97" y="188"/>
                    </a:lnTo>
                    <a:lnTo>
                      <a:pt x="98" y="188"/>
                    </a:lnTo>
                    <a:lnTo>
                      <a:pt x="99" y="188"/>
                    </a:lnTo>
                    <a:lnTo>
                      <a:pt x="100" y="187"/>
                    </a:lnTo>
                    <a:lnTo>
                      <a:pt x="101" y="187"/>
                    </a:lnTo>
                    <a:lnTo>
                      <a:pt x="101" y="186"/>
                    </a:lnTo>
                    <a:lnTo>
                      <a:pt x="102" y="186"/>
                    </a:lnTo>
                    <a:lnTo>
                      <a:pt x="103" y="186"/>
                    </a:lnTo>
                    <a:lnTo>
                      <a:pt x="104" y="185"/>
                    </a:lnTo>
                    <a:lnTo>
                      <a:pt x="104" y="184"/>
                    </a:lnTo>
                    <a:lnTo>
                      <a:pt x="106" y="184"/>
                    </a:lnTo>
                    <a:lnTo>
                      <a:pt x="107" y="184"/>
                    </a:lnTo>
                    <a:lnTo>
                      <a:pt x="108" y="184"/>
                    </a:lnTo>
                    <a:lnTo>
                      <a:pt x="108" y="183"/>
                    </a:lnTo>
                    <a:lnTo>
                      <a:pt x="109" y="183"/>
                    </a:lnTo>
                    <a:lnTo>
                      <a:pt x="110" y="183"/>
                    </a:lnTo>
                    <a:lnTo>
                      <a:pt x="111" y="182"/>
                    </a:lnTo>
                    <a:lnTo>
                      <a:pt x="112" y="182"/>
                    </a:lnTo>
                    <a:lnTo>
                      <a:pt x="112" y="181"/>
                    </a:lnTo>
                    <a:lnTo>
                      <a:pt x="113" y="181"/>
                    </a:lnTo>
                    <a:lnTo>
                      <a:pt x="114" y="181"/>
                    </a:lnTo>
                    <a:lnTo>
                      <a:pt x="115" y="180"/>
                    </a:lnTo>
                    <a:lnTo>
                      <a:pt x="116" y="180"/>
                    </a:lnTo>
                    <a:lnTo>
                      <a:pt x="117" y="180"/>
                    </a:lnTo>
                    <a:lnTo>
                      <a:pt x="118" y="180"/>
                    </a:lnTo>
                    <a:lnTo>
                      <a:pt x="118" y="179"/>
                    </a:lnTo>
                    <a:lnTo>
                      <a:pt x="118" y="178"/>
                    </a:lnTo>
                    <a:lnTo>
                      <a:pt x="119" y="178"/>
                    </a:lnTo>
                    <a:lnTo>
                      <a:pt x="120" y="178"/>
                    </a:lnTo>
                    <a:lnTo>
                      <a:pt x="121" y="177"/>
                    </a:lnTo>
                    <a:lnTo>
                      <a:pt x="122" y="177"/>
                    </a:lnTo>
                    <a:lnTo>
                      <a:pt x="122" y="176"/>
                    </a:lnTo>
                    <a:lnTo>
                      <a:pt x="123" y="176"/>
                    </a:lnTo>
                    <a:lnTo>
                      <a:pt x="124" y="176"/>
                    </a:lnTo>
                    <a:lnTo>
                      <a:pt x="124" y="175"/>
                    </a:lnTo>
                    <a:lnTo>
                      <a:pt x="126" y="175"/>
                    </a:lnTo>
                    <a:lnTo>
                      <a:pt x="127" y="175"/>
                    </a:lnTo>
                    <a:lnTo>
                      <a:pt x="127" y="174"/>
                    </a:lnTo>
                    <a:lnTo>
                      <a:pt x="128" y="174"/>
                    </a:lnTo>
                    <a:lnTo>
                      <a:pt x="128" y="173"/>
                    </a:lnTo>
                    <a:lnTo>
                      <a:pt x="129" y="173"/>
                    </a:lnTo>
                    <a:lnTo>
                      <a:pt x="130" y="173"/>
                    </a:lnTo>
                    <a:lnTo>
                      <a:pt x="131" y="173"/>
                    </a:lnTo>
                    <a:lnTo>
                      <a:pt x="131" y="172"/>
                    </a:lnTo>
                    <a:lnTo>
                      <a:pt x="132" y="172"/>
                    </a:lnTo>
                    <a:lnTo>
                      <a:pt x="132" y="171"/>
                    </a:lnTo>
                    <a:lnTo>
                      <a:pt x="133" y="171"/>
                    </a:lnTo>
                    <a:lnTo>
                      <a:pt x="134" y="171"/>
                    </a:lnTo>
                    <a:lnTo>
                      <a:pt x="135" y="171"/>
                    </a:lnTo>
                    <a:lnTo>
                      <a:pt x="135" y="170"/>
                    </a:lnTo>
                    <a:lnTo>
                      <a:pt x="136" y="170"/>
                    </a:lnTo>
                    <a:lnTo>
                      <a:pt x="136" y="169"/>
                    </a:lnTo>
                    <a:lnTo>
                      <a:pt x="137" y="169"/>
                    </a:lnTo>
                    <a:lnTo>
                      <a:pt x="138" y="168"/>
                    </a:lnTo>
                    <a:lnTo>
                      <a:pt x="139" y="168"/>
                    </a:lnTo>
                    <a:lnTo>
                      <a:pt x="140" y="168"/>
                    </a:lnTo>
                    <a:lnTo>
                      <a:pt x="141" y="167"/>
                    </a:lnTo>
                    <a:lnTo>
                      <a:pt x="142" y="167"/>
                    </a:lnTo>
                    <a:lnTo>
                      <a:pt x="142" y="166"/>
                    </a:lnTo>
                    <a:lnTo>
                      <a:pt x="143" y="166"/>
                    </a:lnTo>
                    <a:lnTo>
                      <a:pt x="143" y="165"/>
                    </a:lnTo>
                    <a:lnTo>
                      <a:pt x="144" y="165"/>
                    </a:lnTo>
                    <a:lnTo>
                      <a:pt x="145" y="165"/>
                    </a:lnTo>
                    <a:lnTo>
                      <a:pt x="146" y="164"/>
                    </a:lnTo>
                    <a:lnTo>
                      <a:pt x="147" y="164"/>
                    </a:lnTo>
                    <a:lnTo>
                      <a:pt x="147" y="163"/>
                    </a:lnTo>
                    <a:lnTo>
                      <a:pt x="149" y="163"/>
                    </a:lnTo>
                    <a:lnTo>
                      <a:pt x="150" y="163"/>
                    </a:lnTo>
                    <a:lnTo>
                      <a:pt x="150" y="162"/>
                    </a:lnTo>
                    <a:lnTo>
                      <a:pt x="151" y="162"/>
                    </a:lnTo>
                    <a:lnTo>
                      <a:pt x="152" y="162"/>
                    </a:lnTo>
                    <a:lnTo>
                      <a:pt x="152" y="161"/>
                    </a:lnTo>
                    <a:lnTo>
                      <a:pt x="153" y="161"/>
                    </a:lnTo>
                    <a:lnTo>
                      <a:pt x="153" y="160"/>
                    </a:lnTo>
                    <a:lnTo>
                      <a:pt x="154" y="160"/>
                    </a:lnTo>
                    <a:lnTo>
                      <a:pt x="155" y="159"/>
                    </a:lnTo>
                    <a:lnTo>
                      <a:pt x="156" y="158"/>
                    </a:lnTo>
                    <a:lnTo>
                      <a:pt x="157" y="158"/>
                    </a:lnTo>
                    <a:lnTo>
                      <a:pt x="158" y="158"/>
                    </a:lnTo>
                    <a:lnTo>
                      <a:pt x="158" y="157"/>
                    </a:lnTo>
                    <a:lnTo>
                      <a:pt x="159" y="157"/>
                    </a:lnTo>
                    <a:lnTo>
                      <a:pt x="160" y="157"/>
                    </a:lnTo>
                    <a:lnTo>
                      <a:pt x="161" y="157"/>
                    </a:lnTo>
                    <a:lnTo>
                      <a:pt x="161" y="156"/>
                    </a:lnTo>
                    <a:lnTo>
                      <a:pt x="162" y="156"/>
                    </a:lnTo>
                    <a:lnTo>
                      <a:pt x="162" y="155"/>
                    </a:lnTo>
                    <a:lnTo>
                      <a:pt x="163" y="155"/>
                    </a:lnTo>
                    <a:lnTo>
                      <a:pt x="163" y="154"/>
                    </a:lnTo>
                    <a:lnTo>
                      <a:pt x="164" y="154"/>
                    </a:lnTo>
                    <a:lnTo>
                      <a:pt x="165" y="154"/>
                    </a:lnTo>
                    <a:lnTo>
                      <a:pt x="165" y="153"/>
                    </a:lnTo>
                    <a:lnTo>
                      <a:pt x="166" y="153"/>
                    </a:lnTo>
                    <a:lnTo>
                      <a:pt x="166" y="152"/>
                    </a:lnTo>
                    <a:lnTo>
                      <a:pt x="167" y="152"/>
                    </a:lnTo>
                    <a:lnTo>
                      <a:pt x="168" y="152"/>
                    </a:lnTo>
                    <a:lnTo>
                      <a:pt x="169" y="151"/>
                    </a:lnTo>
                    <a:lnTo>
                      <a:pt x="170" y="151"/>
                    </a:lnTo>
                    <a:lnTo>
                      <a:pt x="170" y="150"/>
                    </a:lnTo>
                    <a:lnTo>
                      <a:pt x="171" y="150"/>
                    </a:lnTo>
                    <a:lnTo>
                      <a:pt x="172" y="150"/>
                    </a:lnTo>
                    <a:lnTo>
                      <a:pt x="173" y="150"/>
                    </a:lnTo>
                    <a:lnTo>
                      <a:pt x="174" y="150"/>
                    </a:lnTo>
                    <a:lnTo>
                      <a:pt x="175" y="150"/>
                    </a:lnTo>
                    <a:lnTo>
                      <a:pt x="176" y="149"/>
                    </a:lnTo>
                    <a:lnTo>
                      <a:pt x="177" y="149"/>
                    </a:lnTo>
                    <a:lnTo>
                      <a:pt x="178" y="149"/>
                    </a:lnTo>
                    <a:lnTo>
                      <a:pt x="179" y="148"/>
                    </a:lnTo>
                    <a:lnTo>
                      <a:pt x="180" y="148"/>
                    </a:lnTo>
                    <a:lnTo>
                      <a:pt x="181" y="148"/>
                    </a:lnTo>
                    <a:lnTo>
                      <a:pt x="182" y="148"/>
                    </a:lnTo>
                    <a:lnTo>
                      <a:pt x="182" y="147"/>
                    </a:lnTo>
                    <a:lnTo>
                      <a:pt x="183" y="147"/>
                    </a:lnTo>
                    <a:lnTo>
                      <a:pt x="184" y="147"/>
                    </a:lnTo>
                    <a:lnTo>
                      <a:pt x="185" y="147"/>
                    </a:lnTo>
                    <a:lnTo>
                      <a:pt x="186" y="146"/>
                    </a:lnTo>
                    <a:lnTo>
                      <a:pt x="187" y="146"/>
                    </a:lnTo>
                    <a:lnTo>
                      <a:pt x="187" y="145"/>
                    </a:lnTo>
                    <a:lnTo>
                      <a:pt x="188" y="145"/>
                    </a:lnTo>
                    <a:lnTo>
                      <a:pt x="189" y="145"/>
                    </a:lnTo>
                    <a:lnTo>
                      <a:pt x="190" y="145"/>
                    </a:lnTo>
                    <a:lnTo>
                      <a:pt x="190" y="144"/>
                    </a:lnTo>
                    <a:lnTo>
                      <a:pt x="191" y="144"/>
                    </a:lnTo>
                    <a:lnTo>
                      <a:pt x="192" y="144"/>
                    </a:lnTo>
                    <a:lnTo>
                      <a:pt x="193" y="143"/>
                    </a:lnTo>
                    <a:lnTo>
                      <a:pt x="194" y="143"/>
                    </a:lnTo>
                    <a:lnTo>
                      <a:pt x="194" y="142"/>
                    </a:lnTo>
                    <a:lnTo>
                      <a:pt x="195" y="142"/>
                    </a:lnTo>
                    <a:lnTo>
                      <a:pt x="196" y="142"/>
                    </a:lnTo>
                    <a:lnTo>
                      <a:pt x="197" y="142"/>
                    </a:lnTo>
                    <a:lnTo>
                      <a:pt x="198" y="142"/>
                    </a:lnTo>
                    <a:lnTo>
                      <a:pt x="198" y="141"/>
                    </a:lnTo>
                    <a:lnTo>
                      <a:pt x="199" y="141"/>
                    </a:lnTo>
                    <a:lnTo>
                      <a:pt x="199" y="140"/>
                    </a:lnTo>
                    <a:lnTo>
                      <a:pt x="200" y="140"/>
                    </a:lnTo>
                    <a:lnTo>
                      <a:pt x="201" y="139"/>
                    </a:lnTo>
                    <a:lnTo>
                      <a:pt x="202" y="139"/>
                    </a:lnTo>
                    <a:lnTo>
                      <a:pt x="203" y="139"/>
                    </a:lnTo>
                    <a:lnTo>
                      <a:pt x="203" y="138"/>
                    </a:lnTo>
                    <a:lnTo>
                      <a:pt x="204" y="138"/>
                    </a:lnTo>
                    <a:lnTo>
                      <a:pt x="204" y="137"/>
                    </a:lnTo>
                    <a:lnTo>
                      <a:pt x="205" y="137"/>
                    </a:lnTo>
                    <a:lnTo>
                      <a:pt x="205" y="136"/>
                    </a:lnTo>
                    <a:lnTo>
                      <a:pt x="206" y="136"/>
                    </a:lnTo>
                    <a:lnTo>
                      <a:pt x="206" y="135"/>
                    </a:lnTo>
                    <a:lnTo>
                      <a:pt x="207" y="135"/>
                    </a:lnTo>
                    <a:lnTo>
                      <a:pt x="208" y="135"/>
                    </a:lnTo>
                    <a:lnTo>
                      <a:pt x="209" y="134"/>
                    </a:lnTo>
                    <a:lnTo>
                      <a:pt x="210" y="134"/>
                    </a:lnTo>
                    <a:lnTo>
                      <a:pt x="211" y="134"/>
                    </a:lnTo>
                    <a:lnTo>
                      <a:pt x="211" y="133"/>
                    </a:lnTo>
                    <a:lnTo>
                      <a:pt x="212" y="133"/>
                    </a:lnTo>
                    <a:lnTo>
                      <a:pt x="213" y="133"/>
                    </a:lnTo>
                    <a:lnTo>
                      <a:pt x="213" y="132"/>
                    </a:lnTo>
                    <a:lnTo>
                      <a:pt x="214" y="132"/>
                    </a:lnTo>
                    <a:lnTo>
                      <a:pt x="215" y="132"/>
                    </a:lnTo>
                    <a:lnTo>
                      <a:pt x="216" y="132"/>
                    </a:lnTo>
                    <a:lnTo>
                      <a:pt x="216" y="131"/>
                    </a:lnTo>
                    <a:lnTo>
                      <a:pt x="217" y="131"/>
                    </a:lnTo>
                    <a:lnTo>
                      <a:pt x="218" y="131"/>
                    </a:lnTo>
                    <a:lnTo>
                      <a:pt x="218" y="130"/>
                    </a:lnTo>
                    <a:lnTo>
                      <a:pt x="219" y="130"/>
                    </a:lnTo>
                    <a:lnTo>
                      <a:pt x="219" y="129"/>
                    </a:lnTo>
                    <a:lnTo>
                      <a:pt x="220" y="129"/>
                    </a:lnTo>
                    <a:lnTo>
                      <a:pt x="221" y="129"/>
                    </a:lnTo>
                    <a:lnTo>
                      <a:pt x="221" y="128"/>
                    </a:lnTo>
                    <a:lnTo>
                      <a:pt x="222" y="128"/>
                    </a:lnTo>
                    <a:lnTo>
                      <a:pt x="223" y="128"/>
                    </a:lnTo>
                    <a:lnTo>
                      <a:pt x="223" y="127"/>
                    </a:lnTo>
                    <a:lnTo>
                      <a:pt x="224" y="127"/>
                    </a:lnTo>
                    <a:lnTo>
                      <a:pt x="225" y="127"/>
                    </a:lnTo>
                    <a:lnTo>
                      <a:pt x="225" y="126"/>
                    </a:lnTo>
                    <a:lnTo>
                      <a:pt x="226" y="126"/>
                    </a:lnTo>
                    <a:lnTo>
                      <a:pt x="226" y="125"/>
                    </a:lnTo>
                    <a:lnTo>
                      <a:pt x="227" y="125"/>
                    </a:lnTo>
                    <a:lnTo>
                      <a:pt x="227" y="124"/>
                    </a:lnTo>
                    <a:lnTo>
                      <a:pt x="228" y="124"/>
                    </a:lnTo>
                    <a:lnTo>
                      <a:pt x="229" y="124"/>
                    </a:lnTo>
                    <a:lnTo>
                      <a:pt x="230" y="124"/>
                    </a:lnTo>
                    <a:lnTo>
                      <a:pt x="231" y="124"/>
                    </a:lnTo>
                    <a:lnTo>
                      <a:pt x="231" y="123"/>
                    </a:lnTo>
                    <a:lnTo>
                      <a:pt x="232" y="123"/>
                    </a:lnTo>
                    <a:lnTo>
                      <a:pt x="233" y="123"/>
                    </a:lnTo>
                    <a:lnTo>
                      <a:pt x="233" y="122"/>
                    </a:lnTo>
                    <a:lnTo>
                      <a:pt x="234" y="122"/>
                    </a:lnTo>
                    <a:lnTo>
                      <a:pt x="234" y="121"/>
                    </a:lnTo>
                    <a:lnTo>
                      <a:pt x="235" y="121"/>
                    </a:lnTo>
                    <a:lnTo>
                      <a:pt x="236" y="121"/>
                    </a:lnTo>
                    <a:lnTo>
                      <a:pt x="236" y="120"/>
                    </a:lnTo>
                    <a:lnTo>
                      <a:pt x="237" y="120"/>
                    </a:lnTo>
                    <a:lnTo>
                      <a:pt x="238" y="120"/>
                    </a:lnTo>
                    <a:lnTo>
                      <a:pt x="239" y="120"/>
                    </a:lnTo>
                    <a:lnTo>
                      <a:pt x="240" y="120"/>
                    </a:lnTo>
                    <a:lnTo>
                      <a:pt x="240" y="119"/>
                    </a:lnTo>
                    <a:lnTo>
                      <a:pt x="241" y="119"/>
                    </a:lnTo>
                    <a:lnTo>
                      <a:pt x="242" y="119"/>
                    </a:lnTo>
                    <a:lnTo>
                      <a:pt x="242" y="118"/>
                    </a:lnTo>
                    <a:lnTo>
                      <a:pt x="243" y="118"/>
                    </a:lnTo>
                    <a:lnTo>
                      <a:pt x="243" y="117"/>
                    </a:lnTo>
                    <a:lnTo>
                      <a:pt x="244" y="117"/>
                    </a:lnTo>
                    <a:lnTo>
                      <a:pt x="245" y="117"/>
                    </a:lnTo>
                    <a:lnTo>
                      <a:pt x="245" y="116"/>
                    </a:lnTo>
                    <a:lnTo>
                      <a:pt x="246" y="116"/>
                    </a:lnTo>
                    <a:lnTo>
                      <a:pt x="246" y="115"/>
                    </a:lnTo>
                    <a:lnTo>
                      <a:pt x="247" y="115"/>
                    </a:lnTo>
                    <a:lnTo>
                      <a:pt x="248" y="115"/>
                    </a:lnTo>
                    <a:lnTo>
                      <a:pt x="248" y="114"/>
                    </a:lnTo>
                    <a:lnTo>
                      <a:pt x="249" y="114"/>
                    </a:lnTo>
                    <a:lnTo>
                      <a:pt x="249" y="113"/>
                    </a:lnTo>
                    <a:lnTo>
                      <a:pt x="250" y="113"/>
                    </a:lnTo>
                    <a:lnTo>
                      <a:pt x="250" y="112"/>
                    </a:lnTo>
                    <a:lnTo>
                      <a:pt x="251" y="112"/>
                    </a:lnTo>
                    <a:lnTo>
                      <a:pt x="251" y="111"/>
                    </a:lnTo>
                    <a:lnTo>
                      <a:pt x="252" y="111"/>
                    </a:lnTo>
                    <a:lnTo>
                      <a:pt x="252" y="110"/>
                    </a:lnTo>
                    <a:lnTo>
                      <a:pt x="253" y="110"/>
                    </a:lnTo>
                    <a:lnTo>
                      <a:pt x="253" y="109"/>
                    </a:lnTo>
                    <a:lnTo>
                      <a:pt x="254" y="109"/>
                    </a:lnTo>
                    <a:lnTo>
                      <a:pt x="256" y="109"/>
                    </a:lnTo>
                    <a:lnTo>
                      <a:pt x="257" y="109"/>
                    </a:lnTo>
                    <a:lnTo>
                      <a:pt x="258" y="108"/>
                    </a:lnTo>
                    <a:lnTo>
                      <a:pt x="258" y="107"/>
                    </a:lnTo>
                    <a:lnTo>
                      <a:pt x="259" y="107"/>
                    </a:lnTo>
                    <a:lnTo>
                      <a:pt x="259" y="106"/>
                    </a:lnTo>
                    <a:lnTo>
                      <a:pt x="260" y="106"/>
                    </a:lnTo>
                    <a:lnTo>
                      <a:pt x="261" y="106"/>
                    </a:lnTo>
                    <a:lnTo>
                      <a:pt x="261" y="105"/>
                    </a:lnTo>
                    <a:lnTo>
                      <a:pt x="262" y="105"/>
                    </a:lnTo>
                    <a:lnTo>
                      <a:pt x="262" y="104"/>
                    </a:lnTo>
                    <a:lnTo>
                      <a:pt x="263" y="104"/>
                    </a:lnTo>
                    <a:lnTo>
                      <a:pt x="264" y="104"/>
                    </a:lnTo>
                    <a:lnTo>
                      <a:pt x="264" y="103"/>
                    </a:lnTo>
                    <a:lnTo>
                      <a:pt x="265" y="102"/>
                    </a:lnTo>
                    <a:lnTo>
                      <a:pt x="266" y="102"/>
                    </a:lnTo>
                    <a:lnTo>
                      <a:pt x="266" y="101"/>
                    </a:lnTo>
                    <a:lnTo>
                      <a:pt x="267" y="101"/>
                    </a:lnTo>
                    <a:lnTo>
                      <a:pt x="267" y="100"/>
                    </a:lnTo>
                    <a:lnTo>
                      <a:pt x="268" y="100"/>
                    </a:lnTo>
                    <a:lnTo>
                      <a:pt x="269" y="100"/>
                    </a:lnTo>
                    <a:lnTo>
                      <a:pt x="269" y="99"/>
                    </a:lnTo>
                    <a:lnTo>
                      <a:pt x="270" y="99"/>
                    </a:lnTo>
                    <a:lnTo>
                      <a:pt x="272" y="98"/>
                    </a:lnTo>
                    <a:lnTo>
                      <a:pt x="273" y="98"/>
                    </a:lnTo>
                    <a:lnTo>
                      <a:pt x="274" y="97"/>
                    </a:lnTo>
                    <a:lnTo>
                      <a:pt x="275" y="97"/>
                    </a:lnTo>
                    <a:lnTo>
                      <a:pt x="276" y="97"/>
                    </a:lnTo>
                    <a:lnTo>
                      <a:pt x="276" y="96"/>
                    </a:lnTo>
                    <a:lnTo>
                      <a:pt x="277" y="96"/>
                    </a:lnTo>
                    <a:lnTo>
                      <a:pt x="278" y="95"/>
                    </a:lnTo>
                    <a:lnTo>
                      <a:pt x="279" y="95"/>
                    </a:lnTo>
                    <a:lnTo>
                      <a:pt x="280" y="95"/>
                    </a:lnTo>
                    <a:lnTo>
                      <a:pt x="280" y="94"/>
                    </a:lnTo>
                    <a:lnTo>
                      <a:pt x="281" y="94"/>
                    </a:lnTo>
                    <a:lnTo>
                      <a:pt x="281" y="93"/>
                    </a:lnTo>
                    <a:lnTo>
                      <a:pt x="282" y="93"/>
                    </a:lnTo>
                    <a:lnTo>
                      <a:pt x="283" y="93"/>
                    </a:lnTo>
                    <a:lnTo>
                      <a:pt x="283" y="92"/>
                    </a:lnTo>
                    <a:lnTo>
                      <a:pt x="283" y="91"/>
                    </a:lnTo>
                    <a:lnTo>
                      <a:pt x="284" y="91"/>
                    </a:lnTo>
                    <a:lnTo>
                      <a:pt x="285" y="91"/>
                    </a:lnTo>
                    <a:lnTo>
                      <a:pt x="285" y="90"/>
                    </a:lnTo>
                    <a:lnTo>
                      <a:pt x="286" y="90"/>
                    </a:lnTo>
                    <a:lnTo>
                      <a:pt x="286" y="89"/>
                    </a:lnTo>
                    <a:lnTo>
                      <a:pt x="287" y="89"/>
                    </a:lnTo>
                    <a:lnTo>
                      <a:pt x="288" y="89"/>
                    </a:lnTo>
                    <a:lnTo>
                      <a:pt x="288" y="88"/>
                    </a:lnTo>
                    <a:lnTo>
                      <a:pt x="290" y="88"/>
                    </a:lnTo>
                    <a:lnTo>
                      <a:pt x="291" y="88"/>
                    </a:lnTo>
                    <a:lnTo>
                      <a:pt x="291" y="87"/>
                    </a:lnTo>
                    <a:lnTo>
                      <a:pt x="291" y="86"/>
                    </a:lnTo>
                    <a:lnTo>
                      <a:pt x="292" y="86"/>
                    </a:lnTo>
                    <a:lnTo>
                      <a:pt x="292" y="85"/>
                    </a:lnTo>
                    <a:lnTo>
                      <a:pt x="293" y="85"/>
                    </a:lnTo>
                    <a:lnTo>
                      <a:pt x="294" y="85"/>
                    </a:lnTo>
                    <a:lnTo>
                      <a:pt x="295" y="85"/>
                    </a:lnTo>
                    <a:lnTo>
                      <a:pt x="296" y="85"/>
                    </a:lnTo>
                    <a:lnTo>
                      <a:pt x="297" y="85"/>
                    </a:lnTo>
                    <a:lnTo>
                      <a:pt x="297" y="84"/>
                    </a:lnTo>
                    <a:lnTo>
                      <a:pt x="298" y="84"/>
                    </a:lnTo>
                    <a:lnTo>
                      <a:pt x="299" y="83"/>
                    </a:lnTo>
                    <a:lnTo>
                      <a:pt x="300" y="83"/>
                    </a:lnTo>
                    <a:lnTo>
                      <a:pt x="301" y="83"/>
                    </a:lnTo>
                    <a:lnTo>
                      <a:pt x="302" y="83"/>
                    </a:lnTo>
                    <a:lnTo>
                      <a:pt x="302" y="82"/>
                    </a:lnTo>
                    <a:lnTo>
                      <a:pt x="303" y="82"/>
                    </a:lnTo>
                    <a:lnTo>
                      <a:pt x="304" y="82"/>
                    </a:lnTo>
                    <a:lnTo>
                      <a:pt x="304" y="81"/>
                    </a:lnTo>
                    <a:lnTo>
                      <a:pt x="305" y="81"/>
                    </a:lnTo>
                    <a:lnTo>
                      <a:pt x="305" y="80"/>
                    </a:lnTo>
                    <a:lnTo>
                      <a:pt x="306" y="80"/>
                    </a:lnTo>
                    <a:lnTo>
                      <a:pt x="307" y="80"/>
                    </a:lnTo>
                    <a:lnTo>
                      <a:pt x="307" y="79"/>
                    </a:lnTo>
                    <a:lnTo>
                      <a:pt x="308" y="79"/>
                    </a:lnTo>
                    <a:lnTo>
                      <a:pt x="308" y="78"/>
                    </a:lnTo>
                    <a:lnTo>
                      <a:pt x="309" y="77"/>
                    </a:lnTo>
                    <a:lnTo>
                      <a:pt x="310" y="77"/>
                    </a:lnTo>
                    <a:lnTo>
                      <a:pt x="311" y="76"/>
                    </a:lnTo>
                    <a:lnTo>
                      <a:pt x="311" y="75"/>
                    </a:lnTo>
                    <a:lnTo>
                      <a:pt x="312" y="75"/>
                    </a:lnTo>
                    <a:lnTo>
                      <a:pt x="313" y="75"/>
                    </a:lnTo>
                    <a:lnTo>
                      <a:pt x="313" y="74"/>
                    </a:lnTo>
                    <a:lnTo>
                      <a:pt x="314" y="74"/>
                    </a:lnTo>
                    <a:lnTo>
                      <a:pt x="315" y="73"/>
                    </a:lnTo>
                    <a:lnTo>
                      <a:pt x="316" y="73"/>
                    </a:lnTo>
                    <a:lnTo>
                      <a:pt x="316" y="72"/>
                    </a:lnTo>
                    <a:lnTo>
                      <a:pt x="317" y="72"/>
                    </a:lnTo>
                    <a:lnTo>
                      <a:pt x="318" y="71"/>
                    </a:lnTo>
                    <a:lnTo>
                      <a:pt x="319" y="71"/>
                    </a:lnTo>
                    <a:lnTo>
                      <a:pt x="320" y="71"/>
                    </a:lnTo>
                    <a:lnTo>
                      <a:pt x="320" y="70"/>
                    </a:lnTo>
                    <a:lnTo>
                      <a:pt x="321" y="70"/>
                    </a:lnTo>
                    <a:lnTo>
                      <a:pt x="322" y="70"/>
                    </a:lnTo>
                    <a:lnTo>
                      <a:pt x="322" y="69"/>
                    </a:lnTo>
                    <a:lnTo>
                      <a:pt x="323" y="69"/>
                    </a:lnTo>
                    <a:lnTo>
                      <a:pt x="324" y="68"/>
                    </a:lnTo>
                    <a:lnTo>
                      <a:pt x="325" y="68"/>
                    </a:lnTo>
                    <a:lnTo>
                      <a:pt x="326" y="68"/>
                    </a:lnTo>
                    <a:lnTo>
                      <a:pt x="327" y="68"/>
                    </a:lnTo>
                    <a:lnTo>
                      <a:pt x="328" y="68"/>
                    </a:lnTo>
                    <a:lnTo>
                      <a:pt x="328" y="67"/>
                    </a:lnTo>
                    <a:lnTo>
                      <a:pt x="329" y="67"/>
                    </a:lnTo>
                    <a:lnTo>
                      <a:pt x="329" y="66"/>
                    </a:lnTo>
                    <a:lnTo>
                      <a:pt x="330" y="66"/>
                    </a:lnTo>
                    <a:lnTo>
                      <a:pt x="331" y="65"/>
                    </a:lnTo>
                    <a:lnTo>
                      <a:pt x="332" y="65"/>
                    </a:lnTo>
                    <a:lnTo>
                      <a:pt x="333" y="64"/>
                    </a:lnTo>
                    <a:lnTo>
                      <a:pt x="335" y="63"/>
                    </a:lnTo>
                    <a:lnTo>
                      <a:pt x="336" y="63"/>
                    </a:lnTo>
                    <a:lnTo>
                      <a:pt x="336" y="62"/>
                    </a:lnTo>
                    <a:lnTo>
                      <a:pt x="337" y="61"/>
                    </a:lnTo>
                    <a:lnTo>
                      <a:pt x="338" y="61"/>
                    </a:lnTo>
                    <a:lnTo>
                      <a:pt x="338" y="60"/>
                    </a:lnTo>
                    <a:lnTo>
                      <a:pt x="339" y="60"/>
                    </a:lnTo>
                    <a:lnTo>
                      <a:pt x="340" y="59"/>
                    </a:lnTo>
                    <a:lnTo>
                      <a:pt x="341" y="59"/>
                    </a:lnTo>
                    <a:lnTo>
                      <a:pt x="342" y="59"/>
                    </a:lnTo>
                    <a:lnTo>
                      <a:pt x="343" y="58"/>
                    </a:lnTo>
                    <a:lnTo>
                      <a:pt x="344" y="58"/>
                    </a:lnTo>
                    <a:lnTo>
                      <a:pt x="344" y="57"/>
                    </a:lnTo>
                    <a:lnTo>
                      <a:pt x="345" y="57"/>
                    </a:lnTo>
                    <a:lnTo>
                      <a:pt x="346" y="57"/>
                    </a:lnTo>
                    <a:lnTo>
                      <a:pt x="348" y="57"/>
                    </a:lnTo>
                    <a:lnTo>
                      <a:pt x="348" y="56"/>
                    </a:lnTo>
                    <a:lnTo>
                      <a:pt x="349" y="56"/>
                    </a:lnTo>
                    <a:lnTo>
                      <a:pt x="350" y="56"/>
                    </a:lnTo>
                    <a:lnTo>
                      <a:pt x="350" y="55"/>
                    </a:lnTo>
                    <a:lnTo>
                      <a:pt x="351" y="55"/>
                    </a:lnTo>
                    <a:lnTo>
                      <a:pt x="352" y="55"/>
                    </a:lnTo>
                    <a:lnTo>
                      <a:pt x="352" y="54"/>
                    </a:lnTo>
                    <a:lnTo>
                      <a:pt x="353" y="54"/>
                    </a:lnTo>
                    <a:lnTo>
                      <a:pt x="353" y="53"/>
                    </a:lnTo>
                    <a:lnTo>
                      <a:pt x="353" y="52"/>
                    </a:lnTo>
                    <a:lnTo>
                      <a:pt x="354" y="52"/>
                    </a:lnTo>
                    <a:lnTo>
                      <a:pt x="355" y="52"/>
                    </a:lnTo>
                    <a:lnTo>
                      <a:pt x="356" y="52"/>
                    </a:lnTo>
                    <a:lnTo>
                      <a:pt x="357" y="51"/>
                    </a:lnTo>
                    <a:lnTo>
                      <a:pt x="358" y="51"/>
                    </a:lnTo>
                    <a:lnTo>
                      <a:pt x="359" y="50"/>
                    </a:lnTo>
                    <a:lnTo>
                      <a:pt x="359" y="49"/>
                    </a:lnTo>
                    <a:lnTo>
                      <a:pt x="360" y="49"/>
                    </a:lnTo>
                    <a:lnTo>
                      <a:pt x="360" y="48"/>
                    </a:lnTo>
                    <a:lnTo>
                      <a:pt x="361" y="48"/>
                    </a:lnTo>
                    <a:lnTo>
                      <a:pt x="362" y="48"/>
                    </a:lnTo>
                    <a:lnTo>
                      <a:pt x="362" y="47"/>
                    </a:lnTo>
                    <a:lnTo>
                      <a:pt x="363" y="47"/>
                    </a:lnTo>
                    <a:lnTo>
                      <a:pt x="364" y="46"/>
                    </a:lnTo>
                    <a:lnTo>
                      <a:pt x="365" y="46"/>
                    </a:lnTo>
                    <a:lnTo>
                      <a:pt x="365" y="45"/>
                    </a:lnTo>
                    <a:lnTo>
                      <a:pt x="366" y="45"/>
                    </a:lnTo>
                    <a:lnTo>
                      <a:pt x="367" y="44"/>
                    </a:lnTo>
                    <a:lnTo>
                      <a:pt x="367" y="43"/>
                    </a:lnTo>
                    <a:lnTo>
                      <a:pt x="368" y="43"/>
                    </a:lnTo>
                    <a:lnTo>
                      <a:pt x="368" y="42"/>
                    </a:lnTo>
                    <a:lnTo>
                      <a:pt x="369" y="42"/>
                    </a:lnTo>
                    <a:lnTo>
                      <a:pt x="370" y="41"/>
                    </a:lnTo>
                    <a:lnTo>
                      <a:pt x="371" y="41"/>
                    </a:lnTo>
                    <a:lnTo>
                      <a:pt x="371" y="40"/>
                    </a:lnTo>
                    <a:lnTo>
                      <a:pt x="372" y="40"/>
                    </a:lnTo>
                    <a:lnTo>
                      <a:pt x="373" y="39"/>
                    </a:lnTo>
                    <a:lnTo>
                      <a:pt x="374" y="38"/>
                    </a:lnTo>
                    <a:lnTo>
                      <a:pt x="375" y="38"/>
                    </a:lnTo>
                    <a:lnTo>
                      <a:pt x="376" y="38"/>
                    </a:lnTo>
                    <a:lnTo>
                      <a:pt x="376" y="37"/>
                    </a:lnTo>
                    <a:lnTo>
                      <a:pt x="377" y="37"/>
                    </a:lnTo>
                    <a:lnTo>
                      <a:pt x="378" y="37"/>
                    </a:lnTo>
                    <a:lnTo>
                      <a:pt x="379" y="37"/>
                    </a:lnTo>
                    <a:lnTo>
                      <a:pt x="380" y="36"/>
                    </a:lnTo>
                    <a:lnTo>
                      <a:pt x="381" y="36"/>
                    </a:lnTo>
                    <a:lnTo>
                      <a:pt x="382" y="35"/>
                    </a:lnTo>
                    <a:lnTo>
                      <a:pt x="383" y="35"/>
                    </a:lnTo>
                    <a:lnTo>
                      <a:pt x="384" y="35"/>
                    </a:lnTo>
                    <a:lnTo>
                      <a:pt x="385" y="35"/>
                    </a:lnTo>
                    <a:lnTo>
                      <a:pt x="386" y="34"/>
                    </a:lnTo>
                    <a:lnTo>
                      <a:pt x="387" y="34"/>
                    </a:lnTo>
                    <a:lnTo>
                      <a:pt x="387" y="33"/>
                    </a:lnTo>
                    <a:lnTo>
                      <a:pt x="388" y="33"/>
                    </a:lnTo>
                    <a:lnTo>
                      <a:pt x="389" y="33"/>
                    </a:lnTo>
                    <a:lnTo>
                      <a:pt x="390" y="33"/>
                    </a:lnTo>
                    <a:lnTo>
                      <a:pt x="390" y="32"/>
                    </a:lnTo>
                    <a:lnTo>
                      <a:pt x="391" y="32"/>
                    </a:lnTo>
                    <a:lnTo>
                      <a:pt x="391" y="31"/>
                    </a:lnTo>
                    <a:lnTo>
                      <a:pt x="392" y="31"/>
                    </a:lnTo>
                    <a:lnTo>
                      <a:pt x="392" y="30"/>
                    </a:lnTo>
                    <a:lnTo>
                      <a:pt x="393" y="30"/>
                    </a:lnTo>
                    <a:lnTo>
                      <a:pt x="395" y="29"/>
                    </a:lnTo>
                    <a:lnTo>
                      <a:pt x="395" y="28"/>
                    </a:lnTo>
                    <a:lnTo>
                      <a:pt x="397" y="28"/>
                    </a:lnTo>
                    <a:lnTo>
                      <a:pt x="397" y="27"/>
                    </a:lnTo>
                    <a:lnTo>
                      <a:pt x="398" y="27"/>
                    </a:lnTo>
                    <a:lnTo>
                      <a:pt x="400" y="27"/>
                    </a:lnTo>
                    <a:lnTo>
                      <a:pt x="400" y="26"/>
                    </a:lnTo>
                    <a:lnTo>
                      <a:pt x="401" y="26"/>
                    </a:lnTo>
                    <a:lnTo>
                      <a:pt x="402" y="26"/>
                    </a:lnTo>
                    <a:lnTo>
                      <a:pt x="402" y="25"/>
                    </a:lnTo>
                    <a:lnTo>
                      <a:pt x="403" y="25"/>
                    </a:lnTo>
                    <a:lnTo>
                      <a:pt x="403" y="24"/>
                    </a:lnTo>
                    <a:lnTo>
                      <a:pt x="404" y="24"/>
                    </a:lnTo>
                    <a:lnTo>
                      <a:pt x="404" y="23"/>
                    </a:lnTo>
                    <a:lnTo>
                      <a:pt x="405" y="23"/>
                    </a:lnTo>
                    <a:lnTo>
                      <a:pt x="407" y="22"/>
                    </a:lnTo>
                    <a:lnTo>
                      <a:pt x="408" y="22"/>
                    </a:lnTo>
                    <a:lnTo>
                      <a:pt x="408" y="21"/>
                    </a:lnTo>
                    <a:lnTo>
                      <a:pt x="409" y="21"/>
                    </a:lnTo>
                    <a:lnTo>
                      <a:pt x="410" y="20"/>
                    </a:lnTo>
                    <a:lnTo>
                      <a:pt x="411" y="20"/>
                    </a:lnTo>
                    <a:lnTo>
                      <a:pt x="411" y="19"/>
                    </a:lnTo>
                    <a:lnTo>
                      <a:pt x="413" y="19"/>
                    </a:lnTo>
                    <a:lnTo>
                      <a:pt x="413" y="18"/>
                    </a:lnTo>
                    <a:lnTo>
                      <a:pt x="414" y="18"/>
                    </a:lnTo>
                    <a:lnTo>
                      <a:pt x="415" y="18"/>
                    </a:lnTo>
                    <a:lnTo>
                      <a:pt x="416" y="18"/>
                    </a:lnTo>
                    <a:lnTo>
                      <a:pt x="417" y="17"/>
                    </a:lnTo>
                    <a:lnTo>
                      <a:pt x="417" y="16"/>
                    </a:lnTo>
                    <a:lnTo>
                      <a:pt x="418" y="16"/>
                    </a:lnTo>
                    <a:lnTo>
                      <a:pt x="418" y="15"/>
                    </a:lnTo>
                    <a:lnTo>
                      <a:pt x="419" y="15"/>
                    </a:lnTo>
                    <a:lnTo>
                      <a:pt x="419" y="14"/>
                    </a:lnTo>
                    <a:lnTo>
                      <a:pt x="420" y="14"/>
                    </a:lnTo>
                    <a:lnTo>
                      <a:pt x="421" y="14"/>
                    </a:lnTo>
                    <a:lnTo>
                      <a:pt x="423" y="13"/>
                    </a:lnTo>
                    <a:lnTo>
                      <a:pt x="423" y="12"/>
                    </a:lnTo>
                    <a:lnTo>
                      <a:pt x="424" y="12"/>
                    </a:lnTo>
                    <a:lnTo>
                      <a:pt x="424" y="11"/>
                    </a:lnTo>
                    <a:lnTo>
                      <a:pt x="425" y="11"/>
                    </a:lnTo>
                    <a:lnTo>
                      <a:pt x="426" y="11"/>
                    </a:lnTo>
                    <a:lnTo>
                      <a:pt x="427" y="11"/>
                    </a:lnTo>
                    <a:lnTo>
                      <a:pt x="429" y="11"/>
                    </a:lnTo>
                    <a:lnTo>
                      <a:pt x="430" y="10"/>
                    </a:lnTo>
                    <a:lnTo>
                      <a:pt x="431" y="9"/>
                    </a:lnTo>
                    <a:lnTo>
                      <a:pt x="435" y="9"/>
                    </a:lnTo>
                    <a:lnTo>
                      <a:pt x="435" y="7"/>
                    </a:lnTo>
                    <a:lnTo>
                      <a:pt x="435" y="6"/>
                    </a:lnTo>
                    <a:lnTo>
                      <a:pt x="437" y="5"/>
                    </a:lnTo>
                    <a:lnTo>
                      <a:pt x="439" y="3"/>
                    </a:lnTo>
                    <a:lnTo>
                      <a:pt x="439" y="1"/>
                    </a:lnTo>
                    <a:lnTo>
                      <a:pt x="440" y="0"/>
                    </a:lnTo>
                  </a:path>
                </a:pathLst>
              </a:custGeom>
              <a:noFill/>
              <a:ln w="28575">
                <a:solidFill>
                  <a:srgbClr val="FF0000"/>
                </a:solidFill>
                <a:prstDash val="solid"/>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89" name="Freeform 29"/>
              <p:cNvSpPr>
                <a:spLocks/>
              </p:cNvSpPr>
              <p:nvPr/>
            </p:nvSpPr>
            <p:spPr bwMode="auto">
              <a:xfrm>
                <a:off x="2116" y="1977"/>
                <a:ext cx="2603" cy="1023"/>
              </a:xfrm>
              <a:custGeom>
                <a:avLst/>
                <a:gdLst>
                  <a:gd name="T0" fmla="*/ 7 w 449"/>
                  <a:gd name="T1" fmla="*/ 191 h 194"/>
                  <a:gd name="T2" fmla="*/ 13 w 449"/>
                  <a:gd name="T3" fmla="*/ 188 h 194"/>
                  <a:gd name="T4" fmla="*/ 20 w 449"/>
                  <a:gd name="T5" fmla="*/ 186 h 194"/>
                  <a:gd name="T6" fmla="*/ 25 w 449"/>
                  <a:gd name="T7" fmla="*/ 184 h 194"/>
                  <a:gd name="T8" fmla="*/ 32 w 449"/>
                  <a:gd name="T9" fmla="*/ 181 h 194"/>
                  <a:gd name="T10" fmla="*/ 39 w 449"/>
                  <a:gd name="T11" fmla="*/ 180 h 194"/>
                  <a:gd name="T12" fmla="*/ 46 w 449"/>
                  <a:gd name="T13" fmla="*/ 178 h 194"/>
                  <a:gd name="T14" fmla="*/ 51 w 449"/>
                  <a:gd name="T15" fmla="*/ 176 h 194"/>
                  <a:gd name="T16" fmla="*/ 58 w 449"/>
                  <a:gd name="T17" fmla="*/ 174 h 194"/>
                  <a:gd name="T18" fmla="*/ 65 w 449"/>
                  <a:gd name="T19" fmla="*/ 171 h 194"/>
                  <a:gd name="T20" fmla="*/ 72 w 449"/>
                  <a:gd name="T21" fmla="*/ 169 h 194"/>
                  <a:gd name="T22" fmla="*/ 78 w 449"/>
                  <a:gd name="T23" fmla="*/ 166 h 194"/>
                  <a:gd name="T24" fmla="*/ 84 w 449"/>
                  <a:gd name="T25" fmla="*/ 164 h 194"/>
                  <a:gd name="T26" fmla="*/ 92 w 449"/>
                  <a:gd name="T27" fmla="*/ 161 h 194"/>
                  <a:gd name="T28" fmla="*/ 98 w 449"/>
                  <a:gd name="T29" fmla="*/ 158 h 194"/>
                  <a:gd name="T30" fmla="*/ 107 w 449"/>
                  <a:gd name="T31" fmla="*/ 156 h 194"/>
                  <a:gd name="T32" fmla="*/ 116 w 449"/>
                  <a:gd name="T33" fmla="*/ 154 h 194"/>
                  <a:gd name="T34" fmla="*/ 123 w 449"/>
                  <a:gd name="T35" fmla="*/ 152 h 194"/>
                  <a:gd name="T36" fmla="*/ 129 w 449"/>
                  <a:gd name="T37" fmla="*/ 148 h 194"/>
                  <a:gd name="T38" fmla="*/ 135 w 449"/>
                  <a:gd name="T39" fmla="*/ 145 h 194"/>
                  <a:gd name="T40" fmla="*/ 143 w 449"/>
                  <a:gd name="T41" fmla="*/ 144 h 194"/>
                  <a:gd name="T42" fmla="*/ 150 w 449"/>
                  <a:gd name="T43" fmla="*/ 142 h 194"/>
                  <a:gd name="T44" fmla="*/ 156 w 449"/>
                  <a:gd name="T45" fmla="*/ 138 h 194"/>
                  <a:gd name="T46" fmla="*/ 162 w 449"/>
                  <a:gd name="T47" fmla="*/ 135 h 194"/>
                  <a:gd name="T48" fmla="*/ 169 w 449"/>
                  <a:gd name="T49" fmla="*/ 133 h 194"/>
                  <a:gd name="T50" fmla="*/ 175 w 449"/>
                  <a:gd name="T51" fmla="*/ 128 h 194"/>
                  <a:gd name="T52" fmla="*/ 183 w 449"/>
                  <a:gd name="T53" fmla="*/ 125 h 194"/>
                  <a:gd name="T54" fmla="*/ 190 w 449"/>
                  <a:gd name="T55" fmla="*/ 121 h 194"/>
                  <a:gd name="T56" fmla="*/ 196 w 449"/>
                  <a:gd name="T57" fmla="*/ 117 h 194"/>
                  <a:gd name="T58" fmla="*/ 202 w 449"/>
                  <a:gd name="T59" fmla="*/ 114 h 194"/>
                  <a:gd name="T60" fmla="*/ 207 w 449"/>
                  <a:gd name="T61" fmla="*/ 112 h 194"/>
                  <a:gd name="T62" fmla="*/ 213 w 449"/>
                  <a:gd name="T63" fmla="*/ 109 h 194"/>
                  <a:gd name="T64" fmla="*/ 220 w 449"/>
                  <a:gd name="T65" fmla="*/ 106 h 194"/>
                  <a:gd name="T66" fmla="*/ 226 w 449"/>
                  <a:gd name="T67" fmla="*/ 103 h 194"/>
                  <a:gd name="T68" fmla="*/ 232 w 449"/>
                  <a:gd name="T69" fmla="*/ 100 h 194"/>
                  <a:gd name="T70" fmla="*/ 240 w 449"/>
                  <a:gd name="T71" fmla="*/ 96 h 194"/>
                  <a:gd name="T72" fmla="*/ 245 w 449"/>
                  <a:gd name="T73" fmla="*/ 93 h 194"/>
                  <a:gd name="T74" fmla="*/ 249 w 449"/>
                  <a:gd name="T75" fmla="*/ 89 h 194"/>
                  <a:gd name="T76" fmla="*/ 254 w 449"/>
                  <a:gd name="T77" fmla="*/ 86 h 194"/>
                  <a:gd name="T78" fmla="*/ 262 w 449"/>
                  <a:gd name="T79" fmla="*/ 83 h 194"/>
                  <a:gd name="T80" fmla="*/ 269 w 449"/>
                  <a:gd name="T81" fmla="*/ 81 h 194"/>
                  <a:gd name="T82" fmla="*/ 277 w 449"/>
                  <a:gd name="T83" fmla="*/ 79 h 194"/>
                  <a:gd name="T84" fmla="*/ 283 w 449"/>
                  <a:gd name="T85" fmla="*/ 75 h 194"/>
                  <a:gd name="T86" fmla="*/ 288 w 449"/>
                  <a:gd name="T87" fmla="*/ 73 h 194"/>
                  <a:gd name="T88" fmla="*/ 295 w 449"/>
                  <a:gd name="T89" fmla="*/ 70 h 194"/>
                  <a:gd name="T90" fmla="*/ 301 w 449"/>
                  <a:gd name="T91" fmla="*/ 66 h 194"/>
                  <a:gd name="T92" fmla="*/ 307 w 449"/>
                  <a:gd name="T93" fmla="*/ 63 h 194"/>
                  <a:gd name="T94" fmla="*/ 313 w 449"/>
                  <a:gd name="T95" fmla="*/ 62 h 194"/>
                  <a:gd name="T96" fmla="*/ 319 w 449"/>
                  <a:gd name="T97" fmla="*/ 58 h 194"/>
                  <a:gd name="T98" fmla="*/ 328 w 449"/>
                  <a:gd name="T99" fmla="*/ 55 h 194"/>
                  <a:gd name="T100" fmla="*/ 333 w 449"/>
                  <a:gd name="T101" fmla="*/ 50 h 194"/>
                  <a:gd name="T102" fmla="*/ 341 w 449"/>
                  <a:gd name="T103" fmla="*/ 48 h 194"/>
                  <a:gd name="T104" fmla="*/ 348 w 449"/>
                  <a:gd name="T105" fmla="*/ 44 h 194"/>
                  <a:gd name="T106" fmla="*/ 356 w 449"/>
                  <a:gd name="T107" fmla="*/ 41 h 194"/>
                  <a:gd name="T108" fmla="*/ 363 w 449"/>
                  <a:gd name="T109" fmla="*/ 39 h 194"/>
                  <a:gd name="T110" fmla="*/ 369 w 449"/>
                  <a:gd name="T111" fmla="*/ 36 h 194"/>
                  <a:gd name="T112" fmla="*/ 377 w 449"/>
                  <a:gd name="T113" fmla="*/ 33 h 194"/>
                  <a:gd name="T114" fmla="*/ 385 w 449"/>
                  <a:gd name="T115" fmla="*/ 28 h 194"/>
                  <a:gd name="T116" fmla="*/ 393 w 449"/>
                  <a:gd name="T117" fmla="*/ 26 h 194"/>
                  <a:gd name="T118" fmla="*/ 403 w 449"/>
                  <a:gd name="T119" fmla="*/ 22 h 194"/>
                  <a:gd name="T120" fmla="*/ 413 w 449"/>
                  <a:gd name="T121" fmla="*/ 19 h 194"/>
                  <a:gd name="T122" fmla="*/ 423 w 449"/>
                  <a:gd name="T123" fmla="*/ 14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194"/>
                  <a:gd name="T188" fmla="*/ 449 w 449"/>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194">
                    <a:moveTo>
                      <a:pt x="0" y="194"/>
                    </a:moveTo>
                    <a:lnTo>
                      <a:pt x="0" y="194"/>
                    </a:lnTo>
                    <a:lnTo>
                      <a:pt x="0" y="193"/>
                    </a:lnTo>
                    <a:lnTo>
                      <a:pt x="1" y="193"/>
                    </a:lnTo>
                    <a:lnTo>
                      <a:pt x="2" y="193"/>
                    </a:lnTo>
                    <a:lnTo>
                      <a:pt x="2" y="192"/>
                    </a:lnTo>
                    <a:lnTo>
                      <a:pt x="3" y="192"/>
                    </a:lnTo>
                    <a:lnTo>
                      <a:pt x="4" y="192"/>
                    </a:lnTo>
                    <a:lnTo>
                      <a:pt x="5" y="192"/>
                    </a:lnTo>
                    <a:lnTo>
                      <a:pt x="5" y="191"/>
                    </a:lnTo>
                    <a:lnTo>
                      <a:pt x="6" y="191"/>
                    </a:lnTo>
                    <a:lnTo>
                      <a:pt x="7" y="191"/>
                    </a:lnTo>
                    <a:lnTo>
                      <a:pt x="9" y="191"/>
                    </a:lnTo>
                    <a:lnTo>
                      <a:pt x="9" y="190"/>
                    </a:lnTo>
                    <a:lnTo>
                      <a:pt x="10" y="190"/>
                    </a:lnTo>
                    <a:lnTo>
                      <a:pt x="11" y="189"/>
                    </a:lnTo>
                    <a:lnTo>
                      <a:pt x="12" y="189"/>
                    </a:lnTo>
                    <a:lnTo>
                      <a:pt x="13" y="189"/>
                    </a:lnTo>
                    <a:lnTo>
                      <a:pt x="13" y="188"/>
                    </a:lnTo>
                    <a:lnTo>
                      <a:pt x="14" y="188"/>
                    </a:lnTo>
                    <a:lnTo>
                      <a:pt x="15" y="188"/>
                    </a:lnTo>
                    <a:lnTo>
                      <a:pt x="16" y="187"/>
                    </a:lnTo>
                    <a:lnTo>
                      <a:pt x="17" y="187"/>
                    </a:lnTo>
                    <a:lnTo>
                      <a:pt x="18" y="187"/>
                    </a:lnTo>
                    <a:lnTo>
                      <a:pt x="19" y="187"/>
                    </a:lnTo>
                    <a:lnTo>
                      <a:pt x="19" y="186"/>
                    </a:lnTo>
                    <a:lnTo>
                      <a:pt x="20" y="186"/>
                    </a:lnTo>
                    <a:lnTo>
                      <a:pt x="21" y="186"/>
                    </a:lnTo>
                    <a:lnTo>
                      <a:pt x="22" y="185"/>
                    </a:lnTo>
                    <a:lnTo>
                      <a:pt x="23" y="185"/>
                    </a:lnTo>
                    <a:lnTo>
                      <a:pt x="24" y="185"/>
                    </a:lnTo>
                    <a:lnTo>
                      <a:pt x="24" y="184"/>
                    </a:lnTo>
                    <a:lnTo>
                      <a:pt x="25" y="184"/>
                    </a:lnTo>
                    <a:lnTo>
                      <a:pt x="26" y="184"/>
                    </a:lnTo>
                    <a:lnTo>
                      <a:pt x="27" y="184"/>
                    </a:lnTo>
                    <a:lnTo>
                      <a:pt x="28" y="184"/>
                    </a:lnTo>
                    <a:lnTo>
                      <a:pt x="28" y="183"/>
                    </a:lnTo>
                    <a:lnTo>
                      <a:pt x="29" y="183"/>
                    </a:lnTo>
                    <a:lnTo>
                      <a:pt x="30" y="183"/>
                    </a:lnTo>
                    <a:lnTo>
                      <a:pt x="30" y="182"/>
                    </a:lnTo>
                    <a:lnTo>
                      <a:pt x="31" y="182"/>
                    </a:lnTo>
                    <a:lnTo>
                      <a:pt x="32" y="182"/>
                    </a:lnTo>
                    <a:lnTo>
                      <a:pt x="32" y="181"/>
                    </a:lnTo>
                    <a:lnTo>
                      <a:pt x="33" y="181"/>
                    </a:lnTo>
                    <a:lnTo>
                      <a:pt x="34" y="181"/>
                    </a:lnTo>
                    <a:lnTo>
                      <a:pt x="35" y="181"/>
                    </a:lnTo>
                    <a:lnTo>
                      <a:pt x="36" y="181"/>
                    </a:lnTo>
                    <a:lnTo>
                      <a:pt x="36" y="180"/>
                    </a:lnTo>
                    <a:lnTo>
                      <a:pt x="37" y="180"/>
                    </a:lnTo>
                    <a:lnTo>
                      <a:pt x="38" y="180"/>
                    </a:lnTo>
                    <a:lnTo>
                      <a:pt x="39" y="180"/>
                    </a:lnTo>
                    <a:lnTo>
                      <a:pt x="40" y="180"/>
                    </a:lnTo>
                    <a:lnTo>
                      <a:pt x="41" y="180"/>
                    </a:lnTo>
                    <a:lnTo>
                      <a:pt x="42" y="179"/>
                    </a:lnTo>
                    <a:lnTo>
                      <a:pt x="43" y="178"/>
                    </a:lnTo>
                    <a:lnTo>
                      <a:pt x="44" y="178"/>
                    </a:lnTo>
                    <a:lnTo>
                      <a:pt x="45" y="178"/>
                    </a:lnTo>
                    <a:lnTo>
                      <a:pt x="46" y="178"/>
                    </a:lnTo>
                    <a:lnTo>
                      <a:pt x="47" y="177"/>
                    </a:lnTo>
                    <a:lnTo>
                      <a:pt x="48" y="177"/>
                    </a:lnTo>
                    <a:lnTo>
                      <a:pt x="48" y="176"/>
                    </a:lnTo>
                    <a:lnTo>
                      <a:pt x="49" y="176"/>
                    </a:lnTo>
                    <a:lnTo>
                      <a:pt x="50" y="176"/>
                    </a:lnTo>
                    <a:lnTo>
                      <a:pt x="51" y="176"/>
                    </a:lnTo>
                    <a:lnTo>
                      <a:pt x="52" y="176"/>
                    </a:lnTo>
                    <a:lnTo>
                      <a:pt x="53" y="176"/>
                    </a:lnTo>
                    <a:lnTo>
                      <a:pt x="53" y="175"/>
                    </a:lnTo>
                    <a:lnTo>
                      <a:pt x="54" y="175"/>
                    </a:lnTo>
                    <a:lnTo>
                      <a:pt x="55" y="175"/>
                    </a:lnTo>
                    <a:lnTo>
                      <a:pt x="56" y="175"/>
                    </a:lnTo>
                    <a:lnTo>
                      <a:pt x="57" y="175"/>
                    </a:lnTo>
                    <a:lnTo>
                      <a:pt x="57" y="174"/>
                    </a:lnTo>
                    <a:lnTo>
                      <a:pt x="58" y="174"/>
                    </a:lnTo>
                    <a:lnTo>
                      <a:pt x="59" y="174"/>
                    </a:lnTo>
                    <a:lnTo>
                      <a:pt x="59" y="173"/>
                    </a:lnTo>
                    <a:lnTo>
                      <a:pt x="60" y="173"/>
                    </a:lnTo>
                    <a:lnTo>
                      <a:pt x="61" y="173"/>
                    </a:lnTo>
                    <a:lnTo>
                      <a:pt x="61" y="172"/>
                    </a:lnTo>
                    <a:lnTo>
                      <a:pt x="62" y="172"/>
                    </a:lnTo>
                    <a:lnTo>
                      <a:pt x="63" y="172"/>
                    </a:lnTo>
                    <a:lnTo>
                      <a:pt x="64" y="172"/>
                    </a:lnTo>
                    <a:lnTo>
                      <a:pt x="65" y="172"/>
                    </a:lnTo>
                    <a:lnTo>
                      <a:pt x="65" y="171"/>
                    </a:lnTo>
                    <a:lnTo>
                      <a:pt x="66" y="171"/>
                    </a:lnTo>
                    <a:lnTo>
                      <a:pt x="67" y="171"/>
                    </a:lnTo>
                    <a:lnTo>
                      <a:pt x="67" y="170"/>
                    </a:lnTo>
                    <a:lnTo>
                      <a:pt x="68" y="170"/>
                    </a:lnTo>
                    <a:lnTo>
                      <a:pt x="69" y="170"/>
                    </a:lnTo>
                    <a:lnTo>
                      <a:pt x="70" y="169"/>
                    </a:lnTo>
                    <a:lnTo>
                      <a:pt x="71" y="169"/>
                    </a:lnTo>
                    <a:lnTo>
                      <a:pt x="72" y="169"/>
                    </a:lnTo>
                    <a:lnTo>
                      <a:pt x="72" y="168"/>
                    </a:lnTo>
                    <a:lnTo>
                      <a:pt x="73" y="168"/>
                    </a:lnTo>
                    <a:lnTo>
                      <a:pt x="74" y="168"/>
                    </a:lnTo>
                    <a:lnTo>
                      <a:pt x="75" y="168"/>
                    </a:lnTo>
                    <a:lnTo>
                      <a:pt x="75" y="167"/>
                    </a:lnTo>
                    <a:lnTo>
                      <a:pt x="76" y="167"/>
                    </a:lnTo>
                    <a:lnTo>
                      <a:pt x="77" y="167"/>
                    </a:lnTo>
                    <a:lnTo>
                      <a:pt x="77" y="166"/>
                    </a:lnTo>
                    <a:lnTo>
                      <a:pt x="78" y="166"/>
                    </a:lnTo>
                    <a:lnTo>
                      <a:pt x="79" y="166"/>
                    </a:lnTo>
                    <a:lnTo>
                      <a:pt x="80" y="166"/>
                    </a:lnTo>
                    <a:lnTo>
                      <a:pt x="80" y="165"/>
                    </a:lnTo>
                    <a:lnTo>
                      <a:pt x="81" y="165"/>
                    </a:lnTo>
                    <a:lnTo>
                      <a:pt x="82" y="165"/>
                    </a:lnTo>
                    <a:lnTo>
                      <a:pt x="82" y="164"/>
                    </a:lnTo>
                    <a:lnTo>
                      <a:pt x="83" y="164"/>
                    </a:lnTo>
                    <a:lnTo>
                      <a:pt x="84" y="164"/>
                    </a:lnTo>
                    <a:lnTo>
                      <a:pt x="84" y="163"/>
                    </a:lnTo>
                    <a:lnTo>
                      <a:pt x="85" y="163"/>
                    </a:lnTo>
                    <a:lnTo>
                      <a:pt x="86" y="163"/>
                    </a:lnTo>
                    <a:lnTo>
                      <a:pt x="87" y="163"/>
                    </a:lnTo>
                    <a:lnTo>
                      <a:pt x="88" y="162"/>
                    </a:lnTo>
                    <a:lnTo>
                      <a:pt x="89" y="162"/>
                    </a:lnTo>
                    <a:lnTo>
                      <a:pt x="89" y="161"/>
                    </a:lnTo>
                    <a:lnTo>
                      <a:pt x="90" y="161"/>
                    </a:lnTo>
                    <a:lnTo>
                      <a:pt x="91" y="161"/>
                    </a:lnTo>
                    <a:lnTo>
                      <a:pt x="92" y="161"/>
                    </a:lnTo>
                    <a:lnTo>
                      <a:pt x="93" y="161"/>
                    </a:lnTo>
                    <a:lnTo>
                      <a:pt x="94" y="160"/>
                    </a:lnTo>
                    <a:lnTo>
                      <a:pt x="94" y="159"/>
                    </a:lnTo>
                    <a:lnTo>
                      <a:pt x="95" y="159"/>
                    </a:lnTo>
                    <a:lnTo>
                      <a:pt x="96" y="159"/>
                    </a:lnTo>
                    <a:lnTo>
                      <a:pt x="97" y="159"/>
                    </a:lnTo>
                    <a:lnTo>
                      <a:pt x="97" y="158"/>
                    </a:lnTo>
                    <a:lnTo>
                      <a:pt x="98" y="158"/>
                    </a:lnTo>
                    <a:lnTo>
                      <a:pt x="99" y="158"/>
                    </a:lnTo>
                    <a:lnTo>
                      <a:pt x="100" y="158"/>
                    </a:lnTo>
                    <a:lnTo>
                      <a:pt x="101" y="158"/>
                    </a:lnTo>
                    <a:lnTo>
                      <a:pt x="101" y="157"/>
                    </a:lnTo>
                    <a:lnTo>
                      <a:pt x="102" y="157"/>
                    </a:lnTo>
                    <a:lnTo>
                      <a:pt x="103" y="157"/>
                    </a:lnTo>
                    <a:lnTo>
                      <a:pt x="104" y="157"/>
                    </a:lnTo>
                    <a:lnTo>
                      <a:pt x="106" y="157"/>
                    </a:lnTo>
                    <a:lnTo>
                      <a:pt x="106" y="156"/>
                    </a:lnTo>
                    <a:lnTo>
                      <a:pt x="107" y="156"/>
                    </a:lnTo>
                    <a:lnTo>
                      <a:pt x="108" y="156"/>
                    </a:lnTo>
                    <a:lnTo>
                      <a:pt x="109" y="156"/>
                    </a:lnTo>
                    <a:lnTo>
                      <a:pt x="110" y="156"/>
                    </a:lnTo>
                    <a:lnTo>
                      <a:pt x="110" y="155"/>
                    </a:lnTo>
                    <a:lnTo>
                      <a:pt x="111" y="155"/>
                    </a:lnTo>
                    <a:lnTo>
                      <a:pt x="112" y="155"/>
                    </a:lnTo>
                    <a:lnTo>
                      <a:pt x="113" y="155"/>
                    </a:lnTo>
                    <a:lnTo>
                      <a:pt x="114" y="155"/>
                    </a:lnTo>
                    <a:lnTo>
                      <a:pt x="115" y="155"/>
                    </a:lnTo>
                    <a:lnTo>
                      <a:pt x="115" y="154"/>
                    </a:lnTo>
                    <a:lnTo>
                      <a:pt x="116" y="154"/>
                    </a:lnTo>
                    <a:lnTo>
                      <a:pt x="117" y="153"/>
                    </a:lnTo>
                    <a:lnTo>
                      <a:pt x="118" y="153"/>
                    </a:lnTo>
                    <a:lnTo>
                      <a:pt x="119" y="153"/>
                    </a:lnTo>
                    <a:lnTo>
                      <a:pt x="120" y="153"/>
                    </a:lnTo>
                    <a:lnTo>
                      <a:pt x="121" y="153"/>
                    </a:lnTo>
                    <a:lnTo>
                      <a:pt x="122" y="153"/>
                    </a:lnTo>
                    <a:lnTo>
                      <a:pt x="122" y="152"/>
                    </a:lnTo>
                    <a:lnTo>
                      <a:pt x="123" y="152"/>
                    </a:lnTo>
                    <a:lnTo>
                      <a:pt x="124" y="152"/>
                    </a:lnTo>
                    <a:lnTo>
                      <a:pt x="126" y="151"/>
                    </a:lnTo>
                    <a:lnTo>
                      <a:pt x="127" y="151"/>
                    </a:lnTo>
                    <a:lnTo>
                      <a:pt x="128" y="150"/>
                    </a:lnTo>
                    <a:lnTo>
                      <a:pt x="128" y="149"/>
                    </a:lnTo>
                    <a:lnTo>
                      <a:pt x="128" y="148"/>
                    </a:lnTo>
                    <a:lnTo>
                      <a:pt x="129" y="148"/>
                    </a:lnTo>
                    <a:lnTo>
                      <a:pt x="130" y="148"/>
                    </a:lnTo>
                    <a:lnTo>
                      <a:pt x="131" y="148"/>
                    </a:lnTo>
                    <a:lnTo>
                      <a:pt x="131" y="147"/>
                    </a:lnTo>
                    <a:lnTo>
                      <a:pt x="132" y="147"/>
                    </a:lnTo>
                    <a:lnTo>
                      <a:pt x="133" y="146"/>
                    </a:lnTo>
                    <a:lnTo>
                      <a:pt x="134" y="146"/>
                    </a:lnTo>
                    <a:lnTo>
                      <a:pt x="134" y="145"/>
                    </a:lnTo>
                    <a:lnTo>
                      <a:pt x="135" y="145"/>
                    </a:lnTo>
                    <a:lnTo>
                      <a:pt x="136" y="145"/>
                    </a:lnTo>
                    <a:lnTo>
                      <a:pt x="137" y="145"/>
                    </a:lnTo>
                    <a:lnTo>
                      <a:pt x="137" y="144"/>
                    </a:lnTo>
                    <a:lnTo>
                      <a:pt x="138" y="144"/>
                    </a:lnTo>
                    <a:lnTo>
                      <a:pt x="139" y="144"/>
                    </a:lnTo>
                    <a:lnTo>
                      <a:pt x="140" y="144"/>
                    </a:lnTo>
                    <a:lnTo>
                      <a:pt x="141" y="144"/>
                    </a:lnTo>
                    <a:lnTo>
                      <a:pt x="142" y="144"/>
                    </a:lnTo>
                    <a:lnTo>
                      <a:pt x="143" y="144"/>
                    </a:lnTo>
                    <a:lnTo>
                      <a:pt x="143" y="143"/>
                    </a:lnTo>
                    <a:lnTo>
                      <a:pt x="144" y="143"/>
                    </a:lnTo>
                    <a:lnTo>
                      <a:pt x="144" y="142"/>
                    </a:lnTo>
                    <a:lnTo>
                      <a:pt x="145" y="142"/>
                    </a:lnTo>
                    <a:lnTo>
                      <a:pt x="146" y="142"/>
                    </a:lnTo>
                    <a:lnTo>
                      <a:pt x="147" y="142"/>
                    </a:lnTo>
                    <a:lnTo>
                      <a:pt x="149" y="142"/>
                    </a:lnTo>
                    <a:lnTo>
                      <a:pt x="150" y="142"/>
                    </a:lnTo>
                    <a:lnTo>
                      <a:pt x="150" y="141"/>
                    </a:lnTo>
                    <a:lnTo>
                      <a:pt x="151" y="141"/>
                    </a:lnTo>
                    <a:lnTo>
                      <a:pt x="152" y="141"/>
                    </a:lnTo>
                    <a:lnTo>
                      <a:pt x="153" y="141"/>
                    </a:lnTo>
                    <a:lnTo>
                      <a:pt x="153" y="140"/>
                    </a:lnTo>
                    <a:lnTo>
                      <a:pt x="154" y="140"/>
                    </a:lnTo>
                    <a:lnTo>
                      <a:pt x="154" y="139"/>
                    </a:lnTo>
                    <a:lnTo>
                      <a:pt x="155" y="139"/>
                    </a:lnTo>
                    <a:lnTo>
                      <a:pt x="156" y="138"/>
                    </a:lnTo>
                    <a:lnTo>
                      <a:pt x="157" y="138"/>
                    </a:lnTo>
                    <a:lnTo>
                      <a:pt x="158" y="138"/>
                    </a:lnTo>
                    <a:lnTo>
                      <a:pt x="159" y="137"/>
                    </a:lnTo>
                    <a:lnTo>
                      <a:pt x="160" y="137"/>
                    </a:lnTo>
                    <a:lnTo>
                      <a:pt x="160" y="136"/>
                    </a:lnTo>
                    <a:lnTo>
                      <a:pt x="161" y="136"/>
                    </a:lnTo>
                    <a:lnTo>
                      <a:pt x="161" y="135"/>
                    </a:lnTo>
                    <a:lnTo>
                      <a:pt x="162" y="135"/>
                    </a:lnTo>
                    <a:lnTo>
                      <a:pt x="163" y="135"/>
                    </a:lnTo>
                    <a:lnTo>
                      <a:pt x="164" y="135"/>
                    </a:lnTo>
                    <a:lnTo>
                      <a:pt x="165" y="134"/>
                    </a:lnTo>
                    <a:lnTo>
                      <a:pt x="166" y="134"/>
                    </a:lnTo>
                    <a:lnTo>
                      <a:pt x="167" y="133"/>
                    </a:lnTo>
                    <a:lnTo>
                      <a:pt x="168" y="133"/>
                    </a:lnTo>
                    <a:lnTo>
                      <a:pt x="169" y="133"/>
                    </a:lnTo>
                    <a:lnTo>
                      <a:pt x="169" y="132"/>
                    </a:lnTo>
                    <a:lnTo>
                      <a:pt x="170" y="132"/>
                    </a:lnTo>
                    <a:lnTo>
                      <a:pt x="170" y="131"/>
                    </a:lnTo>
                    <a:lnTo>
                      <a:pt x="171" y="131"/>
                    </a:lnTo>
                    <a:lnTo>
                      <a:pt x="171" y="130"/>
                    </a:lnTo>
                    <a:lnTo>
                      <a:pt x="172" y="130"/>
                    </a:lnTo>
                    <a:lnTo>
                      <a:pt x="173" y="130"/>
                    </a:lnTo>
                    <a:lnTo>
                      <a:pt x="173" y="129"/>
                    </a:lnTo>
                    <a:lnTo>
                      <a:pt x="174" y="129"/>
                    </a:lnTo>
                    <a:lnTo>
                      <a:pt x="175" y="128"/>
                    </a:lnTo>
                    <a:lnTo>
                      <a:pt x="176" y="128"/>
                    </a:lnTo>
                    <a:lnTo>
                      <a:pt x="177" y="127"/>
                    </a:lnTo>
                    <a:lnTo>
                      <a:pt x="178" y="126"/>
                    </a:lnTo>
                    <a:lnTo>
                      <a:pt x="179" y="126"/>
                    </a:lnTo>
                    <a:lnTo>
                      <a:pt x="180" y="126"/>
                    </a:lnTo>
                    <a:lnTo>
                      <a:pt x="181" y="125"/>
                    </a:lnTo>
                    <a:lnTo>
                      <a:pt x="182" y="125"/>
                    </a:lnTo>
                    <a:lnTo>
                      <a:pt x="183" y="125"/>
                    </a:lnTo>
                    <a:lnTo>
                      <a:pt x="184" y="125"/>
                    </a:lnTo>
                    <a:lnTo>
                      <a:pt x="184" y="124"/>
                    </a:lnTo>
                    <a:lnTo>
                      <a:pt x="185" y="124"/>
                    </a:lnTo>
                    <a:lnTo>
                      <a:pt x="186" y="123"/>
                    </a:lnTo>
                    <a:lnTo>
                      <a:pt x="187" y="123"/>
                    </a:lnTo>
                    <a:lnTo>
                      <a:pt x="187" y="122"/>
                    </a:lnTo>
                    <a:lnTo>
                      <a:pt x="188" y="122"/>
                    </a:lnTo>
                    <a:lnTo>
                      <a:pt x="189" y="122"/>
                    </a:lnTo>
                    <a:lnTo>
                      <a:pt x="189" y="121"/>
                    </a:lnTo>
                    <a:lnTo>
                      <a:pt x="190" y="121"/>
                    </a:lnTo>
                    <a:lnTo>
                      <a:pt x="191" y="121"/>
                    </a:lnTo>
                    <a:lnTo>
                      <a:pt x="191" y="120"/>
                    </a:lnTo>
                    <a:lnTo>
                      <a:pt x="192" y="120"/>
                    </a:lnTo>
                    <a:lnTo>
                      <a:pt x="193" y="120"/>
                    </a:lnTo>
                    <a:lnTo>
                      <a:pt x="193" y="119"/>
                    </a:lnTo>
                    <a:lnTo>
                      <a:pt x="194" y="119"/>
                    </a:lnTo>
                    <a:lnTo>
                      <a:pt x="195" y="118"/>
                    </a:lnTo>
                    <a:lnTo>
                      <a:pt x="196" y="118"/>
                    </a:lnTo>
                    <a:lnTo>
                      <a:pt x="196" y="117"/>
                    </a:lnTo>
                    <a:lnTo>
                      <a:pt x="197" y="117"/>
                    </a:lnTo>
                    <a:lnTo>
                      <a:pt x="197" y="116"/>
                    </a:lnTo>
                    <a:lnTo>
                      <a:pt x="198" y="116"/>
                    </a:lnTo>
                    <a:lnTo>
                      <a:pt x="199" y="116"/>
                    </a:lnTo>
                    <a:lnTo>
                      <a:pt x="199" y="115"/>
                    </a:lnTo>
                    <a:lnTo>
                      <a:pt x="200" y="115"/>
                    </a:lnTo>
                    <a:lnTo>
                      <a:pt x="201" y="115"/>
                    </a:lnTo>
                    <a:lnTo>
                      <a:pt x="202" y="114"/>
                    </a:lnTo>
                    <a:lnTo>
                      <a:pt x="203" y="114"/>
                    </a:lnTo>
                    <a:lnTo>
                      <a:pt x="204" y="114"/>
                    </a:lnTo>
                    <a:lnTo>
                      <a:pt x="205" y="113"/>
                    </a:lnTo>
                    <a:lnTo>
                      <a:pt x="206" y="113"/>
                    </a:lnTo>
                    <a:lnTo>
                      <a:pt x="207" y="112"/>
                    </a:lnTo>
                    <a:lnTo>
                      <a:pt x="208" y="112"/>
                    </a:lnTo>
                    <a:lnTo>
                      <a:pt x="209" y="112"/>
                    </a:lnTo>
                    <a:lnTo>
                      <a:pt x="209" y="111"/>
                    </a:lnTo>
                    <a:lnTo>
                      <a:pt x="210" y="111"/>
                    </a:lnTo>
                    <a:lnTo>
                      <a:pt x="211" y="111"/>
                    </a:lnTo>
                    <a:lnTo>
                      <a:pt x="211" y="110"/>
                    </a:lnTo>
                    <a:lnTo>
                      <a:pt x="212" y="110"/>
                    </a:lnTo>
                    <a:lnTo>
                      <a:pt x="213" y="110"/>
                    </a:lnTo>
                    <a:lnTo>
                      <a:pt x="213" y="109"/>
                    </a:lnTo>
                    <a:lnTo>
                      <a:pt x="214" y="109"/>
                    </a:lnTo>
                    <a:lnTo>
                      <a:pt x="215" y="108"/>
                    </a:lnTo>
                    <a:lnTo>
                      <a:pt x="216" y="108"/>
                    </a:lnTo>
                    <a:lnTo>
                      <a:pt x="217" y="108"/>
                    </a:lnTo>
                    <a:lnTo>
                      <a:pt x="217" y="107"/>
                    </a:lnTo>
                    <a:lnTo>
                      <a:pt x="218" y="107"/>
                    </a:lnTo>
                    <a:lnTo>
                      <a:pt x="218" y="106"/>
                    </a:lnTo>
                    <a:lnTo>
                      <a:pt x="219" y="106"/>
                    </a:lnTo>
                    <a:lnTo>
                      <a:pt x="220" y="106"/>
                    </a:lnTo>
                    <a:lnTo>
                      <a:pt x="221" y="105"/>
                    </a:lnTo>
                    <a:lnTo>
                      <a:pt x="222" y="105"/>
                    </a:lnTo>
                    <a:lnTo>
                      <a:pt x="223" y="105"/>
                    </a:lnTo>
                    <a:lnTo>
                      <a:pt x="224" y="105"/>
                    </a:lnTo>
                    <a:lnTo>
                      <a:pt x="224" y="104"/>
                    </a:lnTo>
                    <a:lnTo>
                      <a:pt x="225" y="104"/>
                    </a:lnTo>
                    <a:lnTo>
                      <a:pt x="226" y="103"/>
                    </a:lnTo>
                    <a:lnTo>
                      <a:pt x="227" y="103"/>
                    </a:lnTo>
                    <a:lnTo>
                      <a:pt x="228" y="103"/>
                    </a:lnTo>
                    <a:lnTo>
                      <a:pt x="228" y="102"/>
                    </a:lnTo>
                    <a:lnTo>
                      <a:pt x="229" y="102"/>
                    </a:lnTo>
                    <a:lnTo>
                      <a:pt x="230" y="102"/>
                    </a:lnTo>
                    <a:lnTo>
                      <a:pt x="230" y="101"/>
                    </a:lnTo>
                    <a:lnTo>
                      <a:pt x="231" y="101"/>
                    </a:lnTo>
                    <a:lnTo>
                      <a:pt x="232" y="101"/>
                    </a:lnTo>
                    <a:lnTo>
                      <a:pt x="232" y="100"/>
                    </a:lnTo>
                    <a:lnTo>
                      <a:pt x="233" y="100"/>
                    </a:lnTo>
                    <a:lnTo>
                      <a:pt x="233" y="99"/>
                    </a:lnTo>
                    <a:lnTo>
                      <a:pt x="234" y="99"/>
                    </a:lnTo>
                    <a:lnTo>
                      <a:pt x="235" y="99"/>
                    </a:lnTo>
                    <a:lnTo>
                      <a:pt x="235" y="98"/>
                    </a:lnTo>
                    <a:lnTo>
                      <a:pt x="236" y="98"/>
                    </a:lnTo>
                    <a:lnTo>
                      <a:pt x="236" y="97"/>
                    </a:lnTo>
                    <a:lnTo>
                      <a:pt x="237" y="97"/>
                    </a:lnTo>
                    <a:lnTo>
                      <a:pt x="238" y="97"/>
                    </a:lnTo>
                    <a:lnTo>
                      <a:pt x="239" y="97"/>
                    </a:lnTo>
                    <a:lnTo>
                      <a:pt x="240" y="96"/>
                    </a:lnTo>
                    <a:lnTo>
                      <a:pt x="241" y="96"/>
                    </a:lnTo>
                    <a:lnTo>
                      <a:pt x="242" y="95"/>
                    </a:lnTo>
                    <a:lnTo>
                      <a:pt x="243" y="95"/>
                    </a:lnTo>
                    <a:lnTo>
                      <a:pt x="244" y="94"/>
                    </a:lnTo>
                    <a:lnTo>
                      <a:pt x="245" y="94"/>
                    </a:lnTo>
                    <a:lnTo>
                      <a:pt x="245" y="93"/>
                    </a:lnTo>
                    <a:lnTo>
                      <a:pt x="246" y="93"/>
                    </a:lnTo>
                    <a:lnTo>
                      <a:pt x="246" y="92"/>
                    </a:lnTo>
                    <a:lnTo>
                      <a:pt x="247" y="91"/>
                    </a:lnTo>
                    <a:lnTo>
                      <a:pt x="248" y="91"/>
                    </a:lnTo>
                    <a:lnTo>
                      <a:pt x="248" y="90"/>
                    </a:lnTo>
                    <a:lnTo>
                      <a:pt x="248" y="89"/>
                    </a:lnTo>
                    <a:lnTo>
                      <a:pt x="249" y="89"/>
                    </a:lnTo>
                    <a:lnTo>
                      <a:pt x="250" y="88"/>
                    </a:lnTo>
                    <a:lnTo>
                      <a:pt x="251" y="87"/>
                    </a:lnTo>
                    <a:lnTo>
                      <a:pt x="252" y="87"/>
                    </a:lnTo>
                    <a:lnTo>
                      <a:pt x="253" y="86"/>
                    </a:lnTo>
                    <a:lnTo>
                      <a:pt x="254" y="86"/>
                    </a:lnTo>
                    <a:lnTo>
                      <a:pt x="256" y="85"/>
                    </a:lnTo>
                    <a:lnTo>
                      <a:pt x="257" y="85"/>
                    </a:lnTo>
                    <a:lnTo>
                      <a:pt x="258" y="85"/>
                    </a:lnTo>
                    <a:lnTo>
                      <a:pt x="259" y="85"/>
                    </a:lnTo>
                    <a:lnTo>
                      <a:pt x="260" y="85"/>
                    </a:lnTo>
                    <a:lnTo>
                      <a:pt x="261" y="84"/>
                    </a:lnTo>
                    <a:lnTo>
                      <a:pt x="262" y="84"/>
                    </a:lnTo>
                    <a:lnTo>
                      <a:pt x="262" y="83"/>
                    </a:lnTo>
                    <a:lnTo>
                      <a:pt x="263" y="83"/>
                    </a:lnTo>
                    <a:lnTo>
                      <a:pt x="264" y="83"/>
                    </a:lnTo>
                    <a:lnTo>
                      <a:pt x="264" y="82"/>
                    </a:lnTo>
                    <a:lnTo>
                      <a:pt x="265" y="82"/>
                    </a:lnTo>
                    <a:lnTo>
                      <a:pt x="266" y="82"/>
                    </a:lnTo>
                    <a:lnTo>
                      <a:pt x="267" y="82"/>
                    </a:lnTo>
                    <a:lnTo>
                      <a:pt x="268" y="82"/>
                    </a:lnTo>
                    <a:lnTo>
                      <a:pt x="268" y="81"/>
                    </a:lnTo>
                    <a:lnTo>
                      <a:pt x="269" y="81"/>
                    </a:lnTo>
                    <a:lnTo>
                      <a:pt x="270" y="81"/>
                    </a:lnTo>
                    <a:lnTo>
                      <a:pt x="272" y="81"/>
                    </a:lnTo>
                    <a:lnTo>
                      <a:pt x="272" y="80"/>
                    </a:lnTo>
                    <a:lnTo>
                      <a:pt x="273" y="80"/>
                    </a:lnTo>
                    <a:lnTo>
                      <a:pt x="274" y="80"/>
                    </a:lnTo>
                    <a:lnTo>
                      <a:pt x="275" y="80"/>
                    </a:lnTo>
                    <a:lnTo>
                      <a:pt x="275" y="79"/>
                    </a:lnTo>
                    <a:lnTo>
                      <a:pt x="276" y="79"/>
                    </a:lnTo>
                    <a:lnTo>
                      <a:pt x="277" y="79"/>
                    </a:lnTo>
                    <a:lnTo>
                      <a:pt x="278" y="79"/>
                    </a:lnTo>
                    <a:lnTo>
                      <a:pt x="278" y="78"/>
                    </a:lnTo>
                    <a:lnTo>
                      <a:pt x="279" y="78"/>
                    </a:lnTo>
                    <a:lnTo>
                      <a:pt x="280" y="78"/>
                    </a:lnTo>
                    <a:lnTo>
                      <a:pt x="280" y="77"/>
                    </a:lnTo>
                    <a:lnTo>
                      <a:pt x="281" y="77"/>
                    </a:lnTo>
                    <a:lnTo>
                      <a:pt x="282" y="77"/>
                    </a:lnTo>
                    <a:lnTo>
                      <a:pt x="282" y="76"/>
                    </a:lnTo>
                    <a:lnTo>
                      <a:pt x="283" y="76"/>
                    </a:lnTo>
                    <a:lnTo>
                      <a:pt x="283" y="75"/>
                    </a:lnTo>
                    <a:lnTo>
                      <a:pt x="284" y="75"/>
                    </a:lnTo>
                    <a:lnTo>
                      <a:pt x="285" y="74"/>
                    </a:lnTo>
                    <a:lnTo>
                      <a:pt x="286" y="74"/>
                    </a:lnTo>
                    <a:lnTo>
                      <a:pt x="287" y="74"/>
                    </a:lnTo>
                    <a:lnTo>
                      <a:pt x="287" y="73"/>
                    </a:lnTo>
                    <a:lnTo>
                      <a:pt x="288" y="73"/>
                    </a:lnTo>
                    <a:lnTo>
                      <a:pt x="290" y="73"/>
                    </a:lnTo>
                    <a:lnTo>
                      <a:pt x="291" y="73"/>
                    </a:lnTo>
                    <a:lnTo>
                      <a:pt x="292" y="73"/>
                    </a:lnTo>
                    <a:lnTo>
                      <a:pt x="292" y="72"/>
                    </a:lnTo>
                    <a:lnTo>
                      <a:pt x="293" y="72"/>
                    </a:lnTo>
                    <a:lnTo>
                      <a:pt x="294" y="71"/>
                    </a:lnTo>
                    <a:lnTo>
                      <a:pt x="295" y="71"/>
                    </a:lnTo>
                    <a:lnTo>
                      <a:pt x="295" y="70"/>
                    </a:lnTo>
                    <a:lnTo>
                      <a:pt x="296" y="70"/>
                    </a:lnTo>
                    <a:lnTo>
                      <a:pt x="296" y="69"/>
                    </a:lnTo>
                    <a:lnTo>
                      <a:pt x="297" y="69"/>
                    </a:lnTo>
                    <a:lnTo>
                      <a:pt x="298" y="69"/>
                    </a:lnTo>
                    <a:lnTo>
                      <a:pt x="298" y="68"/>
                    </a:lnTo>
                    <a:lnTo>
                      <a:pt x="299" y="68"/>
                    </a:lnTo>
                    <a:lnTo>
                      <a:pt x="300" y="67"/>
                    </a:lnTo>
                    <a:lnTo>
                      <a:pt x="301" y="67"/>
                    </a:lnTo>
                    <a:lnTo>
                      <a:pt x="301" y="66"/>
                    </a:lnTo>
                    <a:lnTo>
                      <a:pt x="302" y="66"/>
                    </a:lnTo>
                    <a:lnTo>
                      <a:pt x="303" y="65"/>
                    </a:lnTo>
                    <a:lnTo>
                      <a:pt x="304" y="65"/>
                    </a:lnTo>
                    <a:lnTo>
                      <a:pt x="305" y="64"/>
                    </a:lnTo>
                    <a:lnTo>
                      <a:pt x="306" y="64"/>
                    </a:lnTo>
                    <a:lnTo>
                      <a:pt x="307" y="64"/>
                    </a:lnTo>
                    <a:lnTo>
                      <a:pt x="307" y="63"/>
                    </a:lnTo>
                    <a:lnTo>
                      <a:pt x="308" y="63"/>
                    </a:lnTo>
                    <a:lnTo>
                      <a:pt x="309" y="63"/>
                    </a:lnTo>
                    <a:lnTo>
                      <a:pt x="310" y="63"/>
                    </a:lnTo>
                    <a:lnTo>
                      <a:pt x="311" y="63"/>
                    </a:lnTo>
                    <a:lnTo>
                      <a:pt x="311" y="62"/>
                    </a:lnTo>
                    <a:lnTo>
                      <a:pt x="312" y="62"/>
                    </a:lnTo>
                    <a:lnTo>
                      <a:pt x="313" y="62"/>
                    </a:lnTo>
                    <a:lnTo>
                      <a:pt x="314" y="62"/>
                    </a:lnTo>
                    <a:lnTo>
                      <a:pt x="314" y="61"/>
                    </a:lnTo>
                    <a:lnTo>
                      <a:pt x="315" y="61"/>
                    </a:lnTo>
                    <a:lnTo>
                      <a:pt x="316" y="61"/>
                    </a:lnTo>
                    <a:lnTo>
                      <a:pt x="316" y="60"/>
                    </a:lnTo>
                    <a:lnTo>
                      <a:pt x="316" y="59"/>
                    </a:lnTo>
                    <a:lnTo>
                      <a:pt x="317" y="59"/>
                    </a:lnTo>
                    <a:lnTo>
                      <a:pt x="318" y="59"/>
                    </a:lnTo>
                    <a:lnTo>
                      <a:pt x="319" y="59"/>
                    </a:lnTo>
                    <a:lnTo>
                      <a:pt x="319" y="58"/>
                    </a:lnTo>
                    <a:lnTo>
                      <a:pt x="320" y="58"/>
                    </a:lnTo>
                    <a:lnTo>
                      <a:pt x="321" y="58"/>
                    </a:lnTo>
                    <a:lnTo>
                      <a:pt x="322" y="58"/>
                    </a:lnTo>
                    <a:lnTo>
                      <a:pt x="322" y="57"/>
                    </a:lnTo>
                    <a:lnTo>
                      <a:pt x="323" y="56"/>
                    </a:lnTo>
                    <a:lnTo>
                      <a:pt x="324" y="56"/>
                    </a:lnTo>
                    <a:lnTo>
                      <a:pt x="325" y="56"/>
                    </a:lnTo>
                    <a:lnTo>
                      <a:pt x="326" y="56"/>
                    </a:lnTo>
                    <a:lnTo>
                      <a:pt x="327" y="55"/>
                    </a:lnTo>
                    <a:lnTo>
                      <a:pt x="328" y="55"/>
                    </a:lnTo>
                    <a:lnTo>
                      <a:pt x="329" y="54"/>
                    </a:lnTo>
                    <a:lnTo>
                      <a:pt x="329" y="53"/>
                    </a:lnTo>
                    <a:lnTo>
                      <a:pt x="330" y="53"/>
                    </a:lnTo>
                    <a:lnTo>
                      <a:pt x="331" y="53"/>
                    </a:lnTo>
                    <a:lnTo>
                      <a:pt x="331" y="52"/>
                    </a:lnTo>
                    <a:lnTo>
                      <a:pt x="332" y="52"/>
                    </a:lnTo>
                    <a:lnTo>
                      <a:pt x="332" y="51"/>
                    </a:lnTo>
                    <a:lnTo>
                      <a:pt x="333" y="51"/>
                    </a:lnTo>
                    <a:lnTo>
                      <a:pt x="333" y="50"/>
                    </a:lnTo>
                    <a:lnTo>
                      <a:pt x="335" y="50"/>
                    </a:lnTo>
                    <a:lnTo>
                      <a:pt x="336" y="50"/>
                    </a:lnTo>
                    <a:lnTo>
                      <a:pt x="336" y="49"/>
                    </a:lnTo>
                    <a:lnTo>
                      <a:pt x="337" y="49"/>
                    </a:lnTo>
                    <a:lnTo>
                      <a:pt x="338" y="49"/>
                    </a:lnTo>
                    <a:lnTo>
                      <a:pt x="339" y="49"/>
                    </a:lnTo>
                    <a:lnTo>
                      <a:pt x="340" y="49"/>
                    </a:lnTo>
                    <a:lnTo>
                      <a:pt x="340" y="48"/>
                    </a:lnTo>
                    <a:lnTo>
                      <a:pt x="341" y="48"/>
                    </a:lnTo>
                    <a:lnTo>
                      <a:pt x="342" y="48"/>
                    </a:lnTo>
                    <a:lnTo>
                      <a:pt x="343" y="48"/>
                    </a:lnTo>
                    <a:lnTo>
                      <a:pt x="343" y="47"/>
                    </a:lnTo>
                    <a:lnTo>
                      <a:pt x="344" y="47"/>
                    </a:lnTo>
                    <a:lnTo>
                      <a:pt x="345" y="47"/>
                    </a:lnTo>
                    <a:lnTo>
                      <a:pt x="345" y="46"/>
                    </a:lnTo>
                    <a:lnTo>
                      <a:pt x="345" y="45"/>
                    </a:lnTo>
                    <a:lnTo>
                      <a:pt x="346" y="45"/>
                    </a:lnTo>
                    <a:lnTo>
                      <a:pt x="346" y="44"/>
                    </a:lnTo>
                    <a:lnTo>
                      <a:pt x="348" y="44"/>
                    </a:lnTo>
                    <a:lnTo>
                      <a:pt x="349" y="43"/>
                    </a:lnTo>
                    <a:lnTo>
                      <a:pt x="350" y="43"/>
                    </a:lnTo>
                    <a:lnTo>
                      <a:pt x="351" y="43"/>
                    </a:lnTo>
                    <a:lnTo>
                      <a:pt x="352" y="43"/>
                    </a:lnTo>
                    <a:lnTo>
                      <a:pt x="353" y="43"/>
                    </a:lnTo>
                    <a:lnTo>
                      <a:pt x="354" y="43"/>
                    </a:lnTo>
                    <a:lnTo>
                      <a:pt x="354" y="42"/>
                    </a:lnTo>
                    <a:lnTo>
                      <a:pt x="355" y="42"/>
                    </a:lnTo>
                    <a:lnTo>
                      <a:pt x="356" y="42"/>
                    </a:lnTo>
                    <a:lnTo>
                      <a:pt x="356" y="41"/>
                    </a:lnTo>
                    <a:lnTo>
                      <a:pt x="357" y="41"/>
                    </a:lnTo>
                    <a:lnTo>
                      <a:pt x="357" y="40"/>
                    </a:lnTo>
                    <a:lnTo>
                      <a:pt x="358" y="40"/>
                    </a:lnTo>
                    <a:lnTo>
                      <a:pt x="359" y="40"/>
                    </a:lnTo>
                    <a:lnTo>
                      <a:pt x="360" y="40"/>
                    </a:lnTo>
                    <a:lnTo>
                      <a:pt x="361" y="40"/>
                    </a:lnTo>
                    <a:lnTo>
                      <a:pt x="362" y="40"/>
                    </a:lnTo>
                    <a:lnTo>
                      <a:pt x="362" y="39"/>
                    </a:lnTo>
                    <a:lnTo>
                      <a:pt x="363" y="39"/>
                    </a:lnTo>
                    <a:lnTo>
                      <a:pt x="364" y="39"/>
                    </a:lnTo>
                    <a:lnTo>
                      <a:pt x="365" y="38"/>
                    </a:lnTo>
                    <a:lnTo>
                      <a:pt x="366" y="38"/>
                    </a:lnTo>
                    <a:lnTo>
                      <a:pt x="366" y="37"/>
                    </a:lnTo>
                    <a:lnTo>
                      <a:pt x="367" y="37"/>
                    </a:lnTo>
                    <a:lnTo>
                      <a:pt x="367" y="36"/>
                    </a:lnTo>
                    <a:lnTo>
                      <a:pt x="368" y="36"/>
                    </a:lnTo>
                    <a:lnTo>
                      <a:pt x="369" y="36"/>
                    </a:lnTo>
                    <a:lnTo>
                      <a:pt x="370" y="36"/>
                    </a:lnTo>
                    <a:lnTo>
                      <a:pt x="371" y="35"/>
                    </a:lnTo>
                    <a:lnTo>
                      <a:pt x="372" y="34"/>
                    </a:lnTo>
                    <a:lnTo>
                      <a:pt x="373" y="34"/>
                    </a:lnTo>
                    <a:lnTo>
                      <a:pt x="374" y="34"/>
                    </a:lnTo>
                    <a:lnTo>
                      <a:pt x="375" y="34"/>
                    </a:lnTo>
                    <a:lnTo>
                      <a:pt x="376" y="34"/>
                    </a:lnTo>
                    <a:lnTo>
                      <a:pt x="376" y="33"/>
                    </a:lnTo>
                    <a:lnTo>
                      <a:pt x="377" y="33"/>
                    </a:lnTo>
                    <a:lnTo>
                      <a:pt x="377" y="32"/>
                    </a:lnTo>
                    <a:lnTo>
                      <a:pt x="378" y="32"/>
                    </a:lnTo>
                    <a:lnTo>
                      <a:pt x="379" y="31"/>
                    </a:lnTo>
                    <a:lnTo>
                      <a:pt x="380" y="31"/>
                    </a:lnTo>
                    <a:lnTo>
                      <a:pt x="381" y="30"/>
                    </a:lnTo>
                    <a:lnTo>
                      <a:pt x="382" y="30"/>
                    </a:lnTo>
                    <a:lnTo>
                      <a:pt x="383" y="30"/>
                    </a:lnTo>
                    <a:lnTo>
                      <a:pt x="383" y="29"/>
                    </a:lnTo>
                    <a:lnTo>
                      <a:pt x="384" y="29"/>
                    </a:lnTo>
                    <a:lnTo>
                      <a:pt x="385" y="29"/>
                    </a:lnTo>
                    <a:lnTo>
                      <a:pt x="385" y="28"/>
                    </a:lnTo>
                    <a:lnTo>
                      <a:pt x="386" y="28"/>
                    </a:lnTo>
                    <a:lnTo>
                      <a:pt x="387" y="28"/>
                    </a:lnTo>
                    <a:lnTo>
                      <a:pt x="387" y="27"/>
                    </a:lnTo>
                    <a:lnTo>
                      <a:pt x="388" y="27"/>
                    </a:lnTo>
                    <a:lnTo>
                      <a:pt x="389" y="27"/>
                    </a:lnTo>
                    <a:lnTo>
                      <a:pt x="390" y="26"/>
                    </a:lnTo>
                    <a:lnTo>
                      <a:pt x="391" y="26"/>
                    </a:lnTo>
                    <a:lnTo>
                      <a:pt x="392" y="26"/>
                    </a:lnTo>
                    <a:lnTo>
                      <a:pt x="393" y="26"/>
                    </a:lnTo>
                    <a:lnTo>
                      <a:pt x="395" y="26"/>
                    </a:lnTo>
                    <a:lnTo>
                      <a:pt x="397" y="26"/>
                    </a:lnTo>
                    <a:lnTo>
                      <a:pt x="397" y="25"/>
                    </a:lnTo>
                    <a:lnTo>
                      <a:pt x="398" y="25"/>
                    </a:lnTo>
                    <a:lnTo>
                      <a:pt x="398" y="24"/>
                    </a:lnTo>
                    <a:lnTo>
                      <a:pt x="400" y="24"/>
                    </a:lnTo>
                    <a:lnTo>
                      <a:pt x="401" y="23"/>
                    </a:lnTo>
                    <a:lnTo>
                      <a:pt x="402" y="23"/>
                    </a:lnTo>
                    <a:lnTo>
                      <a:pt x="403" y="23"/>
                    </a:lnTo>
                    <a:lnTo>
                      <a:pt x="403" y="22"/>
                    </a:lnTo>
                    <a:lnTo>
                      <a:pt x="404" y="22"/>
                    </a:lnTo>
                    <a:lnTo>
                      <a:pt x="405" y="22"/>
                    </a:lnTo>
                    <a:lnTo>
                      <a:pt x="407" y="22"/>
                    </a:lnTo>
                    <a:lnTo>
                      <a:pt x="408" y="22"/>
                    </a:lnTo>
                    <a:lnTo>
                      <a:pt x="409" y="21"/>
                    </a:lnTo>
                    <a:lnTo>
                      <a:pt x="410" y="21"/>
                    </a:lnTo>
                    <a:lnTo>
                      <a:pt x="410" y="20"/>
                    </a:lnTo>
                    <a:lnTo>
                      <a:pt x="411" y="20"/>
                    </a:lnTo>
                    <a:lnTo>
                      <a:pt x="411" y="19"/>
                    </a:lnTo>
                    <a:lnTo>
                      <a:pt x="413" y="19"/>
                    </a:lnTo>
                    <a:lnTo>
                      <a:pt x="414" y="19"/>
                    </a:lnTo>
                    <a:lnTo>
                      <a:pt x="415" y="18"/>
                    </a:lnTo>
                    <a:lnTo>
                      <a:pt x="416" y="17"/>
                    </a:lnTo>
                    <a:lnTo>
                      <a:pt x="417" y="17"/>
                    </a:lnTo>
                    <a:lnTo>
                      <a:pt x="417" y="16"/>
                    </a:lnTo>
                    <a:lnTo>
                      <a:pt x="418" y="16"/>
                    </a:lnTo>
                    <a:lnTo>
                      <a:pt x="419" y="16"/>
                    </a:lnTo>
                    <a:lnTo>
                      <a:pt x="419" y="15"/>
                    </a:lnTo>
                    <a:lnTo>
                      <a:pt x="420" y="15"/>
                    </a:lnTo>
                    <a:lnTo>
                      <a:pt x="420" y="14"/>
                    </a:lnTo>
                    <a:lnTo>
                      <a:pt x="421" y="14"/>
                    </a:lnTo>
                    <a:lnTo>
                      <a:pt x="423" y="14"/>
                    </a:lnTo>
                    <a:lnTo>
                      <a:pt x="424" y="13"/>
                    </a:lnTo>
                    <a:lnTo>
                      <a:pt x="425" y="12"/>
                    </a:lnTo>
                    <a:lnTo>
                      <a:pt x="426" y="11"/>
                    </a:lnTo>
                    <a:lnTo>
                      <a:pt x="427" y="11"/>
                    </a:lnTo>
                    <a:lnTo>
                      <a:pt x="429" y="10"/>
                    </a:lnTo>
                    <a:lnTo>
                      <a:pt x="430" y="10"/>
                    </a:lnTo>
                    <a:lnTo>
                      <a:pt x="431" y="10"/>
                    </a:lnTo>
                    <a:lnTo>
                      <a:pt x="435" y="8"/>
                    </a:lnTo>
                    <a:lnTo>
                      <a:pt x="437" y="8"/>
                    </a:lnTo>
                    <a:lnTo>
                      <a:pt x="439" y="8"/>
                    </a:lnTo>
                    <a:lnTo>
                      <a:pt x="440" y="8"/>
                    </a:lnTo>
                    <a:lnTo>
                      <a:pt x="447" y="5"/>
                    </a:lnTo>
                    <a:lnTo>
                      <a:pt x="449" y="0"/>
                    </a:lnTo>
                  </a:path>
                </a:pathLst>
              </a:custGeom>
              <a:noFill/>
              <a:ln w="28575">
                <a:solidFill>
                  <a:srgbClr val="0000FF"/>
                </a:solidFill>
                <a:prstDash val="solid"/>
                <a:round/>
                <a:headEnd/>
                <a:tailEnd/>
              </a:ln>
            </p:spPr>
            <p:txBody>
              <a:bodyPr/>
              <a:lstStyle/>
              <a:p>
                <a:pPr eaLnBrk="0" fontAlgn="base" hangingPunct="0">
                  <a:spcBef>
                    <a:spcPct val="0"/>
                  </a:spcBef>
                  <a:spcAft>
                    <a:spcPct val="0"/>
                  </a:spcAft>
                </a:pPr>
                <a:endParaRPr lang="en-GB" i="1" smtClean="0">
                  <a:solidFill>
                    <a:srgbClr val="FFFFFF"/>
                  </a:solidFill>
                  <a:latin typeface="Tahoma" pitchFamily="34" charset="0"/>
                </a:endParaRPr>
              </a:p>
            </p:txBody>
          </p:sp>
          <p:sp>
            <p:nvSpPr>
              <p:cNvPr id="45090" name="Rectangle 30"/>
              <p:cNvSpPr>
                <a:spLocks noChangeArrowheads="1"/>
              </p:cNvSpPr>
              <p:nvPr/>
            </p:nvSpPr>
            <p:spPr bwMode="auto">
              <a:xfrm rot="16200000">
                <a:off x="1944" y="2920"/>
                <a:ext cx="44"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0</a:t>
                </a:r>
                <a:endParaRPr lang="en-US" b="1" smtClean="0">
                  <a:solidFill>
                    <a:srgbClr val="FFFFFF"/>
                  </a:solidFill>
                </a:endParaRPr>
              </a:p>
            </p:txBody>
          </p:sp>
          <p:sp>
            <p:nvSpPr>
              <p:cNvPr id="45091" name="Rectangle 31"/>
              <p:cNvSpPr>
                <a:spLocks noChangeArrowheads="1"/>
              </p:cNvSpPr>
              <p:nvPr/>
            </p:nvSpPr>
            <p:spPr bwMode="auto">
              <a:xfrm rot="16200000">
                <a:off x="1944" y="2704"/>
                <a:ext cx="44"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5</a:t>
                </a:r>
                <a:endParaRPr lang="en-US" b="1" smtClean="0">
                  <a:solidFill>
                    <a:srgbClr val="FFFFFF"/>
                  </a:solidFill>
                </a:endParaRPr>
              </a:p>
            </p:txBody>
          </p:sp>
          <p:sp>
            <p:nvSpPr>
              <p:cNvPr id="45092" name="Rectangle 32"/>
              <p:cNvSpPr>
                <a:spLocks noChangeArrowheads="1"/>
              </p:cNvSpPr>
              <p:nvPr/>
            </p:nvSpPr>
            <p:spPr bwMode="auto">
              <a:xfrm rot="16200000">
                <a:off x="1922" y="2477"/>
                <a:ext cx="89"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10</a:t>
                </a:r>
                <a:endParaRPr lang="en-US" b="1" smtClean="0">
                  <a:solidFill>
                    <a:srgbClr val="FFFFFF"/>
                  </a:solidFill>
                </a:endParaRPr>
              </a:p>
            </p:txBody>
          </p:sp>
          <p:sp>
            <p:nvSpPr>
              <p:cNvPr id="45093" name="Rectangle 33"/>
              <p:cNvSpPr>
                <a:spLocks noChangeArrowheads="1"/>
              </p:cNvSpPr>
              <p:nvPr/>
            </p:nvSpPr>
            <p:spPr bwMode="auto">
              <a:xfrm rot="16200000">
                <a:off x="1922" y="2261"/>
                <a:ext cx="89"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15</a:t>
                </a:r>
                <a:endParaRPr lang="en-US" b="1" smtClean="0">
                  <a:solidFill>
                    <a:srgbClr val="FFFFFF"/>
                  </a:solidFill>
                </a:endParaRPr>
              </a:p>
            </p:txBody>
          </p:sp>
          <p:sp>
            <p:nvSpPr>
              <p:cNvPr id="45094" name="Rectangle 34"/>
              <p:cNvSpPr>
                <a:spLocks noChangeArrowheads="1"/>
              </p:cNvSpPr>
              <p:nvPr/>
            </p:nvSpPr>
            <p:spPr bwMode="auto">
              <a:xfrm rot="16200000">
                <a:off x="1922" y="2042"/>
                <a:ext cx="89"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20</a:t>
                </a:r>
                <a:endParaRPr lang="en-US" b="1" smtClean="0">
                  <a:solidFill>
                    <a:srgbClr val="FFFFFF"/>
                  </a:solidFill>
                </a:endParaRPr>
              </a:p>
            </p:txBody>
          </p:sp>
          <p:sp>
            <p:nvSpPr>
              <p:cNvPr id="45095" name="Rectangle 35"/>
              <p:cNvSpPr>
                <a:spLocks noChangeArrowheads="1"/>
              </p:cNvSpPr>
              <p:nvPr/>
            </p:nvSpPr>
            <p:spPr bwMode="auto">
              <a:xfrm rot="16200000">
                <a:off x="1922" y="1825"/>
                <a:ext cx="89"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25</a:t>
                </a:r>
                <a:endParaRPr lang="en-US" b="1" smtClean="0">
                  <a:solidFill>
                    <a:srgbClr val="FFFFFF"/>
                  </a:solidFill>
                </a:endParaRPr>
              </a:p>
            </p:txBody>
          </p:sp>
          <p:sp>
            <p:nvSpPr>
              <p:cNvPr id="45096" name="Rectangle 36"/>
              <p:cNvSpPr>
                <a:spLocks noChangeArrowheads="1"/>
              </p:cNvSpPr>
              <p:nvPr/>
            </p:nvSpPr>
            <p:spPr bwMode="auto">
              <a:xfrm rot="16200000">
                <a:off x="1922" y="1602"/>
                <a:ext cx="89" cy="11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30</a:t>
                </a:r>
                <a:endParaRPr lang="en-US" b="1" smtClean="0">
                  <a:solidFill>
                    <a:srgbClr val="FFFFFF"/>
                  </a:solidFill>
                </a:endParaRPr>
              </a:p>
            </p:txBody>
          </p:sp>
          <p:sp>
            <p:nvSpPr>
              <p:cNvPr id="45097" name="Rectangle 37"/>
              <p:cNvSpPr>
                <a:spLocks noChangeArrowheads="1"/>
              </p:cNvSpPr>
              <p:nvPr/>
            </p:nvSpPr>
            <p:spPr bwMode="auto">
              <a:xfrm>
                <a:off x="2112" y="3079"/>
                <a:ext cx="46"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0</a:t>
                </a:r>
                <a:endParaRPr lang="en-US" b="1" smtClean="0">
                  <a:solidFill>
                    <a:srgbClr val="FFFFFF"/>
                  </a:solidFill>
                </a:endParaRPr>
              </a:p>
            </p:txBody>
          </p:sp>
          <p:sp>
            <p:nvSpPr>
              <p:cNvPr id="45098" name="Rectangle 38"/>
              <p:cNvSpPr>
                <a:spLocks noChangeArrowheads="1"/>
              </p:cNvSpPr>
              <p:nvPr/>
            </p:nvSpPr>
            <p:spPr bwMode="auto">
              <a:xfrm>
                <a:off x="2443" y="3079"/>
                <a:ext cx="46"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2</a:t>
                </a:r>
                <a:endParaRPr lang="en-US" b="1" smtClean="0">
                  <a:solidFill>
                    <a:srgbClr val="FFFFFF"/>
                  </a:solidFill>
                </a:endParaRPr>
              </a:p>
            </p:txBody>
          </p:sp>
          <p:sp>
            <p:nvSpPr>
              <p:cNvPr id="45099" name="Rectangle 39"/>
              <p:cNvSpPr>
                <a:spLocks noChangeArrowheads="1"/>
              </p:cNvSpPr>
              <p:nvPr/>
            </p:nvSpPr>
            <p:spPr bwMode="auto">
              <a:xfrm>
                <a:off x="2779" y="3079"/>
                <a:ext cx="46"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4</a:t>
                </a:r>
                <a:endParaRPr lang="en-US" b="1" smtClean="0">
                  <a:solidFill>
                    <a:srgbClr val="FFFFFF"/>
                  </a:solidFill>
                </a:endParaRPr>
              </a:p>
            </p:txBody>
          </p:sp>
          <p:sp>
            <p:nvSpPr>
              <p:cNvPr id="45100" name="Rectangle 40"/>
              <p:cNvSpPr>
                <a:spLocks noChangeArrowheads="1"/>
              </p:cNvSpPr>
              <p:nvPr/>
            </p:nvSpPr>
            <p:spPr bwMode="auto">
              <a:xfrm>
                <a:off x="3110" y="3079"/>
                <a:ext cx="46"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6</a:t>
                </a:r>
                <a:endParaRPr lang="en-US" b="1" smtClean="0">
                  <a:solidFill>
                    <a:srgbClr val="FFFFFF"/>
                  </a:solidFill>
                </a:endParaRPr>
              </a:p>
            </p:txBody>
          </p:sp>
          <p:sp>
            <p:nvSpPr>
              <p:cNvPr id="45101" name="Rectangle 41"/>
              <p:cNvSpPr>
                <a:spLocks noChangeArrowheads="1"/>
              </p:cNvSpPr>
              <p:nvPr/>
            </p:nvSpPr>
            <p:spPr bwMode="auto">
              <a:xfrm>
                <a:off x="3440" y="3079"/>
                <a:ext cx="46"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8</a:t>
                </a:r>
                <a:endParaRPr lang="en-US" b="1" smtClean="0">
                  <a:solidFill>
                    <a:srgbClr val="FFFFFF"/>
                  </a:solidFill>
                </a:endParaRPr>
              </a:p>
            </p:txBody>
          </p:sp>
          <p:sp>
            <p:nvSpPr>
              <p:cNvPr id="45102" name="Rectangle 42"/>
              <p:cNvSpPr>
                <a:spLocks noChangeArrowheads="1"/>
              </p:cNvSpPr>
              <p:nvPr/>
            </p:nvSpPr>
            <p:spPr bwMode="auto">
              <a:xfrm>
                <a:off x="3752" y="3079"/>
                <a:ext cx="92"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10</a:t>
                </a:r>
                <a:endParaRPr lang="en-US" b="1" smtClean="0">
                  <a:solidFill>
                    <a:srgbClr val="FFFFFF"/>
                  </a:solidFill>
                </a:endParaRPr>
              </a:p>
            </p:txBody>
          </p:sp>
          <p:sp>
            <p:nvSpPr>
              <p:cNvPr id="45103" name="Rectangle 43"/>
              <p:cNvSpPr>
                <a:spLocks noChangeArrowheads="1"/>
              </p:cNvSpPr>
              <p:nvPr/>
            </p:nvSpPr>
            <p:spPr bwMode="auto">
              <a:xfrm>
                <a:off x="4088" y="3079"/>
                <a:ext cx="92"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12</a:t>
                </a:r>
                <a:endParaRPr lang="en-US" b="1" smtClean="0">
                  <a:solidFill>
                    <a:srgbClr val="FFFFFF"/>
                  </a:solidFill>
                </a:endParaRPr>
              </a:p>
            </p:txBody>
          </p:sp>
          <p:sp>
            <p:nvSpPr>
              <p:cNvPr id="45104" name="Rectangle 44"/>
              <p:cNvSpPr>
                <a:spLocks noChangeArrowheads="1"/>
              </p:cNvSpPr>
              <p:nvPr/>
            </p:nvSpPr>
            <p:spPr bwMode="auto">
              <a:xfrm>
                <a:off x="4419" y="3079"/>
                <a:ext cx="92"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14</a:t>
                </a:r>
                <a:endParaRPr lang="en-US" b="1" smtClean="0">
                  <a:solidFill>
                    <a:srgbClr val="FFFFFF"/>
                  </a:solidFill>
                </a:endParaRPr>
              </a:p>
            </p:txBody>
          </p:sp>
          <p:sp>
            <p:nvSpPr>
              <p:cNvPr id="45105" name="Rectangle 45"/>
              <p:cNvSpPr>
                <a:spLocks noChangeArrowheads="1"/>
              </p:cNvSpPr>
              <p:nvPr/>
            </p:nvSpPr>
            <p:spPr bwMode="auto">
              <a:xfrm>
                <a:off x="4749" y="3079"/>
                <a:ext cx="92" cy="107"/>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100" b="1" smtClean="0">
                    <a:solidFill>
                      <a:srgbClr val="000000"/>
                    </a:solidFill>
                    <a:latin typeface="Times New Roman" pitchFamily="18" charset="0"/>
                  </a:rPr>
                  <a:t>16</a:t>
                </a:r>
                <a:endParaRPr lang="en-US" b="1" smtClean="0">
                  <a:solidFill>
                    <a:srgbClr val="FFFFFF"/>
                  </a:solidFill>
                </a:endParaRPr>
              </a:p>
            </p:txBody>
          </p:sp>
          <p:sp>
            <p:nvSpPr>
              <p:cNvPr id="45106" name="Rectangle 46"/>
              <p:cNvSpPr>
                <a:spLocks noChangeArrowheads="1"/>
              </p:cNvSpPr>
              <p:nvPr/>
            </p:nvSpPr>
            <p:spPr bwMode="auto">
              <a:xfrm>
                <a:off x="2815" y="3242"/>
                <a:ext cx="1484"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000000"/>
                    </a:solidFill>
                  </a:rPr>
                  <a:t>Years since randomisation</a:t>
                </a:r>
                <a:endParaRPr lang="en-US" b="1" smtClean="0">
                  <a:solidFill>
                    <a:srgbClr val="FFFFFF"/>
                  </a:solidFill>
                </a:endParaRPr>
              </a:p>
            </p:txBody>
          </p:sp>
        </p:grpSp>
        <p:sp>
          <p:nvSpPr>
            <p:cNvPr id="45067" name="Rectangle 47"/>
            <p:cNvSpPr>
              <a:spLocks noChangeArrowheads="1"/>
            </p:cNvSpPr>
            <p:nvPr/>
          </p:nvSpPr>
          <p:spPr bwMode="auto">
            <a:xfrm>
              <a:off x="3523" y="1837"/>
              <a:ext cx="449"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FF0000"/>
                  </a:solidFill>
                </a:rPr>
                <a:t>Placebo</a:t>
              </a:r>
              <a:endParaRPr lang="en-US" b="1" smtClean="0">
                <a:solidFill>
                  <a:srgbClr val="FFFFFF"/>
                </a:solidFill>
              </a:endParaRPr>
            </a:p>
          </p:txBody>
        </p:sp>
        <p:sp>
          <p:nvSpPr>
            <p:cNvPr id="45068" name="Rectangle 48"/>
            <p:cNvSpPr>
              <a:spLocks noChangeArrowheads="1"/>
            </p:cNvSpPr>
            <p:nvPr/>
          </p:nvSpPr>
          <p:spPr bwMode="auto">
            <a:xfrm>
              <a:off x="4316" y="2335"/>
              <a:ext cx="631" cy="136"/>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b="1" smtClean="0">
                  <a:solidFill>
                    <a:srgbClr val="333399"/>
                  </a:solidFill>
                </a:rPr>
                <a:t>Pravastatin</a:t>
              </a:r>
              <a:endParaRPr lang="en-US" b="1" smtClean="0">
                <a:solidFill>
                  <a:srgbClr val="FFFFFF"/>
                </a:solidFill>
              </a:endParaRPr>
            </a:p>
          </p:txBody>
        </p:sp>
        <p:sp>
          <p:nvSpPr>
            <p:cNvPr id="45069" name="Rectangle 49"/>
            <p:cNvSpPr>
              <a:spLocks noChangeArrowheads="1"/>
            </p:cNvSpPr>
            <p:nvPr/>
          </p:nvSpPr>
          <p:spPr bwMode="auto">
            <a:xfrm rot="16200000">
              <a:off x="1622" y="2216"/>
              <a:ext cx="101" cy="141"/>
            </a:xfrm>
            <a:prstGeom prst="rect">
              <a:avLst/>
            </a:prstGeom>
            <a:noFill/>
            <a:ln w="9525">
              <a:noFill/>
              <a:miter lim="800000"/>
              <a:headEnd/>
              <a:tailEnd/>
            </a:ln>
          </p:spPr>
          <p:txBody>
            <a:bodyPr wrap="none" lIns="0" tIns="0" rIns="0" bIns="0">
              <a:spAutoFit/>
            </a:bodyPr>
            <a:lstStyle/>
            <a:p>
              <a:pPr algn="ctr" eaLnBrk="0" fontAlgn="base" hangingPunct="0">
                <a:spcBef>
                  <a:spcPct val="0"/>
                </a:spcBef>
                <a:spcAft>
                  <a:spcPct val="0"/>
                </a:spcAft>
              </a:pPr>
              <a:r>
                <a:rPr lang="en-US" sz="1400" smtClean="0">
                  <a:solidFill>
                    <a:srgbClr val="000000"/>
                  </a:solidFill>
                </a:rPr>
                <a:t>%</a:t>
              </a:r>
              <a:endParaRPr lang="en-US" b="1" smtClean="0">
                <a:solidFill>
                  <a:srgbClr val="FFFFFF"/>
                </a:solidFill>
              </a:endParaRPr>
            </a:p>
          </p:txBody>
        </p:sp>
      </p:grpSp>
      <p:sp>
        <p:nvSpPr>
          <p:cNvPr id="45063" name="Text Box 50"/>
          <p:cNvSpPr txBox="1">
            <a:spLocks noChangeArrowheads="1"/>
          </p:cNvSpPr>
          <p:nvPr/>
        </p:nvSpPr>
        <p:spPr bwMode="auto">
          <a:xfrm>
            <a:off x="5232258" y="2028051"/>
            <a:ext cx="2076209" cy="523220"/>
          </a:xfrm>
          <a:prstGeom prst="rect">
            <a:avLst/>
          </a:prstGeom>
          <a:noFill/>
          <a:ln w="12700">
            <a:noFill/>
            <a:miter lim="800000"/>
            <a:headEnd type="none" w="sm" len="sm"/>
            <a:tailEnd type="none" w="sm" len="sm"/>
          </a:ln>
        </p:spPr>
        <p:txBody>
          <a:bodyPr wrap="none">
            <a:spAutoFit/>
          </a:bodyPr>
          <a:lstStyle/>
          <a:p>
            <a:pPr algn="ctr" eaLnBrk="0" hangingPunct="0"/>
            <a:r>
              <a:rPr lang="en-GB" sz="1800" b="1" dirty="0" smtClean="0">
                <a:solidFill>
                  <a:srgbClr val="000000"/>
                </a:solidFill>
              </a:rPr>
              <a:t>P&lt;0.0001,  25% </a:t>
            </a:r>
            <a:r>
              <a:rPr lang="en-GB" sz="2800" b="1" dirty="0" smtClean="0">
                <a:solidFill>
                  <a:srgbClr val="000000"/>
                </a:solidFill>
              </a:rPr>
              <a:t>↓</a:t>
            </a:r>
            <a:endParaRPr lang="en-US" sz="1800" b="1" dirty="0" smtClean="0">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GB" dirty="0" smtClean="0"/>
              <a:t>Data quality</a:t>
            </a:r>
            <a:endParaRPr lang="en-US" dirty="0" smtClean="0"/>
          </a:p>
        </p:txBody>
      </p:sp>
      <p:pic>
        <p:nvPicPr>
          <p:cNvPr id="208900" name="Picture 4" descr="Picture"/>
          <p:cNvPicPr>
            <a:picLocks noGrp="1" noChangeAspect="1" noChangeArrowheads="1"/>
          </p:cNvPicPr>
          <p:nvPr>
            <p:ph idx="1"/>
          </p:nvPr>
        </p:nvPicPr>
        <p:blipFill>
          <a:blip r:embed="rId3" cstate="print"/>
          <a:srcRect/>
          <a:stretch>
            <a:fillRect/>
          </a:stretch>
        </p:blipFill>
        <p:spPr>
          <a:xfrm>
            <a:off x="2100262" y="1649414"/>
            <a:ext cx="5592763" cy="4194175"/>
          </a:xfrm>
        </p:spPr>
      </p:pic>
      <p:sp>
        <p:nvSpPr>
          <p:cNvPr id="4" name="TextBox 3"/>
          <p:cNvSpPr txBox="1"/>
          <p:nvPr/>
        </p:nvSpPr>
        <p:spPr>
          <a:xfrm>
            <a:off x="5408024" y="391887"/>
            <a:ext cx="3579222" cy="646331"/>
          </a:xfrm>
          <a:prstGeom prst="rect">
            <a:avLst/>
          </a:prstGeom>
          <a:noFill/>
        </p:spPr>
        <p:txBody>
          <a:bodyPr wrap="square" rtlCol="0">
            <a:spAutoFit/>
          </a:bodyPr>
          <a:lstStyle/>
          <a:p>
            <a:r>
              <a:rPr lang="en-GB" sz="3600" b="1" dirty="0" smtClean="0">
                <a:solidFill>
                  <a:schemeClr val="bg1"/>
                </a:solidFill>
              </a:rPr>
              <a:t>The old ways?</a:t>
            </a:r>
            <a:endParaRPr lang="en-GB" sz="36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74825" y="772300"/>
            <a:ext cx="7677150" cy="497701"/>
          </a:xfrm>
        </p:spPr>
        <p:txBody>
          <a:bodyPr/>
          <a:lstStyle/>
          <a:p>
            <a:pPr eaLnBrk="1" hangingPunct="1"/>
            <a:r>
              <a:rPr lang="en-US" dirty="0" smtClean="0"/>
              <a:t>Admissions involving PCI/ CABG</a:t>
            </a:r>
          </a:p>
        </p:txBody>
      </p:sp>
      <p:sp>
        <p:nvSpPr>
          <p:cNvPr id="45060" name="Rectangle 4"/>
          <p:cNvSpPr>
            <a:spLocks noChangeArrowheads="1"/>
          </p:cNvSpPr>
          <p:nvPr/>
        </p:nvSpPr>
        <p:spPr bwMode="auto">
          <a:xfrm>
            <a:off x="0" y="2160687"/>
            <a:ext cx="184731" cy="307777"/>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en-GB" i="1" smtClean="0">
              <a:solidFill>
                <a:srgbClr val="FFFFFF"/>
              </a:solidFill>
              <a:latin typeface="Tahoma" pitchFamily="34" charset="0"/>
            </a:endParaRPr>
          </a:p>
        </p:txBody>
      </p:sp>
      <p:graphicFrame>
        <p:nvGraphicFramePr>
          <p:cNvPr id="51" name="Content Placeholder 4"/>
          <p:cNvGraphicFramePr>
            <a:graphicFrameLocks noGrp="1"/>
          </p:cNvGraphicFramePr>
          <p:nvPr>
            <p:ph idx="1"/>
          </p:nvPr>
        </p:nvGraphicFramePr>
        <p:xfrm>
          <a:off x="1676636" y="1772817"/>
          <a:ext cx="7511244" cy="43099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772300"/>
            <a:ext cx="7677150" cy="497701"/>
          </a:xfrm>
        </p:spPr>
        <p:txBody>
          <a:bodyPr/>
          <a:lstStyle/>
          <a:p>
            <a:r>
              <a:rPr lang="en-GB" dirty="0" smtClean="0"/>
              <a:t>Admissions due to Stroke </a:t>
            </a:r>
            <a:endParaRPr lang="en-GB" dirty="0"/>
          </a:p>
        </p:txBody>
      </p:sp>
      <p:graphicFrame>
        <p:nvGraphicFramePr>
          <p:cNvPr id="8" name="Content Placeholder 4"/>
          <p:cNvGraphicFramePr>
            <a:graphicFrameLocks/>
          </p:cNvGraphicFramePr>
          <p:nvPr/>
        </p:nvGraphicFramePr>
        <p:xfrm>
          <a:off x="1754645" y="1700808"/>
          <a:ext cx="7589253" cy="43819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406939" y="2090058"/>
            <a:ext cx="2033050" cy="461665"/>
          </a:xfrm>
          <a:prstGeom prst="rect">
            <a:avLst/>
          </a:prstGeom>
          <a:noFill/>
        </p:spPr>
        <p:txBody>
          <a:bodyPr wrap="square" rtlCol="0">
            <a:spAutoFit/>
          </a:bodyPr>
          <a:lstStyle/>
          <a:p>
            <a:r>
              <a:rPr lang="en-GB" sz="1600" b="1" dirty="0" smtClean="0">
                <a:solidFill>
                  <a:schemeClr val="bg2"/>
                </a:solidFill>
              </a:rPr>
              <a:t>P=0.038,  19% </a:t>
            </a:r>
            <a:r>
              <a:rPr lang="en-GB" sz="2400" b="1" dirty="0" smtClean="0">
                <a:solidFill>
                  <a:schemeClr val="bg2"/>
                </a:solidFill>
              </a:rPr>
              <a:t>↓</a:t>
            </a:r>
            <a:endParaRPr lang="en-GB" sz="1600" b="1" dirty="0">
              <a:solidFill>
                <a:schemeClr val="bg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772300"/>
            <a:ext cx="7677150" cy="497701"/>
          </a:xfrm>
        </p:spPr>
        <p:txBody>
          <a:bodyPr/>
          <a:lstStyle/>
          <a:p>
            <a:r>
              <a:rPr lang="en-GB" dirty="0" smtClean="0"/>
              <a:t>Admissions due to Heart Failure</a:t>
            </a:r>
            <a:endParaRPr lang="en-GB" dirty="0"/>
          </a:p>
        </p:txBody>
      </p:sp>
      <p:graphicFrame>
        <p:nvGraphicFramePr>
          <p:cNvPr id="5" name="Content Placeholder 4"/>
          <p:cNvGraphicFramePr>
            <a:graphicFrameLocks noGrp="1"/>
          </p:cNvGraphicFramePr>
          <p:nvPr>
            <p:ph idx="1"/>
          </p:nvPr>
        </p:nvGraphicFramePr>
        <p:xfrm>
          <a:off x="1754645" y="1700809"/>
          <a:ext cx="7667261" cy="44539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7" y="716900"/>
            <a:ext cx="7677150" cy="553101"/>
          </a:xfrm>
        </p:spPr>
        <p:txBody>
          <a:bodyPr/>
          <a:lstStyle/>
          <a:p>
            <a:r>
              <a:rPr lang="en-GB" sz="3600" b="1" dirty="0" smtClean="0"/>
              <a:t>COSTS and QALYs</a:t>
            </a:r>
            <a:endParaRPr lang="en-GB" sz="3600" b="1" dirty="0"/>
          </a:p>
        </p:txBody>
      </p:sp>
      <p:pic>
        <p:nvPicPr>
          <p:cNvPr id="4" name="Content Placeholder 3" descr="Figure 1.jpg"/>
          <p:cNvPicPr>
            <a:picLocks noGrp="1"/>
          </p:cNvPicPr>
          <p:nvPr>
            <p:ph idx="1"/>
          </p:nvPr>
        </p:nvPicPr>
        <p:blipFill>
          <a:blip r:embed="rId2" cstate="print"/>
          <a:stretch>
            <a:fillRect/>
          </a:stretch>
        </p:blipFill>
        <p:spPr>
          <a:xfrm>
            <a:off x="156754" y="1515290"/>
            <a:ext cx="9548949" cy="534270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7" y="716900"/>
            <a:ext cx="7677150" cy="553101"/>
          </a:xfrm>
        </p:spPr>
        <p:txBody>
          <a:bodyPr/>
          <a:lstStyle/>
          <a:p>
            <a:r>
              <a:rPr lang="en-GB" sz="3600" b="1" dirty="0" smtClean="0"/>
              <a:t>Benefits over 15 years</a:t>
            </a:r>
            <a:endParaRPr lang="en-GB" sz="3600" b="1" dirty="0"/>
          </a:p>
        </p:txBody>
      </p:sp>
      <p:sp>
        <p:nvSpPr>
          <p:cNvPr id="5" name="Content Placeholder 4"/>
          <p:cNvSpPr>
            <a:spLocks noGrp="1"/>
          </p:cNvSpPr>
          <p:nvPr>
            <p:ph idx="1"/>
          </p:nvPr>
        </p:nvSpPr>
        <p:spPr>
          <a:xfrm>
            <a:off x="950421" y="1933303"/>
            <a:ext cx="8984191" cy="3502117"/>
          </a:xfrm>
        </p:spPr>
        <p:txBody>
          <a:bodyPr>
            <a:normAutofit/>
          </a:bodyPr>
          <a:lstStyle/>
          <a:p>
            <a:r>
              <a:rPr lang="en-GB" sz="3500" dirty="0" smtClean="0"/>
              <a:t>5 years treatment of 1000 patients would</a:t>
            </a:r>
          </a:p>
          <a:p>
            <a:pPr lvl="1"/>
            <a:r>
              <a:rPr lang="en-GB" b="1" dirty="0" smtClean="0"/>
              <a:t>save the UK NHS £ 710,000 ( &gt;$1m)</a:t>
            </a:r>
          </a:p>
          <a:p>
            <a:pPr lvl="1"/>
            <a:r>
              <a:rPr lang="en-GB" b="1" dirty="0" smtClean="0"/>
              <a:t>gain 136 QALYs </a:t>
            </a:r>
          </a:p>
          <a:p>
            <a:pPr lvl="1"/>
            <a:r>
              <a:rPr lang="en-GB" b="1" dirty="0" smtClean="0"/>
              <a:t>prevent 1836  days in hospital</a:t>
            </a:r>
          </a:p>
          <a:p>
            <a:pPr lvl="1"/>
            <a:r>
              <a:rPr lang="en-GB" b="1" dirty="0" smtClean="0"/>
              <a:t>result in no excess in non-CV admissions/costs</a:t>
            </a:r>
            <a:endParaRPr lang="en-GB"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aphicFrame>
        <p:nvGraphicFramePr>
          <p:cNvPr id="4" name="Table 3"/>
          <p:cNvGraphicFramePr>
            <a:graphicFrameLocks noGrp="1"/>
          </p:cNvGraphicFramePr>
          <p:nvPr/>
        </p:nvGraphicFramePr>
        <p:xfrm>
          <a:off x="849085" y="2024747"/>
          <a:ext cx="8569234" cy="3359655"/>
        </p:xfrm>
        <a:graphic>
          <a:graphicData uri="http://schemas.openxmlformats.org/drawingml/2006/table">
            <a:tbl>
              <a:tblPr firstRow="1" bandRow="1">
                <a:tableStyleId>{1FECB4D8-DB02-4DC6-A0A2-4F2EBAE1DC90}</a:tableStyleId>
              </a:tblPr>
              <a:tblGrid>
                <a:gridCol w="1076199"/>
                <a:gridCol w="1118362"/>
                <a:gridCol w="1477968"/>
                <a:gridCol w="1069289"/>
                <a:gridCol w="1379064"/>
                <a:gridCol w="1102879"/>
                <a:gridCol w="1345473"/>
              </a:tblGrid>
              <a:tr h="375298">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dirty="0" smtClean="0">
                          <a:solidFill>
                            <a:schemeClr val="tx1"/>
                          </a:solidFill>
                        </a:rPr>
                        <a:t>Within-trial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smtClean="0">
                          <a:solidFill>
                            <a:schemeClr val="tx1"/>
                          </a:solidFill>
                        </a:rPr>
                        <a:t>Post-trial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dirty="0" smtClean="0">
                          <a:solidFill>
                            <a:schemeClr val="tx1"/>
                          </a:solidFill>
                        </a:rPr>
                        <a:t>Overall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797">
                <a:tc>
                  <a:txBody>
                    <a:bodyPr/>
                    <a:lstStyle/>
                    <a:p>
                      <a:pPr algn="ctr">
                        <a:lnSpc>
                          <a:spcPct val="150000"/>
                        </a:lnSpc>
                      </a:pPr>
                      <a:endParaRPr lang="en-GB" sz="12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a:latin typeface="Calibri"/>
                          <a:ea typeface="Times New Roman"/>
                          <a:cs typeface="Times New Roman"/>
                        </a:rPr>
                        <a:t>Placebo</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err="1">
                          <a:latin typeface="Calibri"/>
                          <a:ea typeface="Times New Roman"/>
                          <a:cs typeface="Times New Roman"/>
                        </a:rPr>
                        <a:t>Pravastatin</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a:latin typeface="Calibri"/>
                          <a:ea typeface="Times New Roman"/>
                          <a:cs typeface="Times New Roman"/>
                        </a:rPr>
                        <a:t>Placebo</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err="1">
                          <a:latin typeface="Calibri"/>
                          <a:ea typeface="Times New Roman"/>
                          <a:cs typeface="Times New Roman"/>
                        </a:rPr>
                        <a:t>Pravastatin</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a:latin typeface="Calibri"/>
                          <a:ea typeface="Times New Roman"/>
                          <a:cs typeface="Times New Roman"/>
                        </a:rPr>
                        <a:t>Placebo</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000" b="1" i="1" dirty="0" err="1">
                          <a:latin typeface="Calibri"/>
                          <a:ea typeface="Times New Roman"/>
                          <a:cs typeface="Times New Roman"/>
                        </a:rPr>
                        <a:t>Pravastatin</a:t>
                      </a:r>
                      <a:endParaRPr lang="en-GB" sz="20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98">
                <a:tc>
                  <a:txBody>
                    <a:bodyPr/>
                    <a:lstStyle/>
                    <a:p>
                      <a:pPr algn="ctr">
                        <a:spcAft>
                          <a:spcPts val="0"/>
                        </a:spcAft>
                      </a:pPr>
                      <a:r>
                        <a:rPr lang="en-GB" sz="1800" b="1" dirty="0" smtClean="0">
                          <a:latin typeface="Times New Roman"/>
                          <a:ea typeface="Times New Roman"/>
                          <a:cs typeface="Times New Roman"/>
                        </a:rPr>
                        <a:t>N</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 </a:t>
                      </a:r>
                      <a:r>
                        <a:rPr lang="en-US" sz="1800" b="1" dirty="0">
                          <a:latin typeface="Times New Roman"/>
                          <a:ea typeface="Times New Roman"/>
                          <a:cs typeface="Times New Roman"/>
                        </a:rPr>
                        <a:t>2913</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 </a:t>
                      </a:r>
                      <a:r>
                        <a:rPr lang="en-US" sz="1800" b="1" dirty="0">
                          <a:latin typeface="Times New Roman"/>
                          <a:ea typeface="Times New Roman"/>
                          <a:cs typeface="Times New Roman"/>
                        </a:rPr>
                        <a:t>2891</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 </a:t>
                      </a:r>
                      <a:r>
                        <a:rPr lang="en-US" sz="1800" b="1" dirty="0">
                          <a:latin typeface="Times New Roman"/>
                          <a:ea typeface="Times New Roman"/>
                          <a:cs typeface="Times New Roman"/>
                        </a:rPr>
                        <a:t>2543</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2501</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2913</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2891</a:t>
                      </a:r>
                    </a:p>
                    <a:p>
                      <a:pPr algn="ctr">
                        <a:spcAft>
                          <a:spcPts val="0"/>
                        </a:spcAft>
                      </a:pP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543">
                <a:tc>
                  <a:txBody>
                    <a:bodyPr/>
                    <a:lstStyle/>
                    <a:p>
                      <a:pPr algn="ctr">
                        <a:spcAft>
                          <a:spcPts val="0"/>
                        </a:spcAft>
                      </a:pPr>
                      <a:r>
                        <a:rPr lang="en-GB" sz="1800" b="1" dirty="0" smtClean="0">
                          <a:latin typeface="Times New Roman"/>
                          <a:ea typeface="Times New Roman"/>
                          <a:cs typeface="Times New Roman"/>
                        </a:rPr>
                        <a:t>Incident</a:t>
                      </a:r>
                    </a:p>
                    <a:p>
                      <a:pPr algn="ctr">
                        <a:spcAft>
                          <a:spcPts val="0"/>
                        </a:spcAft>
                      </a:pPr>
                      <a:r>
                        <a:rPr lang="en-GB" sz="1800" b="1" dirty="0" smtClean="0">
                          <a:latin typeface="Times New Roman"/>
                          <a:ea typeface="Times New Roman"/>
                          <a:cs typeface="Times New Roman"/>
                        </a:rPr>
                        <a:t> cancers</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191</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230</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346</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340</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537</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smtClean="0">
                          <a:latin typeface="Times New Roman"/>
                          <a:ea typeface="Times New Roman"/>
                          <a:cs typeface="Times New Roman"/>
                        </a:rPr>
                        <a:t>570</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3543">
                <a:tc>
                  <a:txBody>
                    <a:bodyPr/>
                    <a:lstStyle/>
                    <a:p>
                      <a:pPr algn="ctr">
                        <a:spcAft>
                          <a:spcPts val="0"/>
                        </a:spcAft>
                      </a:pPr>
                      <a:r>
                        <a:rPr lang="en-GB" sz="1800" b="1" dirty="0" smtClean="0">
                          <a:latin typeface="Times New Roman"/>
                          <a:ea typeface="Times New Roman"/>
                          <a:cs typeface="Times New Roman"/>
                        </a:rPr>
                        <a:t>HR (95%CI)</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1</a:t>
                      </a:r>
                      <a:r>
                        <a:rPr lang="en-GB" sz="1600" b="1" dirty="0">
                          <a:latin typeface="Times New Roman"/>
                          <a:ea typeface="Times New Roman"/>
                          <a:cs typeface="Times New Roman"/>
                        </a:rPr>
                        <a:t>·</a:t>
                      </a:r>
                      <a:r>
                        <a:rPr lang="en-US" sz="1800" b="1" dirty="0">
                          <a:latin typeface="Times New Roman"/>
                          <a:ea typeface="Times New Roman"/>
                          <a:cs typeface="Times New Roman"/>
                        </a:rPr>
                        <a:t>23 </a:t>
                      </a:r>
                      <a:endParaRPr lang="en-US" sz="1800" b="1" dirty="0" smtClean="0">
                        <a:latin typeface="Times New Roman"/>
                        <a:ea typeface="Times New Roman"/>
                        <a:cs typeface="Times New Roman"/>
                      </a:endParaRPr>
                    </a:p>
                    <a:p>
                      <a:pPr algn="ctr">
                        <a:spcAft>
                          <a:spcPts val="0"/>
                        </a:spcAft>
                      </a:pPr>
                      <a:r>
                        <a:rPr lang="en-US" sz="1800" b="1" dirty="0" smtClean="0">
                          <a:latin typeface="Times New Roman"/>
                          <a:ea typeface="Times New Roman"/>
                          <a:cs typeface="Times New Roman"/>
                        </a:rPr>
                        <a:t>(</a:t>
                      </a:r>
                      <a:r>
                        <a:rPr lang="en-US" sz="1800" b="1" dirty="0">
                          <a:latin typeface="Times New Roman"/>
                          <a:ea typeface="Times New Roman"/>
                          <a:cs typeface="Times New Roman"/>
                        </a:rPr>
                        <a:t>1</a:t>
                      </a:r>
                      <a:r>
                        <a:rPr lang="en-GB" sz="1600" b="1" dirty="0">
                          <a:latin typeface="Times New Roman"/>
                          <a:ea typeface="Times New Roman"/>
                          <a:cs typeface="Times New Roman"/>
                        </a:rPr>
                        <a:t>·</a:t>
                      </a:r>
                      <a:r>
                        <a:rPr lang="en-US" sz="1800" b="1" dirty="0">
                          <a:latin typeface="Times New Roman"/>
                          <a:ea typeface="Times New Roman"/>
                          <a:cs typeface="Times New Roman"/>
                        </a:rPr>
                        <a:t>01 - 1</a:t>
                      </a:r>
                      <a:r>
                        <a:rPr lang="en-GB" sz="1600" b="1" dirty="0">
                          <a:latin typeface="Times New Roman"/>
                          <a:ea typeface="Times New Roman"/>
                          <a:cs typeface="Times New Roman"/>
                        </a:rPr>
                        <a:t>·</a:t>
                      </a:r>
                      <a:r>
                        <a:rPr lang="en-US" sz="1800" b="1" dirty="0">
                          <a:latin typeface="Times New Roman"/>
                          <a:ea typeface="Times New Roman"/>
                          <a:cs typeface="Times New Roman"/>
                        </a:rPr>
                        <a:t>49)</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1</a:t>
                      </a:r>
                      <a:r>
                        <a:rPr lang="en-GB" sz="1600" b="1" dirty="0">
                          <a:latin typeface="Times New Roman"/>
                          <a:ea typeface="Times New Roman"/>
                          <a:cs typeface="Times New Roman"/>
                        </a:rPr>
                        <a:t>·</a:t>
                      </a:r>
                      <a:r>
                        <a:rPr lang="en-US" sz="1800" b="1" dirty="0" smtClean="0">
                          <a:latin typeface="Times New Roman"/>
                          <a:ea typeface="Times New Roman"/>
                          <a:cs typeface="Times New Roman"/>
                        </a:rPr>
                        <a:t>00</a:t>
                      </a:r>
                    </a:p>
                    <a:p>
                      <a:pPr algn="ctr">
                        <a:spcAft>
                          <a:spcPts val="0"/>
                        </a:spcAft>
                      </a:pPr>
                      <a:r>
                        <a:rPr lang="en-US" sz="1800" b="1" dirty="0" smtClean="0">
                          <a:latin typeface="Times New Roman"/>
                          <a:ea typeface="Times New Roman"/>
                          <a:cs typeface="Times New Roman"/>
                        </a:rPr>
                        <a:t> </a:t>
                      </a:r>
                      <a:r>
                        <a:rPr lang="en-US" sz="1800" b="1" dirty="0">
                          <a:latin typeface="Times New Roman"/>
                          <a:ea typeface="Times New Roman"/>
                          <a:cs typeface="Times New Roman"/>
                        </a:rPr>
                        <a:t>(0</a:t>
                      </a:r>
                      <a:r>
                        <a:rPr lang="en-GB" sz="1600" b="1" dirty="0">
                          <a:latin typeface="Times New Roman"/>
                          <a:ea typeface="Times New Roman"/>
                          <a:cs typeface="Times New Roman"/>
                        </a:rPr>
                        <a:t>·</a:t>
                      </a:r>
                      <a:r>
                        <a:rPr lang="en-US" sz="1800" b="1" dirty="0">
                          <a:latin typeface="Times New Roman"/>
                          <a:ea typeface="Times New Roman"/>
                          <a:cs typeface="Times New Roman"/>
                        </a:rPr>
                        <a:t>86 - 1</a:t>
                      </a:r>
                      <a:r>
                        <a:rPr lang="en-GB" sz="1600" b="1" dirty="0">
                          <a:latin typeface="Times New Roman"/>
                          <a:ea typeface="Times New Roman"/>
                          <a:cs typeface="Times New Roman"/>
                        </a:rPr>
                        <a:t>·</a:t>
                      </a:r>
                      <a:r>
                        <a:rPr lang="en-US" sz="1800" b="1" dirty="0">
                          <a:latin typeface="Times New Roman"/>
                          <a:ea typeface="Times New Roman"/>
                          <a:cs typeface="Times New Roman"/>
                        </a:rPr>
                        <a:t>16)</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1</a:t>
                      </a:r>
                      <a:r>
                        <a:rPr lang="en-GB" sz="1600" b="1" dirty="0">
                          <a:latin typeface="Times New Roman"/>
                          <a:ea typeface="Times New Roman"/>
                          <a:cs typeface="Times New Roman"/>
                        </a:rPr>
                        <a:t>·</a:t>
                      </a:r>
                      <a:r>
                        <a:rPr lang="en-US" sz="1800" b="1" dirty="0">
                          <a:latin typeface="Times New Roman"/>
                          <a:ea typeface="Times New Roman"/>
                          <a:cs typeface="Times New Roman"/>
                        </a:rPr>
                        <a:t>08 </a:t>
                      </a:r>
                      <a:endParaRPr lang="en-US" sz="1800" b="1" dirty="0" smtClean="0">
                        <a:latin typeface="Times New Roman"/>
                        <a:ea typeface="Times New Roman"/>
                        <a:cs typeface="Times New Roman"/>
                      </a:endParaRPr>
                    </a:p>
                    <a:p>
                      <a:pPr algn="ctr">
                        <a:spcAft>
                          <a:spcPts val="0"/>
                        </a:spcAft>
                      </a:pPr>
                      <a:r>
                        <a:rPr lang="en-US" sz="1800" b="1" dirty="0" smtClean="0">
                          <a:latin typeface="Times New Roman"/>
                          <a:ea typeface="Times New Roman"/>
                          <a:cs typeface="Times New Roman"/>
                        </a:rPr>
                        <a:t>(</a:t>
                      </a:r>
                      <a:r>
                        <a:rPr lang="en-US" sz="1800" b="1" dirty="0">
                          <a:latin typeface="Times New Roman"/>
                          <a:ea typeface="Times New Roman"/>
                          <a:cs typeface="Times New Roman"/>
                        </a:rPr>
                        <a:t>0</a:t>
                      </a:r>
                      <a:r>
                        <a:rPr lang="en-GB" sz="1600" b="1" dirty="0">
                          <a:latin typeface="Times New Roman"/>
                          <a:ea typeface="Times New Roman"/>
                          <a:cs typeface="Times New Roman"/>
                        </a:rPr>
                        <a:t>·</a:t>
                      </a:r>
                      <a:r>
                        <a:rPr lang="en-US" sz="1800" b="1" dirty="0">
                          <a:latin typeface="Times New Roman"/>
                          <a:ea typeface="Times New Roman"/>
                          <a:cs typeface="Times New Roman"/>
                        </a:rPr>
                        <a:t>96 - 1</a:t>
                      </a:r>
                      <a:r>
                        <a:rPr lang="en-GB" sz="1600" b="1" dirty="0">
                          <a:latin typeface="Times New Roman"/>
                          <a:ea typeface="Times New Roman"/>
                          <a:cs typeface="Times New Roman"/>
                        </a:rPr>
                        <a:t>·</a:t>
                      </a:r>
                      <a:r>
                        <a:rPr lang="en-US" sz="1800" b="1" dirty="0">
                          <a:latin typeface="Times New Roman"/>
                          <a:ea typeface="Times New Roman"/>
                          <a:cs typeface="Times New Roman"/>
                        </a:rPr>
                        <a:t>21)</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98">
                <a:tc>
                  <a:txBody>
                    <a:bodyPr/>
                    <a:lstStyle/>
                    <a:p>
                      <a:pPr algn="ctr">
                        <a:spcAft>
                          <a:spcPts val="0"/>
                        </a:spcAft>
                      </a:pPr>
                      <a:r>
                        <a:rPr lang="en-US" sz="1800" b="1" dirty="0" smtClean="0">
                          <a:latin typeface="Times New Roman"/>
                          <a:ea typeface="Times New Roman"/>
                          <a:cs typeface="Times New Roman"/>
                        </a:rPr>
                        <a:t>P</a:t>
                      </a:r>
                      <a:endParaRPr lang="en-US"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a:latin typeface="Times New Roman"/>
                          <a:ea typeface="Times New Roman"/>
                          <a:cs typeface="Times New Roman"/>
                        </a:rPr>
                        <a:t>0</a:t>
                      </a:r>
                      <a:r>
                        <a:rPr lang="en-GB" sz="1600" b="1">
                          <a:latin typeface="Times New Roman"/>
                          <a:ea typeface="Times New Roman"/>
                          <a:cs typeface="Times New Roman"/>
                        </a:rPr>
                        <a:t>·</a:t>
                      </a:r>
                      <a:r>
                        <a:rPr lang="en-US" sz="1800" b="1">
                          <a:latin typeface="Times New Roman"/>
                          <a:ea typeface="Times New Roman"/>
                          <a:cs typeface="Times New Roman"/>
                        </a:rPr>
                        <a:t>038</a:t>
                      </a:r>
                      <a:endParaRPr lang="en-GB" sz="1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0</a:t>
                      </a:r>
                      <a:r>
                        <a:rPr lang="en-GB" sz="1600" b="1" dirty="0">
                          <a:latin typeface="Times New Roman"/>
                          <a:ea typeface="Times New Roman"/>
                          <a:cs typeface="Times New Roman"/>
                        </a:rPr>
                        <a:t>·</a:t>
                      </a:r>
                      <a:r>
                        <a:rPr lang="en-US" sz="1800" b="1" dirty="0">
                          <a:latin typeface="Times New Roman"/>
                          <a:ea typeface="Times New Roman"/>
                          <a:cs typeface="Times New Roman"/>
                        </a:rPr>
                        <a:t>95</a:t>
                      </a: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cs typeface="Times New Roman"/>
                        </a:rPr>
                        <a:t>0</a:t>
                      </a:r>
                      <a:r>
                        <a:rPr lang="en-GB" sz="1600" b="1" dirty="0">
                          <a:latin typeface="Times New Roman"/>
                          <a:ea typeface="Times New Roman"/>
                          <a:cs typeface="Times New Roman"/>
                        </a:rPr>
                        <a:t>·</a:t>
                      </a:r>
                      <a:r>
                        <a:rPr lang="en-US" sz="1800" b="1" dirty="0" smtClean="0">
                          <a:latin typeface="Times New Roman"/>
                          <a:ea typeface="Times New Roman"/>
                          <a:cs typeface="Times New Roman"/>
                        </a:rPr>
                        <a:t>22</a:t>
                      </a:r>
                    </a:p>
                    <a:p>
                      <a:pPr algn="ctr">
                        <a:spcAft>
                          <a:spcPts val="0"/>
                        </a:spcAft>
                      </a:pPr>
                      <a:endParaRPr lang="en-GB" sz="1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643160" y="117561"/>
            <a:ext cx="4076757" cy="1077218"/>
          </a:xfrm>
          <a:prstGeom prst="rect">
            <a:avLst/>
          </a:prstGeom>
          <a:noFill/>
        </p:spPr>
        <p:txBody>
          <a:bodyPr wrap="none" rtlCol="0">
            <a:spAutoFit/>
          </a:bodyPr>
          <a:lstStyle/>
          <a:p>
            <a:r>
              <a:rPr lang="en-GB" sz="3200" b="1" dirty="0" smtClean="0">
                <a:solidFill>
                  <a:schemeClr val="bg1"/>
                </a:solidFill>
              </a:rPr>
              <a:t>Incident Cancers in </a:t>
            </a:r>
          </a:p>
          <a:p>
            <a:r>
              <a:rPr lang="en-GB" sz="3200" b="1" dirty="0" smtClean="0">
                <a:solidFill>
                  <a:schemeClr val="bg1"/>
                </a:solidFill>
              </a:rPr>
              <a:t>the PROSPER trial</a:t>
            </a:r>
            <a:endParaRPr lang="en-GB" sz="32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r>
              <a:rPr lang="en-GB" dirty="0" smtClean="0"/>
              <a:t>Regulatory authorities</a:t>
            </a:r>
          </a:p>
          <a:p>
            <a:pPr lvl="1"/>
            <a:r>
              <a:rPr lang="en-GB" dirty="0" err="1" smtClean="0"/>
              <a:t>eg</a:t>
            </a:r>
            <a:r>
              <a:rPr lang="en-GB" dirty="0" smtClean="0"/>
              <a:t> SAE reporting</a:t>
            </a:r>
          </a:p>
          <a:p>
            <a:r>
              <a:rPr lang="en-GB" dirty="0" smtClean="0"/>
              <a:t>Need for a national prescribing/dispensing dataset</a:t>
            </a:r>
          </a:p>
          <a:p>
            <a:r>
              <a:rPr lang="en-GB" dirty="0" smtClean="0"/>
              <a:t>Timeliness of data availability</a:t>
            </a:r>
          </a:p>
          <a:p>
            <a:pPr lvl="1"/>
            <a:r>
              <a:rPr lang="en-GB" dirty="0" smtClean="0"/>
              <a:t>challenge of acute studies</a:t>
            </a:r>
          </a:p>
          <a:p>
            <a:r>
              <a:rPr lang="en-GB" dirty="0" smtClean="0"/>
              <a:t>Incompleteness and quality of phenotype</a:t>
            </a:r>
          </a:p>
        </p:txBody>
      </p:sp>
      <p:sp>
        <p:nvSpPr>
          <p:cNvPr id="4" name="TextBox 3"/>
          <p:cNvSpPr txBox="1"/>
          <p:nvPr/>
        </p:nvSpPr>
        <p:spPr>
          <a:xfrm>
            <a:off x="5786842" y="418009"/>
            <a:ext cx="3531736" cy="584775"/>
          </a:xfrm>
          <a:prstGeom prst="rect">
            <a:avLst/>
          </a:prstGeom>
          <a:noFill/>
        </p:spPr>
        <p:txBody>
          <a:bodyPr wrap="none" rtlCol="0">
            <a:spAutoFit/>
          </a:bodyPr>
          <a:lstStyle/>
          <a:p>
            <a:r>
              <a:rPr lang="en-GB" sz="3200" b="1" dirty="0" smtClean="0">
                <a:solidFill>
                  <a:schemeClr val="bg1"/>
                </a:solidFill>
              </a:rPr>
              <a:t>Some challenges</a:t>
            </a:r>
            <a:endParaRPr lang="en-GB" sz="3200" b="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Electronic records for clinical research</a:t>
            </a:r>
          </a:p>
          <a:p>
            <a:pPr lvl="1"/>
            <a:r>
              <a:rPr lang="en-GB" b="1" dirty="0" smtClean="0"/>
              <a:t>EU IMI project</a:t>
            </a:r>
          </a:p>
          <a:p>
            <a:pPr lvl="1"/>
            <a:r>
              <a:rPr lang="en-GB" b="1" dirty="0" smtClean="0"/>
              <a:t>Aims to build a European platform to</a:t>
            </a:r>
          </a:p>
          <a:p>
            <a:pPr lvl="3"/>
            <a:r>
              <a:rPr lang="en-GB" b="1" dirty="0" smtClean="0"/>
              <a:t> support feasibility assessment</a:t>
            </a:r>
          </a:p>
          <a:p>
            <a:pPr lvl="3"/>
            <a:r>
              <a:rPr lang="en-GB" b="1" dirty="0" smtClean="0"/>
              <a:t> facilitate recruitment</a:t>
            </a:r>
          </a:p>
          <a:p>
            <a:pPr lvl="3"/>
            <a:r>
              <a:rPr lang="en-GB" b="1" dirty="0" smtClean="0"/>
              <a:t> facilitate data acquisition in follow-up</a:t>
            </a:r>
          </a:p>
        </p:txBody>
      </p:sp>
      <p:sp>
        <p:nvSpPr>
          <p:cNvPr id="4" name="TextBox 3"/>
          <p:cNvSpPr txBox="1"/>
          <p:nvPr/>
        </p:nvSpPr>
        <p:spPr>
          <a:xfrm>
            <a:off x="4963875" y="444137"/>
            <a:ext cx="4873450" cy="830997"/>
          </a:xfrm>
          <a:prstGeom prst="rect">
            <a:avLst/>
          </a:prstGeom>
          <a:noFill/>
        </p:spPr>
        <p:txBody>
          <a:bodyPr wrap="none" rtlCol="0">
            <a:spAutoFit/>
          </a:bodyPr>
          <a:lstStyle/>
          <a:p>
            <a:r>
              <a:rPr lang="en-GB" sz="3200" b="1" dirty="0" smtClean="0">
                <a:solidFill>
                  <a:schemeClr val="bg1"/>
                </a:solidFill>
              </a:rPr>
              <a:t>What are industry doing</a:t>
            </a:r>
          </a:p>
          <a:p>
            <a:endParaRPr lang="en-GB"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60" name="Picture 8" descr="http://www.gla.ac.uk/media/media_20550_en.jpg"/>
          <p:cNvPicPr>
            <a:picLocks noChangeAspect="1" noChangeArrowheads="1"/>
          </p:cNvPicPr>
          <p:nvPr/>
        </p:nvPicPr>
        <p:blipFill>
          <a:blip r:embed="rId3" cstate="print"/>
          <a:srcRect/>
          <a:stretch>
            <a:fillRect/>
          </a:stretch>
        </p:blipFill>
        <p:spPr bwMode="auto">
          <a:xfrm>
            <a:off x="4705350" y="3429000"/>
            <a:ext cx="5200650" cy="3429000"/>
          </a:xfrm>
          <a:prstGeom prst="rect">
            <a:avLst/>
          </a:prstGeom>
          <a:ln>
            <a:noFill/>
          </a:ln>
          <a:effectLst>
            <a:outerShdw blurRad="292100" dist="139700" dir="2700000" algn="tl" rotWithShape="0">
              <a:srgbClr val="333333">
                <a:alpha val="65000"/>
              </a:srgbClr>
            </a:outerShdw>
          </a:effectLst>
        </p:spPr>
      </p:pic>
      <p:pic>
        <p:nvPicPr>
          <p:cNvPr id="253954" name="Picture 2" descr="http://www.gla.ac.uk/media/media_20546_en.jpg"/>
          <p:cNvPicPr>
            <a:picLocks noChangeAspect="1" noChangeArrowheads="1"/>
          </p:cNvPicPr>
          <p:nvPr/>
        </p:nvPicPr>
        <p:blipFill>
          <a:blip r:embed="rId4" cstate="print"/>
          <a:srcRect/>
          <a:stretch>
            <a:fillRect/>
          </a:stretch>
        </p:blipFill>
        <p:spPr bwMode="auto">
          <a:xfrm>
            <a:off x="0" y="3429000"/>
            <a:ext cx="5103813" cy="3429000"/>
          </a:xfrm>
          <a:prstGeom prst="rect">
            <a:avLst/>
          </a:prstGeom>
          <a:ln>
            <a:noFill/>
          </a:ln>
          <a:effectLst>
            <a:outerShdw blurRad="292100" dist="139700" dir="2700000" algn="tl" rotWithShape="0">
              <a:srgbClr val="333333">
                <a:alpha val="65000"/>
              </a:srgbClr>
            </a:outerShdw>
          </a:effectLst>
        </p:spPr>
      </p:pic>
      <p:pic>
        <p:nvPicPr>
          <p:cNvPr id="253956" name="Picture 4" descr="http://www.gla.ac.uk/media/media_20551_en.jpg"/>
          <p:cNvPicPr>
            <a:picLocks noChangeAspect="1" noChangeArrowheads="1"/>
          </p:cNvPicPr>
          <p:nvPr/>
        </p:nvPicPr>
        <p:blipFill>
          <a:blip r:embed="rId5" cstate="print"/>
          <a:srcRect/>
          <a:stretch>
            <a:fillRect/>
          </a:stretch>
        </p:blipFill>
        <p:spPr bwMode="auto">
          <a:xfrm>
            <a:off x="5200650" y="0"/>
            <a:ext cx="4705350" cy="3430588"/>
          </a:xfrm>
          <a:prstGeom prst="rect">
            <a:avLst/>
          </a:prstGeom>
          <a:ln>
            <a:noFill/>
          </a:ln>
          <a:effectLst>
            <a:outerShdw blurRad="292100" dist="139700" dir="2700000" algn="tl" rotWithShape="0">
              <a:srgbClr val="333333">
                <a:alpha val="65000"/>
              </a:srgbClr>
            </a:outerShdw>
          </a:effectLst>
        </p:spPr>
      </p:pic>
      <p:pic>
        <p:nvPicPr>
          <p:cNvPr id="253958" name="Picture 6" descr="http://www.gla.ac.uk/media/media_20554_en.jpg"/>
          <p:cNvPicPr>
            <a:picLocks noChangeAspect="1" noChangeArrowheads="1"/>
          </p:cNvPicPr>
          <p:nvPr/>
        </p:nvPicPr>
        <p:blipFill>
          <a:blip r:embed="rId6" cstate="print"/>
          <a:srcRect/>
          <a:stretch>
            <a:fillRect/>
          </a:stretch>
        </p:blipFill>
        <p:spPr bwMode="auto">
          <a:xfrm>
            <a:off x="0" y="2"/>
            <a:ext cx="5200650" cy="3459163"/>
          </a:xfrm>
          <a:prstGeom prst="rect">
            <a:avLst/>
          </a:prstGeom>
          <a:ln>
            <a:noFill/>
          </a:ln>
          <a:effectLst>
            <a:outerShdw blurRad="292100" dist="139700" dir="2700000" algn="tl" rotWithShape="0">
              <a:srgbClr val="333333">
                <a:alpha val="65000"/>
              </a:srgbClr>
            </a:outerShdw>
          </a:effectLst>
        </p:spPr>
      </p:pic>
      <p:pic>
        <p:nvPicPr>
          <p:cNvPr id="253962" name="Picture 10" descr="http://www.gla.ac.uk/media/media_20557_en.jpg"/>
          <p:cNvPicPr>
            <a:picLocks noChangeAspect="1" noChangeArrowheads="1"/>
          </p:cNvPicPr>
          <p:nvPr/>
        </p:nvPicPr>
        <p:blipFill>
          <a:blip r:embed="rId7" cstate="print"/>
          <a:srcRect/>
          <a:stretch>
            <a:fillRect/>
          </a:stretch>
        </p:blipFill>
        <p:spPr bwMode="auto">
          <a:xfrm>
            <a:off x="2477033" y="1737360"/>
            <a:ext cx="5363307" cy="329184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GB" sz="3600" smtClean="0"/>
              <a:t>       Information transfer: former</a:t>
            </a:r>
            <a:endParaRPr lang="en-US" sz="3600" smtClean="0"/>
          </a:p>
        </p:txBody>
      </p:sp>
      <p:graphicFrame>
        <p:nvGraphicFramePr>
          <p:cNvPr id="2050" name="Object 3"/>
          <p:cNvGraphicFramePr>
            <a:graphicFrameLocks noGrp="1" noChangeAspect="1"/>
          </p:cNvGraphicFramePr>
          <p:nvPr>
            <p:ph idx="1"/>
          </p:nvPr>
        </p:nvGraphicFramePr>
        <p:xfrm>
          <a:off x="2556718" y="2074387"/>
          <a:ext cx="4919848" cy="3203303"/>
        </p:xfrm>
        <a:graphic>
          <a:graphicData uri="http://schemas.openxmlformats.org/presentationml/2006/ole">
            <mc:AlternateContent xmlns:mc="http://schemas.openxmlformats.org/markup-compatibility/2006">
              <mc:Choice xmlns:v="urn:schemas-microsoft-com:vml" Requires="v">
                <p:oleObj spid="_x0000_s96259" name="Photo Editor Photo" r:id="rId4" imgW="1638529" imgH="1066667" progId="">
                  <p:embed/>
                </p:oleObj>
              </mc:Choice>
              <mc:Fallback>
                <p:oleObj name="Photo Editor Photo" r:id="rId4" imgW="1638529" imgH="1066667"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718" y="2074387"/>
                        <a:ext cx="4919848" cy="320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526741" y="391887"/>
            <a:ext cx="3460505" cy="646331"/>
          </a:xfrm>
          <a:prstGeom prst="rect">
            <a:avLst/>
          </a:prstGeom>
          <a:noFill/>
        </p:spPr>
        <p:txBody>
          <a:bodyPr wrap="square" rtlCol="0">
            <a:spAutoFit/>
          </a:bodyPr>
          <a:lstStyle/>
          <a:p>
            <a:r>
              <a:rPr lang="en-GB" sz="3600" b="1" dirty="0" smtClean="0">
                <a:solidFill>
                  <a:schemeClr val="bg1"/>
                </a:solidFill>
              </a:rPr>
              <a:t>The old ways?</a:t>
            </a:r>
            <a:endParaRPr lang="en-GB" sz="36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ways of doing things</a:t>
            </a:r>
            <a:endParaRPr lang="en-GB" dirty="0"/>
          </a:p>
        </p:txBody>
      </p:sp>
      <p:pic>
        <p:nvPicPr>
          <p:cNvPr id="4" name="Picture 2" descr="http://www.idiotbrain.com/wp-content/lazy_segway_mom.jpg"/>
          <p:cNvPicPr>
            <a:picLocks noGrp="1" noChangeAspect="1" noChangeArrowheads="1"/>
          </p:cNvPicPr>
          <p:nvPr>
            <p:ph idx="1"/>
          </p:nvPr>
        </p:nvPicPr>
        <p:blipFill>
          <a:blip r:embed="rId2" cstate="print"/>
          <a:srcRect r="10820"/>
          <a:stretch>
            <a:fillRect/>
          </a:stretch>
        </p:blipFill>
        <p:spPr bwMode="auto">
          <a:xfrm>
            <a:off x="1676636" y="1411497"/>
            <a:ext cx="6396711" cy="4392816"/>
          </a:xfrm>
          <a:prstGeom prst="rect">
            <a:avLst/>
          </a:prstGeom>
          <a:noFill/>
          <a:ln w="9525">
            <a:noFill/>
            <a:miter lim="800000"/>
            <a:headEnd/>
            <a:tailEnd/>
          </a:ln>
        </p:spPr>
      </p:pic>
      <p:sp>
        <p:nvSpPr>
          <p:cNvPr id="6" name="TextBox 5"/>
          <p:cNvSpPr txBox="1"/>
          <p:nvPr/>
        </p:nvSpPr>
        <p:spPr>
          <a:xfrm>
            <a:off x="4531659" y="376519"/>
            <a:ext cx="5242578" cy="646331"/>
          </a:xfrm>
          <a:prstGeom prst="rect">
            <a:avLst/>
          </a:prstGeom>
          <a:noFill/>
        </p:spPr>
        <p:txBody>
          <a:bodyPr wrap="square" rtlCol="0">
            <a:spAutoFit/>
          </a:bodyPr>
          <a:lstStyle/>
          <a:p>
            <a:r>
              <a:rPr lang="en-GB" sz="3600" b="1" dirty="0" smtClean="0">
                <a:solidFill>
                  <a:schemeClr val="bg1"/>
                </a:solidFill>
              </a:rPr>
              <a:t>Newer ways of working</a:t>
            </a:r>
            <a:endParaRPr lang="en-GB" sz="36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z="3200" b="1" smtClean="0"/>
              <a:t>Study Portal</a:t>
            </a:r>
          </a:p>
        </p:txBody>
      </p:sp>
      <p:sp>
        <p:nvSpPr>
          <p:cNvPr id="23555" name="Rectangle 72"/>
          <p:cNvSpPr>
            <a:spLocks noChangeArrowheads="1"/>
          </p:cNvSpPr>
          <p:nvPr/>
        </p:nvSpPr>
        <p:spPr bwMode="auto">
          <a:xfrm>
            <a:off x="2419352" y="5141913"/>
            <a:ext cx="5624513" cy="1071562"/>
          </a:xfrm>
          <a:prstGeom prst="rect">
            <a:avLst/>
          </a:prstGeom>
          <a:solidFill>
            <a:schemeClr val="accent1">
              <a:alpha val="30196"/>
            </a:schemeClr>
          </a:solidFill>
          <a:ln w="9525">
            <a:solidFill>
              <a:schemeClr val="tx1"/>
            </a:solidFill>
            <a:miter lim="800000"/>
            <a:headEnd/>
            <a:tailEnd/>
          </a:ln>
        </p:spPr>
        <p:txBody>
          <a:bodyPr wrap="none" anchor="ctr"/>
          <a:lstStyle/>
          <a:p>
            <a:pPr fontAlgn="base">
              <a:spcBef>
                <a:spcPct val="0"/>
              </a:spcBef>
              <a:spcAft>
                <a:spcPct val="0"/>
              </a:spcAft>
            </a:pPr>
            <a:endParaRPr lang="en-GB" sz="1400">
              <a:solidFill>
                <a:srgbClr val="000000"/>
              </a:solidFill>
            </a:endParaRPr>
          </a:p>
        </p:txBody>
      </p:sp>
      <p:sp>
        <p:nvSpPr>
          <p:cNvPr id="5" name="Oval 4"/>
          <p:cNvSpPr>
            <a:spLocks noChangeArrowheads="1"/>
          </p:cNvSpPr>
          <p:nvPr/>
        </p:nvSpPr>
        <p:spPr bwMode="auto">
          <a:xfrm>
            <a:off x="4197352" y="3394078"/>
            <a:ext cx="1655763" cy="936625"/>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algn="ctr" fontAlgn="base">
              <a:spcBef>
                <a:spcPct val="0"/>
              </a:spcBef>
              <a:spcAft>
                <a:spcPct val="0"/>
              </a:spcAft>
              <a:defRPr/>
            </a:pPr>
            <a:r>
              <a:rPr lang="en-GB" sz="1400" b="1" dirty="0">
                <a:solidFill>
                  <a:srgbClr val="000000"/>
                </a:solidFill>
              </a:rPr>
              <a:t>WEB portal</a:t>
            </a:r>
          </a:p>
        </p:txBody>
      </p:sp>
      <p:pic>
        <p:nvPicPr>
          <p:cNvPr id="23557" name="Picture 7" descr="pe06235_"/>
          <p:cNvPicPr>
            <a:picLocks noChangeAspect="1" noChangeArrowheads="1"/>
          </p:cNvPicPr>
          <p:nvPr/>
        </p:nvPicPr>
        <p:blipFill>
          <a:blip r:embed="rId2" cstate="print"/>
          <a:srcRect/>
          <a:stretch>
            <a:fillRect/>
          </a:stretch>
        </p:blipFill>
        <p:spPr bwMode="auto">
          <a:xfrm>
            <a:off x="1101727" y="3100392"/>
            <a:ext cx="936625" cy="623887"/>
          </a:xfrm>
          <a:prstGeom prst="rect">
            <a:avLst/>
          </a:prstGeom>
          <a:noFill/>
          <a:ln w="9525">
            <a:noFill/>
            <a:miter lim="800000"/>
            <a:headEnd/>
            <a:tailEnd/>
          </a:ln>
        </p:spPr>
      </p:pic>
      <p:sp>
        <p:nvSpPr>
          <p:cNvPr id="23558" name="Rectangle 9"/>
          <p:cNvSpPr>
            <a:spLocks noChangeArrowheads="1"/>
          </p:cNvSpPr>
          <p:nvPr/>
        </p:nvSpPr>
        <p:spPr bwMode="auto">
          <a:xfrm>
            <a:off x="957265" y="2886079"/>
            <a:ext cx="1152525" cy="2041525"/>
          </a:xfrm>
          <a:prstGeom prst="rect">
            <a:avLst/>
          </a:prstGeom>
          <a:solidFill>
            <a:srgbClr val="66FF33">
              <a:alpha val="30196"/>
            </a:srgbClr>
          </a:solidFill>
          <a:ln w="9525">
            <a:solidFill>
              <a:schemeClr val="tx1"/>
            </a:solidFill>
            <a:miter lim="800000"/>
            <a:headEnd/>
            <a:tailEnd/>
          </a:ln>
        </p:spPr>
        <p:txBody>
          <a:bodyPr wrap="none" anchor="ctr"/>
          <a:lstStyle/>
          <a:p>
            <a:pPr algn="ctr" fontAlgn="base">
              <a:spcBef>
                <a:spcPct val="0"/>
              </a:spcBef>
              <a:spcAft>
                <a:spcPct val="0"/>
              </a:spcAft>
            </a:pPr>
            <a:endParaRPr lang="en-GB" sz="1400">
              <a:solidFill>
                <a:srgbClr val="000000"/>
              </a:solidFill>
            </a:endParaRPr>
          </a:p>
        </p:txBody>
      </p:sp>
      <p:pic>
        <p:nvPicPr>
          <p:cNvPr id="23559" name="Picture 11" descr="j0195384"/>
          <p:cNvPicPr>
            <a:picLocks noChangeAspect="1" noChangeArrowheads="1"/>
          </p:cNvPicPr>
          <p:nvPr/>
        </p:nvPicPr>
        <p:blipFill>
          <a:blip r:embed="rId3" cstate="print"/>
          <a:srcRect/>
          <a:stretch>
            <a:fillRect/>
          </a:stretch>
        </p:blipFill>
        <p:spPr bwMode="auto">
          <a:xfrm>
            <a:off x="1246190" y="4110038"/>
            <a:ext cx="566737" cy="577850"/>
          </a:xfrm>
          <a:prstGeom prst="rect">
            <a:avLst/>
          </a:prstGeom>
          <a:noFill/>
          <a:ln w="9525">
            <a:noFill/>
            <a:miter lim="800000"/>
            <a:headEnd/>
            <a:tailEnd/>
          </a:ln>
        </p:spPr>
      </p:pic>
      <p:sp>
        <p:nvSpPr>
          <p:cNvPr id="23560" name="Text Box 14"/>
          <p:cNvSpPr txBox="1">
            <a:spLocks noChangeArrowheads="1"/>
          </p:cNvSpPr>
          <p:nvPr/>
        </p:nvSpPr>
        <p:spPr bwMode="auto">
          <a:xfrm>
            <a:off x="957264" y="3894142"/>
            <a:ext cx="1226618"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rPr>
              <a:t>Study co-ordinator</a:t>
            </a:r>
            <a:endParaRPr lang="en-US" sz="1000">
              <a:solidFill>
                <a:srgbClr val="000000"/>
              </a:solidFill>
            </a:endParaRPr>
          </a:p>
        </p:txBody>
      </p:sp>
      <p:sp>
        <p:nvSpPr>
          <p:cNvPr id="23561" name="Text Box 15"/>
          <p:cNvSpPr txBox="1">
            <a:spLocks noChangeArrowheads="1"/>
          </p:cNvSpPr>
          <p:nvPr/>
        </p:nvSpPr>
        <p:spPr bwMode="auto">
          <a:xfrm>
            <a:off x="1028700" y="2911479"/>
            <a:ext cx="1107996"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a:solidFill>
                  <a:srgbClr val="000000"/>
                </a:solidFill>
              </a:rPr>
              <a:t>Research Nurse</a:t>
            </a:r>
            <a:endParaRPr lang="en-US" sz="1000">
              <a:solidFill>
                <a:srgbClr val="000000"/>
              </a:solidFill>
            </a:endParaRPr>
          </a:p>
        </p:txBody>
      </p:sp>
      <p:sp>
        <p:nvSpPr>
          <p:cNvPr id="23562" name="Rectangle 17"/>
          <p:cNvSpPr>
            <a:spLocks noChangeArrowheads="1"/>
          </p:cNvSpPr>
          <p:nvPr/>
        </p:nvSpPr>
        <p:spPr bwMode="auto">
          <a:xfrm>
            <a:off x="957265" y="2670175"/>
            <a:ext cx="1152525" cy="215900"/>
          </a:xfrm>
          <a:prstGeom prst="rect">
            <a:avLst/>
          </a:prstGeom>
          <a:solidFill>
            <a:srgbClr val="66FF33">
              <a:alpha val="39999"/>
            </a:srgbClr>
          </a:solidFill>
          <a:ln w="9525">
            <a:solidFill>
              <a:schemeClr val="tx1"/>
            </a:solidFill>
            <a:miter lim="800000"/>
            <a:headEnd/>
            <a:tailEnd/>
          </a:ln>
        </p:spPr>
        <p:txBody>
          <a:bodyPr wrap="none" anchor="ctr"/>
          <a:lstStyle/>
          <a:p>
            <a:pPr algn="ctr" fontAlgn="base">
              <a:spcBef>
                <a:spcPct val="0"/>
              </a:spcBef>
              <a:spcAft>
                <a:spcPct val="0"/>
              </a:spcAft>
            </a:pPr>
            <a:r>
              <a:rPr lang="en-GB" sz="1400">
                <a:solidFill>
                  <a:srgbClr val="000000"/>
                </a:solidFill>
              </a:rPr>
              <a:t>Trial Site</a:t>
            </a:r>
            <a:endParaRPr lang="en-US" sz="1400">
              <a:solidFill>
                <a:srgbClr val="000000"/>
              </a:solidFill>
            </a:endParaRPr>
          </a:p>
        </p:txBody>
      </p:sp>
      <p:sp>
        <p:nvSpPr>
          <p:cNvPr id="23563" name="Text Box 18"/>
          <p:cNvSpPr txBox="1">
            <a:spLocks noChangeArrowheads="1"/>
          </p:cNvSpPr>
          <p:nvPr/>
        </p:nvSpPr>
        <p:spPr bwMode="auto">
          <a:xfrm rot="771687">
            <a:off x="2393507" y="3159844"/>
            <a:ext cx="880369"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b="1">
                <a:solidFill>
                  <a:srgbClr val="000000"/>
                </a:solidFill>
              </a:rPr>
              <a:t>Enters data</a:t>
            </a:r>
            <a:endParaRPr lang="en-US" sz="1000" b="1">
              <a:solidFill>
                <a:srgbClr val="000000"/>
              </a:solidFill>
            </a:endParaRPr>
          </a:p>
        </p:txBody>
      </p:sp>
      <p:sp>
        <p:nvSpPr>
          <p:cNvPr id="23564" name="Text Box 19"/>
          <p:cNvSpPr txBox="1">
            <a:spLocks noChangeArrowheads="1"/>
          </p:cNvSpPr>
          <p:nvPr/>
        </p:nvSpPr>
        <p:spPr bwMode="auto">
          <a:xfrm rot="-504701">
            <a:off x="2419352" y="4114800"/>
            <a:ext cx="952500" cy="244475"/>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srgbClr val="000000"/>
                </a:solidFill>
              </a:rPr>
              <a:t>Views data</a:t>
            </a:r>
            <a:endParaRPr lang="en-US" sz="1000" b="1">
              <a:solidFill>
                <a:srgbClr val="000000"/>
              </a:solidFill>
            </a:endParaRPr>
          </a:p>
        </p:txBody>
      </p:sp>
      <p:pic>
        <p:nvPicPr>
          <p:cNvPr id="23565" name="Picture 26" descr="MCj01743470000[1]"/>
          <p:cNvPicPr>
            <a:picLocks noChangeAspect="1" noChangeArrowheads="1"/>
          </p:cNvPicPr>
          <p:nvPr/>
        </p:nvPicPr>
        <p:blipFill>
          <a:blip r:embed="rId4" cstate="print"/>
          <a:srcRect/>
          <a:stretch>
            <a:fillRect/>
          </a:stretch>
        </p:blipFill>
        <p:spPr bwMode="auto">
          <a:xfrm>
            <a:off x="7265988" y="3152777"/>
            <a:ext cx="534987" cy="576263"/>
          </a:xfrm>
          <a:prstGeom prst="rect">
            <a:avLst/>
          </a:prstGeom>
          <a:noFill/>
          <a:ln w="9525">
            <a:noFill/>
            <a:miter lim="800000"/>
            <a:headEnd/>
            <a:tailEnd/>
          </a:ln>
        </p:spPr>
      </p:pic>
      <p:pic>
        <p:nvPicPr>
          <p:cNvPr id="23566" name="Picture 27" descr="MCj01743470000[1]"/>
          <p:cNvPicPr>
            <a:picLocks noChangeAspect="1" noChangeArrowheads="1"/>
          </p:cNvPicPr>
          <p:nvPr/>
        </p:nvPicPr>
        <p:blipFill>
          <a:blip r:embed="rId4" cstate="print"/>
          <a:srcRect/>
          <a:stretch>
            <a:fillRect/>
          </a:stretch>
        </p:blipFill>
        <p:spPr bwMode="auto">
          <a:xfrm>
            <a:off x="7481890" y="3224213"/>
            <a:ext cx="534987" cy="576262"/>
          </a:xfrm>
          <a:prstGeom prst="rect">
            <a:avLst/>
          </a:prstGeom>
          <a:noFill/>
          <a:ln w="9525">
            <a:noFill/>
            <a:miter lim="800000"/>
            <a:headEnd/>
            <a:tailEnd/>
          </a:ln>
        </p:spPr>
      </p:pic>
      <p:pic>
        <p:nvPicPr>
          <p:cNvPr id="23567" name="Picture 28" descr="MCj01743470000[1]"/>
          <p:cNvPicPr>
            <a:picLocks noChangeAspect="1" noChangeArrowheads="1"/>
          </p:cNvPicPr>
          <p:nvPr/>
        </p:nvPicPr>
        <p:blipFill>
          <a:blip r:embed="rId4" cstate="print"/>
          <a:srcRect/>
          <a:stretch>
            <a:fillRect/>
          </a:stretch>
        </p:blipFill>
        <p:spPr bwMode="auto">
          <a:xfrm>
            <a:off x="7337427" y="3440113"/>
            <a:ext cx="534988" cy="576262"/>
          </a:xfrm>
          <a:prstGeom prst="rect">
            <a:avLst/>
          </a:prstGeom>
          <a:noFill/>
          <a:ln w="9525">
            <a:noFill/>
            <a:miter lim="800000"/>
            <a:headEnd/>
            <a:tailEnd/>
          </a:ln>
        </p:spPr>
      </p:pic>
      <p:sp>
        <p:nvSpPr>
          <p:cNvPr id="23568" name="Text Box 30"/>
          <p:cNvSpPr txBox="1">
            <a:spLocks noChangeArrowheads="1"/>
          </p:cNvSpPr>
          <p:nvPr/>
        </p:nvSpPr>
        <p:spPr bwMode="auto">
          <a:xfrm>
            <a:off x="7913688" y="3152779"/>
            <a:ext cx="865187" cy="396875"/>
          </a:xfrm>
          <a:prstGeom prst="rect">
            <a:avLst/>
          </a:prstGeom>
          <a:noFill/>
          <a:ln w="9525">
            <a:noFill/>
            <a:miter lim="800000"/>
            <a:headEnd/>
            <a:tailEnd/>
          </a:ln>
        </p:spPr>
        <p:txBody>
          <a:bodyPr>
            <a:spAutoFit/>
          </a:bodyPr>
          <a:lstStyle/>
          <a:p>
            <a:pPr fontAlgn="base">
              <a:spcBef>
                <a:spcPct val="0"/>
              </a:spcBef>
              <a:spcAft>
                <a:spcPct val="0"/>
              </a:spcAft>
            </a:pPr>
            <a:r>
              <a:rPr lang="en-GB" sz="1000">
                <a:solidFill>
                  <a:srgbClr val="000000"/>
                </a:solidFill>
              </a:rPr>
              <a:t>Endpoints Committee</a:t>
            </a:r>
            <a:endParaRPr lang="en-US" sz="1000">
              <a:solidFill>
                <a:srgbClr val="000000"/>
              </a:solidFill>
            </a:endParaRPr>
          </a:p>
        </p:txBody>
      </p:sp>
      <p:sp>
        <p:nvSpPr>
          <p:cNvPr id="18" name="AutoShape 35"/>
          <p:cNvSpPr>
            <a:spLocks noChangeArrowheads="1"/>
          </p:cNvSpPr>
          <p:nvPr/>
        </p:nvSpPr>
        <p:spPr bwMode="auto">
          <a:xfrm>
            <a:off x="2562225" y="5427667"/>
            <a:ext cx="1008063" cy="604837"/>
          </a:xfrm>
          <a:prstGeom prst="flowChartMagneticDisk">
            <a:avLst/>
          </a:prstGeom>
          <a:solidFill>
            <a:schemeClr val="tx2">
              <a:lumMod val="20000"/>
              <a:lumOff val="80000"/>
            </a:schemeClr>
          </a:solidFill>
          <a:ln w="9525">
            <a:solidFill>
              <a:schemeClr val="tx1"/>
            </a:solidFill>
            <a:round/>
            <a:headEnd/>
            <a:tailEnd/>
          </a:ln>
          <a:effectLst/>
        </p:spPr>
        <p:txBody>
          <a:bodyPr wrap="none" anchor="ctr"/>
          <a:lstStyle/>
          <a:p>
            <a:pPr algn="ctr" fontAlgn="base">
              <a:spcBef>
                <a:spcPct val="0"/>
              </a:spcBef>
              <a:spcAft>
                <a:spcPct val="0"/>
              </a:spcAft>
              <a:defRPr/>
            </a:pPr>
            <a:r>
              <a:rPr lang="en-GB" sz="1200">
                <a:solidFill>
                  <a:srgbClr val="000000"/>
                </a:solidFill>
              </a:rPr>
              <a:t>Study </a:t>
            </a:r>
          </a:p>
          <a:p>
            <a:pPr algn="ctr" fontAlgn="base">
              <a:spcBef>
                <a:spcPct val="0"/>
              </a:spcBef>
              <a:spcAft>
                <a:spcPct val="0"/>
              </a:spcAft>
              <a:defRPr/>
            </a:pPr>
            <a:r>
              <a:rPr lang="en-GB" sz="1200">
                <a:solidFill>
                  <a:srgbClr val="000000"/>
                </a:solidFill>
              </a:rPr>
              <a:t>Database</a:t>
            </a:r>
            <a:endParaRPr lang="en-US" sz="1200">
              <a:solidFill>
                <a:srgbClr val="000000"/>
              </a:solidFill>
            </a:endParaRPr>
          </a:p>
        </p:txBody>
      </p:sp>
      <p:sp>
        <p:nvSpPr>
          <p:cNvPr id="19" name="Rectangle 40"/>
          <p:cNvSpPr>
            <a:spLocks noChangeArrowheads="1"/>
          </p:cNvSpPr>
          <p:nvPr/>
        </p:nvSpPr>
        <p:spPr bwMode="auto">
          <a:xfrm>
            <a:off x="6707188" y="5495925"/>
            <a:ext cx="1081087" cy="503238"/>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defRPr/>
            </a:pPr>
            <a:r>
              <a:rPr lang="en-GB" sz="1200" dirty="0">
                <a:solidFill>
                  <a:srgbClr val="000000"/>
                </a:solidFill>
              </a:rPr>
              <a:t>Statistical</a:t>
            </a:r>
          </a:p>
          <a:p>
            <a:pPr algn="ctr" fontAlgn="base">
              <a:spcBef>
                <a:spcPct val="0"/>
              </a:spcBef>
              <a:spcAft>
                <a:spcPct val="0"/>
              </a:spcAft>
              <a:defRPr/>
            </a:pPr>
            <a:r>
              <a:rPr lang="en-GB" sz="1200" dirty="0">
                <a:solidFill>
                  <a:srgbClr val="000000"/>
                </a:solidFill>
              </a:rPr>
              <a:t>analysis</a:t>
            </a:r>
            <a:endParaRPr lang="en-US" sz="1200" dirty="0">
              <a:solidFill>
                <a:srgbClr val="000000"/>
              </a:solidFill>
            </a:endParaRPr>
          </a:p>
        </p:txBody>
      </p:sp>
      <p:pic>
        <p:nvPicPr>
          <p:cNvPr id="23571" name="Picture 42" descr="MCj01743510000[1]"/>
          <p:cNvPicPr>
            <a:picLocks noChangeAspect="1" noChangeArrowheads="1"/>
          </p:cNvPicPr>
          <p:nvPr/>
        </p:nvPicPr>
        <p:blipFill>
          <a:blip r:embed="rId5" cstate="print"/>
          <a:srcRect/>
          <a:stretch>
            <a:fillRect/>
          </a:stretch>
        </p:blipFill>
        <p:spPr bwMode="auto">
          <a:xfrm>
            <a:off x="7050090" y="2576513"/>
            <a:ext cx="719137" cy="615950"/>
          </a:xfrm>
          <a:prstGeom prst="rect">
            <a:avLst/>
          </a:prstGeom>
          <a:noFill/>
          <a:ln w="9525">
            <a:noFill/>
            <a:miter lim="800000"/>
            <a:headEnd/>
            <a:tailEnd/>
          </a:ln>
        </p:spPr>
      </p:pic>
      <p:sp>
        <p:nvSpPr>
          <p:cNvPr id="23572" name="Text Box 43"/>
          <p:cNvSpPr txBox="1">
            <a:spLocks noChangeArrowheads="1"/>
          </p:cNvSpPr>
          <p:nvPr/>
        </p:nvSpPr>
        <p:spPr bwMode="auto">
          <a:xfrm>
            <a:off x="7626352" y="2649539"/>
            <a:ext cx="638175" cy="307777"/>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rPr>
              <a:t>IDMC</a:t>
            </a:r>
            <a:endParaRPr lang="en-US" sz="1400">
              <a:solidFill>
                <a:srgbClr val="000000"/>
              </a:solidFill>
            </a:endParaRPr>
          </a:p>
        </p:txBody>
      </p:sp>
      <p:sp>
        <p:nvSpPr>
          <p:cNvPr id="23573" name="Text Box 47"/>
          <p:cNvSpPr txBox="1">
            <a:spLocks noChangeArrowheads="1"/>
          </p:cNvSpPr>
          <p:nvPr/>
        </p:nvSpPr>
        <p:spPr bwMode="auto">
          <a:xfrm rot="-1282268">
            <a:off x="5424599" y="2946372"/>
            <a:ext cx="1093569" cy="400110"/>
          </a:xfrm>
          <a:prstGeom prst="rect">
            <a:avLst/>
          </a:prstGeom>
          <a:noFill/>
          <a:ln w="9525">
            <a:noFill/>
            <a:miter lim="800000"/>
            <a:headEnd/>
            <a:tailEnd/>
          </a:ln>
        </p:spPr>
        <p:txBody>
          <a:bodyPr wrap="none">
            <a:spAutoFit/>
          </a:bodyPr>
          <a:lstStyle/>
          <a:p>
            <a:pPr fontAlgn="base">
              <a:spcBef>
                <a:spcPct val="0"/>
              </a:spcBef>
              <a:spcAft>
                <a:spcPct val="0"/>
              </a:spcAft>
            </a:pPr>
            <a:r>
              <a:rPr lang="en-GB" sz="1000" b="1">
                <a:solidFill>
                  <a:srgbClr val="000000"/>
                </a:solidFill>
              </a:rPr>
              <a:t>Dissemination </a:t>
            </a:r>
          </a:p>
          <a:p>
            <a:pPr fontAlgn="base">
              <a:spcBef>
                <a:spcPct val="0"/>
              </a:spcBef>
              <a:spcAft>
                <a:spcPct val="0"/>
              </a:spcAft>
            </a:pPr>
            <a:r>
              <a:rPr lang="en-GB" sz="1000" b="1">
                <a:solidFill>
                  <a:srgbClr val="000000"/>
                </a:solidFill>
              </a:rPr>
              <a:t>of data</a:t>
            </a:r>
            <a:endParaRPr lang="en-US" sz="1000" b="1">
              <a:solidFill>
                <a:srgbClr val="000000"/>
              </a:solidFill>
            </a:endParaRPr>
          </a:p>
        </p:txBody>
      </p:sp>
      <p:sp>
        <p:nvSpPr>
          <p:cNvPr id="23574" name="Line 57"/>
          <p:cNvSpPr>
            <a:spLocks noChangeShapeType="1"/>
          </p:cNvSpPr>
          <p:nvPr/>
        </p:nvSpPr>
        <p:spPr bwMode="auto">
          <a:xfrm flipH="1">
            <a:off x="2133600" y="4213225"/>
            <a:ext cx="2071688" cy="2857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75" name="Line 66"/>
          <p:cNvSpPr>
            <a:spLocks noChangeShapeType="1"/>
          </p:cNvSpPr>
          <p:nvPr/>
        </p:nvSpPr>
        <p:spPr bwMode="auto">
          <a:xfrm>
            <a:off x="2133602" y="3213100"/>
            <a:ext cx="2143125" cy="5715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76" name="Text Box 67"/>
          <p:cNvSpPr txBox="1">
            <a:spLocks noChangeArrowheads="1"/>
          </p:cNvSpPr>
          <p:nvPr/>
        </p:nvSpPr>
        <p:spPr bwMode="auto">
          <a:xfrm rot="830622">
            <a:off x="2427321" y="3577352"/>
            <a:ext cx="1109599"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b="1">
                <a:solidFill>
                  <a:srgbClr val="000000"/>
                </a:solidFill>
              </a:rPr>
              <a:t>Randomisation</a:t>
            </a:r>
            <a:endParaRPr lang="en-US" sz="1000" b="1">
              <a:solidFill>
                <a:srgbClr val="000000"/>
              </a:solidFill>
            </a:endParaRPr>
          </a:p>
        </p:txBody>
      </p:sp>
      <p:sp>
        <p:nvSpPr>
          <p:cNvPr id="23577" name="Line 73"/>
          <p:cNvSpPr>
            <a:spLocks noChangeShapeType="1"/>
          </p:cNvSpPr>
          <p:nvPr/>
        </p:nvSpPr>
        <p:spPr bwMode="auto">
          <a:xfrm flipH="1">
            <a:off x="5018088" y="4394200"/>
            <a:ext cx="44450" cy="64135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GB" sz="1400">
              <a:solidFill>
                <a:srgbClr val="000000"/>
              </a:solidFill>
            </a:endParaRPr>
          </a:p>
        </p:txBody>
      </p:sp>
      <p:sp>
        <p:nvSpPr>
          <p:cNvPr id="28" name="Rectangle 77"/>
          <p:cNvSpPr>
            <a:spLocks noChangeArrowheads="1"/>
          </p:cNvSpPr>
          <p:nvPr/>
        </p:nvSpPr>
        <p:spPr bwMode="auto">
          <a:xfrm>
            <a:off x="5419725" y="5499104"/>
            <a:ext cx="1081088" cy="430213"/>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defRPr/>
            </a:pPr>
            <a:r>
              <a:rPr lang="en-GB" sz="1200" dirty="0">
                <a:solidFill>
                  <a:srgbClr val="000000"/>
                </a:solidFill>
              </a:rPr>
              <a:t>Data </a:t>
            </a:r>
          </a:p>
          <a:p>
            <a:pPr algn="ctr" fontAlgn="base">
              <a:spcBef>
                <a:spcPct val="0"/>
              </a:spcBef>
              <a:spcAft>
                <a:spcPct val="0"/>
              </a:spcAft>
              <a:defRPr/>
            </a:pPr>
            <a:r>
              <a:rPr lang="en-GB" sz="1200" dirty="0">
                <a:solidFill>
                  <a:srgbClr val="000000"/>
                </a:solidFill>
              </a:rPr>
              <a:t>Management</a:t>
            </a:r>
            <a:endParaRPr lang="en-US" sz="1200" dirty="0">
              <a:solidFill>
                <a:srgbClr val="000000"/>
              </a:solidFill>
            </a:endParaRPr>
          </a:p>
        </p:txBody>
      </p:sp>
      <p:sp>
        <p:nvSpPr>
          <p:cNvPr id="23579" name="Rectangle 79"/>
          <p:cNvSpPr>
            <a:spLocks noChangeArrowheads="1"/>
          </p:cNvSpPr>
          <p:nvPr/>
        </p:nvSpPr>
        <p:spPr bwMode="auto">
          <a:xfrm>
            <a:off x="1966913" y="1190625"/>
            <a:ext cx="5618162" cy="647700"/>
          </a:xfrm>
          <a:prstGeom prst="rect">
            <a:avLst/>
          </a:prstGeom>
          <a:solidFill>
            <a:srgbClr val="CED0CE">
              <a:alpha val="20000"/>
            </a:srgbClr>
          </a:solidFill>
          <a:ln w="9525">
            <a:solidFill>
              <a:schemeClr val="tx1"/>
            </a:solidFill>
            <a:miter lim="800000"/>
            <a:headEnd/>
            <a:tailEnd/>
          </a:ln>
        </p:spPr>
        <p:txBody>
          <a:bodyPr wrap="none" anchor="ctr"/>
          <a:lstStyle/>
          <a:p>
            <a:pPr fontAlgn="base">
              <a:spcBef>
                <a:spcPct val="0"/>
              </a:spcBef>
              <a:spcAft>
                <a:spcPct val="0"/>
              </a:spcAft>
            </a:pPr>
            <a:endParaRPr lang="en-GB" sz="1400">
              <a:solidFill>
                <a:srgbClr val="000000"/>
              </a:solidFill>
            </a:endParaRPr>
          </a:p>
        </p:txBody>
      </p:sp>
      <p:sp>
        <p:nvSpPr>
          <p:cNvPr id="23580" name="Rectangle 80"/>
          <p:cNvSpPr>
            <a:spLocks noChangeArrowheads="1"/>
          </p:cNvSpPr>
          <p:nvPr/>
        </p:nvSpPr>
        <p:spPr bwMode="auto">
          <a:xfrm>
            <a:off x="1966915" y="1766890"/>
            <a:ext cx="5614987" cy="187325"/>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000" b="1">
                <a:solidFill>
                  <a:srgbClr val="000000"/>
                </a:solidFill>
              </a:rPr>
              <a:t>Trial management</a:t>
            </a:r>
            <a:endParaRPr lang="en-US" sz="1000" b="1">
              <a:solidFill>
                <a:srgbClr val="000000"/>
              </a:solidFill>
            </a:endParaRPr>
          </a:p>
        </p:txBody>
      </p:sp>
      <p:sp>
        <p:nvSpPr>
          <p:cNvPr id="23581" name="Rectangle 85"/>
          <p:cNvSpPr>
            <a:spLocks noChangeArrowheads="1"/>
          </p:cNvSpPr>
          <p:nvPr/>
        </p:nvSpPr>
        <p:spPr bwMode="auto">
          <a:xfrm>
            <a:off x="3276600" y="1262063"/>
            <a:ext cx="1501775" cy="431800"/>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200">
                <a:solidFill>
                  <a:srgbClr val="000000"/>
                </a:solidFill>
              </a:rPr>
              <a:t>Pharmacovigilance</a:t>
            </a:r>
            <a:endParaRPr lang="en-US" sz="1200">
              <a:solidFill>
                <a:srgbClr val="000000"/>
              </a:solidFill>
            </a:endParaRPr>
          </a:p>
        </p:txBody>
      </p:sp>
      <p:sp>
        <p:nvSpPr>
          <p:cNvPr id="23582" name="Line 87"/>
          <p:cNvSpPr>
            <a:spLocks noChangeShapeType="1"/>
          </p:cNvSpPr>
          <p:nvPr/>
        </p:nvSpPr>
        <p:spPr bwMode="auto">
          <a:xfrm>
            <a:off x="3910015" y="1954213"/>
            <a:ext cx="647700" cy="14398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83" name="Line 88"/>
          <p:cNvSpPr>
            <a:spLocks noChangeShapeType="1"/>
          </p:cNvSpPr>
          <p:nvPr/>
        </p:nvSpPr>
        <p:spPr bwMode="auto">
          <a:xfrm flipV="1">
            <a:off x="4918076" y="2098675"/>
            <a:ext cx="0" cy="11509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84" name="Text Box 89"/>
          <p:cNvSpPr txBox="1">
            <a:spLocks noChangeArrowheads="1"/>
          </p:cNvSpPr>
          <p:nvPr/>
        </p:nvSpPr>
        <p:spPr bwMode="auto">
          <a:xfrm rot="-5400000">
            <a:off x="4476752" y="2447896"/>
            <a:ext cx="1203325" cy="400110"/>
          </a:xfrm>
          <a:prstGeom prst="rect">
            <a:avLst/>
          </a:prstGeom>
          <a:noFill/>
          <a:ln w="9525">
            <a:noFill/>
            <a:miter lim="800000"/>
            <a:headEnd/>
            <a:tailEnd/>
          </a:ln>
        </p:spPr>
        <p:txBody>
          <a:bodyPr>
            <a:spAutoFit/>
          </a:bodyPr>
          <a:lstStyle/>
          <a:p>
            <a:pPr fontAlgn="base">
              <a:spcBef>
                <a:spcPct val="0"/>
              </a:spcBef>
              <a:spcAft>
                <a:spcPct val="0"/>
              </a:spcAft>
            </a:pPr>
            <a:r>
              <a:rPr lang="en-GB" sz="1000" b="1">
                <a:solidFill>
                  <a:srgbClr val="000000"/>
                </a:solidFill>
              </a:rPr>
              <a:t>Views data and </a:t>
            </a:r>
          </a:p>
          <a:p>
            <a:pPr fontAlgn="base">
              <a:spcBef>
                <a:spcPct val="0"/>
              </a:spcBef>
              <a:spcAft>
                <a:spcPct val="0"/>
              </a:spcAft>
            </a:pPr>
            <a:r>
              <a:rPr lang="en-GB" sz="1000" b="1">
                <a:solidFill>
                  <a:srgbClr val="000000"/>
                </a:solidFill>
              </a:rPr>
              <a:t>study reports</a:t>
            </a:r>
            <a:endParaRPr lang="en-US" sz="1000" b="1">
              <a:solidFill>
                <a:srgbClr val="000000"/>
              </a:solidFill>
            </a:endParaRPr>
          </a:p>
        </p:txBody>
      </p:sp>
      <p:sp>
        <p:nvSpPr>
          <p:cNvPr id="23585" name="Rectangle 97"/>
          <p:cNvSpPr>
            <a:spLocks noChangeArrowheads="1"/>
          </p:cNvSpPr>
          <p:nvPr/>
        </p:nvSpPr>
        <p:spPr bwMode="auto">
          <a:xfrm>
            <a:off x="2062164" y="1262063"/>
            <a:ext cx="1079501" cy="431800"/>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200">
                <a:solidFill>
                  <a:srgbClr val="000000"/>
                </a:solidFill>
              </a:rPr>
              <a:t>Appoint </a:t>
            </a:r>
          </a:p>
          <a:p>
            <a:pPr algn="ctr" fontAlgn="base">
              <a:spcBef>
                <a:spcPct val="0"/>
              </a:spcBef>
              <a:spcAft>
                <a:spcPct val="0"/>
              </a:spcAft>
            </a:pPr>
            <a:r>
              <a:rPr lang="en-GB" sz="1200">
                <a:solidFill>
                  <a:srgbClr val="000000"/>
                </a:solidFill>
              </a:rPr>
              <a:t>committees</a:t>
            </a:r>
            <a:endParaRPr lang="en-US" sz="1200">
              <a:solidFill>
                <a:srgbClr val="000000"/>
              </a:solidFill>
            </a:endParaRPr>
          </a:p>
        </p:txBody>
      </p:sp>
      <p:sp>
        <p:nvSpPr>
          <p:cNvPr id="23586" name="Rectangle 98"/>
          <p:cNvSpPr>
            <a:spLocks noChangeArrowheads="1"/>
          </p:cNvSpPr>
          <p:nvPr/>
        </p:nvSpPr>
        <p:spPr bwMode="auto">
          <a:xfrm>
            <a:off x="4991100" y="1262063"/>
            <a:ext cx="1081088" cy="431800"/>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200">
                <a:solidFill>
                  <a:srgbClr val="000000"/>
                </a:solidFill>
              </a:rPr>
              <a:t>Site setup &amp;</a:t>
            </a:r>
          </a:p>
          <a:p>
            <a:pPr algn="ctr" fontAlgn="base">
              <a:spcBef>
                <a:spcPct val="0"/>
              </a:spcBef>
              <a:spcAft>
                <a:spcPct val="0"/>
              </a:spcAft>
            </a:pPr>
            <a:r>
              <a:rPr lang="en-GB" sz="1200">
                <a:solidFill>
                  <a:srgbClr val="000000"/>
                </a:solidFill>
              </a:rPr>
              <a:t>administration</a:t>
            </a:r>
            <a:endParaRPr lang="en-US" sz="1200">
              <a:solidFill>
                <a:srgbClr val="000000"/>
              </a:solidFill>
            </a:endParaRPr>
          </a:p>
        </p:txBody>
      </p:sp>
      <p:sp>
        <p:nvSpPr>
          <p:cNvPr id="23587" name="Rectangle 100"/>
          <p:cNvSpPr>
            <a:spLocks noChangeArrowheads="1"/>
          </p:cNvSpPr>
          <p:nvPr/>
        </p:nvSpPr>
        <p:spPr bwMode="auto">
          <a:xfrm>
            <a:off x="1966915" y="1046166"/>
            <a:ext cx="5616575" cy="115887"/>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000" b="1">
                <a:solidFill>
                  <a:srgbClr val="000000"/>
                </a:solidFill>
              </a:rPr>
              <a:t>Sponsor</a:t>
            </a:r>
            <a:endParaRPr lang="en-US" sz="1000" b="1">
              <a:solidFill>
                <a:srgbClr val="000000"/>
              </a:solidFill>
            </a:endParaRPr>
          </a:p>
        </p:txBody>
      </p:sp>
      <p:sp>
        <p:nvSpPr>
          <p:cNvPr id="23588" name="Oval 101"/>
          <p:cNvSpPr>
            <a:spLocks noChangeArrowheads="1"/>
          </p:cNvSpPr>
          <p:nvPr/>
        </p:nvSpPr>
        <p:spPr bwMode="auto">
          <a:xfrm>
            <a:off x="6630988" y="2517775"/>
            <a:ext cx="2089150" cy="1512888"/>
          </a:xfrm>
          <a:prstGeom prst="ellipse">
            <a:avLst/>
          </a:prstGeom>
          <a:solidFill>
            <a:srgbClr val="CC99FF">
              <a:alpha val="30196"/>
            </a:srgbClr>
          </a:solidFill>
          <a:ln w="9525">
            <a:solidFill>
              <a:schemeClr val="tx1"/>
            </a:solidFill>
            <a:round/>
            <a:headEnd/>
            <a:tailEnd/>
          </a:ln>
        </p:spPr>
        <p:txBody>
          <a:bodyPr wrap="none" anchor="ctr"/>
          <a:lstStyle/>
          <a:p>
            <a:pPr fontAlgn="base">
              <a:spcBef>
                <a:spcPct val="0"/>
              </a:spcBef>
              <a:spcAft>
                <a:spcPct val="0"/>
              </a:spcAft>
            </a:pPr>
            <a:endParaRPr lang="en-GB" sz="1400">
              <a:solidFill>
                <a:srgbClr val="000000"/>
              </a:solidFill>
            </a:endParaRPr>
          </a:p>
        </p:txBody>
      </p:sp>
      <p:sp>
        <p:nvSpPr>
          <p:cNvPr id="23589" name="Line 102"/>
          <p:cNvSpPr>
            <a:spLocks noChangeShapeType="1"/>
          </p:cNvSpPr>
          <p:nvPr/>
        </p:nvSpPr>
        <p:spPr bwMode="auto">
          <a:xfrm flipV="1">
            <a:off x="5702302" y="3152775"/>
            <a:ext cx="930275" cy="3238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90" name="Line 103"/>
          <p:cNvSpPr>
            <a:spLocks noChangeShapeType="1"/>
          </p:cNvSpPr>
          <p:nvPr/>
        </p:nvSpPr>
        <p:spPr bwMode="auto">
          <a:xfrm flipH="1">
            <a:off x="5781677" y="3429000"/>
            <a:ext cx="863600" cy="2873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91" name="Text Box 104"/>
          <p:cNvSpPr txBox="1">
            <a:spLocks noChangeArrowheads="1"/>
          </p:cNvSpPr>
          <p:nvPr/>
        </p:nvSpPr>
        <p:spPr bwMode="auto">
          <a:xfrm rot="-1048046">
            <a:off x="5855564" y="3602756"/>
            <a:ext cx="938077" cy="246221"/>
          </a:xfrm>
          <a:prstGeom prst="rect">
            <a:avLst/>
          </a:prstGeom>
          <a:noFill/>
          <a:ln w="9525">
            <a:noFill/>
            <a:miter lim="800000"/>
            <a:headEnd/>
            <a:tailEnd/>
          </a:ln>
        </p:spPr>
        <p:txBody>
          <a:bodyPr wrap="none">
            <a:spAutoFit/>
          </a:bodyPr>
          <a:lstStyle/>
          <a:p>
            <a:pPr fontAlgn="base">
              <a:spcBef>
                <a:spcPct val="0"/>
              </a:spcBef>
              <a:spcAft>
                <a:spcPct val="0"/>
              </a:spcAft>
            </a:pPr>
            <a:r>
              <a:rPr lang="en-GB" sz="1000" b="1">
                <a:solidFill>
                  <a:srgbClr val="000000"/>
                </a:solidFill>
              </a:rPr>
              <a:t>adjudication</a:t>
            </a:r>
            <a:endParaRPr lang="en-US" sz="1000" b="1">
              <a:solidFill>
                <a:srgbClr val="000000"/>
              </a:solidFill>
            </a:endParaRPr>
          </a:p>
        </p:txBody>
      </p:sp>
      <p:sp>
        <p:nvSpPr>
          <p:cNvPr id="23592" name="Line 105"/>
          <p:cNvSpPr>
            <a:spLocks noChangeShapeType="1"/>
          </p:cNvSpPr>
          <p:nvPr/>
        </p:nvSpPr>
        <p:spPr bwMode="auto">
          <a:xfrm>
            <a:off x="2133602" y="3713167"/>
            <a:ext cx="2135188" cy="3968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z="1400">
              <a:solidFill>
                <a:srgbClr val="000000"/>
              </a:solidFill>
            </a:endParaRPr>
          </a:p>
        </p:txBody>
      </p:sp>
      <p:sp>
        <p:nvSpPr>
          <p:cNvPr id="23593" name="Rectangle 98"/>
          <p:cNvSpPr>
            <a:spLocks noChangeArrowheads="1"/>
          </p:cNvSpPr>
          <p:nvPr/>
        </p:nvSpPr>
        <p:spPr bwMode="auto">
          <a:xfrm>
            <a:off x="6278563" y="1281113"/>
            <a:ext cx="1081087" cy="431800"/>
          </a:xfrm>
          <a:prstGeom prst="rect">
            <a:avLst/>
          </a:prstGeom>
          <a:solidFill>
            <a:srgbClr val="ECEAEB"/>
          </a:solidFill>
          <a:ln w="9525">
            <a:solidFill>
              <a:schemeClr val="tx1"/>
            </a:solidFill>
            <a:miter lim="800000"/>
            <a:headEnd/>
            <a:tailEnd/>
          </a:ln>
        </p:spPr>
        <p:txBody>
          <a:bodyPr wrap="none" anchor="ctr"/>
          <a:lstStyle/>
          <a:p>
            <a:pPr algn="ctr" fontAlgn="base">
              <a:spcBef>
                <a:spcPct val="0"/>
              </a:spcBef>
              <a:spcAft>
                <a:spcPct val="0"/>
              </a:spcAft>
            </a:pPr>
            <a:r>
              <a:rPr lang="en-GB" sz="1200">
                <a:solidFill>
                  <a:srgbClr val="000000"/>
                </a:solidFill>
              </a:rPr>
              <a:t>Monitoring</a:t>
            </a:r>
            <a:endParaRPr lang="en-US" sz="1200">
              <a:solidFill>
                <a:srgbClr val="000000"/>
              </a:solidFill>
            </a:endParaRPr>
          </a:p>
        </p:txBody>
      </p:sp>
      <p:sp>
        <p:nvSpPr>
          <p:cNvPr id="44" name="Rectangle 77"/>
          <p:cNvSpPr>
            <a:spLocks noChangeArrowheads="1"/>
          </p:cNvSpPr>
          <p:nvPr/>
        </p:nvSpPr>
        <p:spPr bwMode="auto">
          <a:xfrm>
            <a:off x="3705227" y="5499104"/>
            <a:ext cx="1581150" cy="430213"/>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defRPr/>
            </a:pPr>
            <a:r>
              <a:rPr lang="en-GB" sz="1100" dirty="0">
                <a:solidFill>
                  <a:srgbClr val="000000"/>
                </a:solidFill>
              </a:rPr>
              <a:t>Web portal development  </a:t>
            </a:r>
          </a:p>
          <a:p>
            <a:pPr algn="ctr" fontAlgn="base">
              <a:spcBef>
                <a:spcPct val="0"/>
              </a:spcBef>
              <a:spcAft>
                <a:spcPct val="0"/>
              </a:spcAft>
              <a:defRPr/>
            </a:pPr>
            <a:r>
              <a:rPr lang="en-GB" sz="1100" dirty="0">
                <a:solidFill>
                  <a:srgbClr val="000000"/>
                </a:solidFill>
              </a:rPr>
              <a:t>&amp; maintenance</a:t>
            </a:r>
            <a:endParaRPr lang="en-US" sz="1100" dirty="0">
              <a:solidFill>
                <a:srgbClr val="000000"/>
              </a:solidFill>
            </a:endParaRPr>
          </a:p>
        </p:txBody>
      </p:sp>
      <p:sp>
        <p:nvSpPr>
          <p:cNvPr id="45" name="Rectangle 100"/>
          <p:cNvSpPr>
            <a:spLocks noChangeArrowheads="1"/>
          </p:cNvSpPr>
          <p:nvPr/>
        </p:nvSpPr>
        <p:spPr bwMode="auto">
          <a:xfrm>
            <a:off x="2419352" y="5080000"/>
            <a:ext cx="5632450" cy="13335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defRPr/>
            </a:pPr>
            <a:r>
              <a:rPr lang="en-GB" sz="1000" b="1" dirty="0">
                <a:solidFill>
                  <a:srgbClr val="000000"/>
                </a:solidFill>
              </a:rPr>
              <a:t>Glasgow Clinical Trials Unit</a:t>
            </a:r>
            <a:endParaRPr lang="en-US" sz="1000" b="1" dirty="0">
              <a:solidFill>
                <a:srgbClr val="000000"/>
              </a:solidFill>
            </a:endParaRPr>
          </a:p>
        </p:txBody>
      </p:sp>
      <p:sp>
        <p:nvSpPr>
          <p:cNvPr id="46" name="TextBox 45"/>
          <p:cNvSpPr txBox="1"/>
          <p:nvPr/>
        </p:nvSpPr>
        <p:spPr>
          <a:xfrm>
            <a:off x="4531659" y="376519"/>
            <a:ext cx="5242578" cy="646331"/>
          </a:xfrm>
          <a:prstGeom prst="rect">
            <a:avLst/>
          </a:prstGeom>
          <a:noFill/>
        </p:spPr>
        <p:txBody>
          <a:bodyPr wrap="square" rtlCol="0">
            <a:spAutoFit/>
          </a:bodyPr>
          <a:lstStyle/>
          <a:p>
            <a:r>
              <a:rPr lang="en-GB" sz="3600" b="1" dirty="0" smtClean="0">
                <a:solidFill>
                  <a:schemeClr val="bg1"/>
                </a:solidFill>
              </a:rPr>
              <a:t>Newer ways of working</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3"/>
          <p:cNvGraphicFramePr>
            <a:graphicFrameLocks noGrp="1"/>
          </p:cNvGraphicFramePr>
          <p:nvPr>
            <p:ph sz="quarter" idx="1"/>
          </p:nvPr>
        </p:nvGraphicFramePr>
        <p:xfrm>
          <a:off x="5910263" y="3708402"/>
          <a:ext cx="860425" cy="866775"/>
        </p:xfrm>
        <a:graphic>
          <a:graphicData uri="http://schemas.openxmlformats.org/presentationml/2006/ole">
            <mc:AlternateContent xmlns:mc="http://schemas.openxmlformats.org/markup-compatibility/2006">
              <mc:Choice xmlns:v="urn:schemas-microsoft-com:vml" Requires="v">
                <p:oleObj spid="_x0000_s95240" name="ClipArt" r:id="rId4" imgW="1563480" imgH="1574640" progId="">
                  <p:embed/>
                </p:oleObj>
              </mc:Choice>
              <mc:Fallback>
                <p:oleObj name="ClipArt" r:id="rId4" imgW="1563480" imgH="157464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3708402"/>
                        <a:ext cx="8604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1" name="Rectangle 4"/>
          <p:cNvSpPr>
            <a:spLocks noGrp="1" noChangeArrowheads="1"/>
          </p:cNvSpPr>
          <p:nvPr>
            <p:ph type="body" sz="half" idx="3"/>
          </p:nvPr>
        </p:nvSpPr>
        <p:spPr>
          <a:xfrm>
            <a:off x="895350" y="1531933"/>
            <a:ext cx="4251325" cy="4419600"/>
          </a:xfrm>
          <a:noFill/>
        </p:spPr>
        <p:txBody>
          <a:bodyPr lIns="92075" tIns="46038" rIns="92075" bIns="46038"/>
          <a:lstStyle/>
          <a:p>
            <a:pPr eaLnBrk="1" hangingPunct="1">
              <a:lnSpc>
                <a:spcPct val="80000"/>
              </a:lnSpc>
            </a:pPr>
            <a:r>
              <a:rPr lang="en-GB" sz="1800" b="1" dirty="0" smtClean="0">
                <a:solidFill>
                  <a:srgbClr val="333300"/>
                </a:solidFill>
              </a:rPr>
              <a:t>Mothers ante-natal records</a:t>
            </a:r>
          </a:p>
          <a:p>
            <a:pPr eaLnBrk="1" hangingPunct="1">
              <a:lnSpc>
                <a:spcPct val="80000"/>
              </a:lnSpc>
            </a:pPr>
            <a:r>
              <a:rPr lang="en-GB" sz="1800" b="1" dirty="0" smtClean="0">
                <a:solidFill>
                  <a:srgbClr val="333300"/>
                </a:solidFill>
              </a:rPr>
              <a:t>Maternity</a:t>
            </a:r>
          </a:p>
          <a:p>
            <a:pPr eaLnBrk="1" hangingPunct="1">
              <a:lnSpc>
                <a:spcPct val="80000"/>
              </a:lnSpc>
            </a:pPr>
            <a:r>
              <a:rPr lang="en-GB" sz="1800" b="1" dirty="0" smtClean="0">
                <a:solidFill>
                  <a:srgbClr val="333300"/>
                </a:solidFill>
              </a:rPr>
              <a:t>Neonatal record</a:t>
            </a:r>
          </a:p>
          <a:p>
            <a:pPr eaLnBrk="1" hangingPunct="1">
              <a:lnSpc>
                <a:spcPct val="80000"/>
              </a:lnSpc>
            </a:pPr>
            <a:r>
              <a:rPr lang="en-GB" sz="1800" b="1" dirty="0" smtClean="0">
                <a:solidFill>
                  <a:srgbClr val="333300"/>
                </a:solidFill>
              </a:rPr>
              <a:t>Register birth - NHS number</a:t>
            </a:r>
          </a:p>
          <a:p>
            <a:pPr eaLnBrk="1" hangingPunct="1">
              <a:lnSpc>
                <a:spcPct val="80000"/>
              </a:lnSpc>
            </a:pPr>
            <a:r>
              <a:rPr lang="en-GB" sz="1800" b="1" dirty="0" smtClean="0">
                <a:solidFill>
                  <a:srgbClr val="333300"/>
                </a:solidFill>
              </a:rPr>
              <a:t>Register with GP - CHI</a:t>
            </a:r>
          </a:p>
          <a:p>
            <a:pPr eaLnBrk="1" hangingPunct="1">
              <a:lnSpc>
                <a:spcPct val="80000"/>
              </a:lnSpc>
            </a:pPr>
            <a:r>
              <a:rPr lang="en-GB" sz="1800" b="1" dirty="0" smtClean="0">
                <a:solidFill>
                  <a:srgbClr val="333300"/>
                </a:solidFill>
              </a:rPr>
              <a:t>GP Appointments</a:t>
            </a:r>
          </a:p>
          <a:p>
            <a:pPr eaLnBrk="1" hangingPunct="1">
              <a:lnSpc>
                <a:spcPct val="80000"/>
              </a:lnSpc>
            </a:pPr>
            <a:r>
              <a:rPr lang="en-GB" sz="1800" b="1" dirty="0" smtClean="0">
                <a:solidFill>
                  <a:srgbClr val="333300"/>
                </a:solidFill>
              </a:rPr>
              <a:t>Outpatients</a:t>
            </a:r>
          </a:p>
          <a:p>
            <a:pPr eaLnBrk="1" hangingPunct="1">
              <a:lnSpc>
                <a:spcPct val="80000"/>
              </a:lnSpc>
            </a:pPr>
            <a:r>
              <a:rPr lang="en-GB" sz="1800" b="1" dirty="0" smtClean="0">
                <a:solidFill>
                  <a:srgbClr val="333300"/>
                </a:solidFill>
              </a:rPr>
              <a:t>A&amp;E attendance</a:t>
            </a:r>
          </a:p>
          <a:p>
            <a:pPr eaLnBrk="1" hangingPunct="1">
              <a:lnSpc>
                <a:spcPct val="80000"/>
              </a:lnSpc>
            </a:pPr>
            <a:r>
              <a:rPr lang="en-GB" sz="1800" b="1" dirty="0" smtClean="0">
                <a:solidFill>
                  <a:srgbClr val="333300"/>
                </a:solidFill>
              </a:rPr>
              <a:t>General hospital admission</a:t>
            </a:r>
          </a:p>
          <a:p>
            <a:pPr eaLnBrk="1" hangingPunct="1">
              <a:lnSpc>
                <a:spcPct val="80000"/>
              </a:lnSpc>
            </a:pPr>
            <a:r>
              <a:rPr lang="en-GB" sz="1800" b="1" dirty="0" smtClean="0">
                <a:solidFill>
                  <a:srgbClr val="333300"/>
                </a:solidFill>
              </a:rPr>
              <a:t>Prescribing</a:t>
            </a:r>
          </a:p>
          <a:p>
            <a:pPr eaLnBrk="1" hangingPunct="1">
              <a:lnSpc>
                <a:spcPct val="80000"/>
              </a:lnSpc>
            </a:pPr>
            <a:r>
              <a:rPr lang="en-GB" sz="1800" b="1" dirty="0" smtClean="0">
                <a:solidFill>
                  <a:srgbClr val="333300"/>
                </a:solidFill>
              </a:rPr>
              <a:t>Cancer registration</a:t>
            </a:r>
          </a:p>
          <a:p>
            <a:pPr eaLnBrk="1" hangingPunct="1">
              <a:lnSpc>
                <a:spcPct val="80000"/>
              </a:lnSpc>
            </a:pPr>
            <a:r>
              <a:rPr lang="en-GB" sz="1800" b="1" dirty="0" smtClean="0">
                <a:solidFill>
                  <a:srgbClr val="333300"/>
                </a:solidFill>
              </a:rPr>
              <a:t>Cancer treatment</a:t>
            </a:r>
          </a:p>
          <a:p>
            <a:pPr eaLnBrk="1" hangingPunct="1">
              <a:lnSpc>
                <a:spcPct val="80000"/>
              </a:lnSpc>
            </a:pPr>
            <a:r>
              <a:rPr lang="en-GB" sz="1800" b="1" dirty="0" smtClean="0">
                <a:solidFill>
                  <a:srgbClr val="333300"/>
                </a:solidFill>
              </a:rPr>
              <a:t>Community care</a:t>
            </a:r>
          </a:p>
          <a:p>
            <a:pPr eaLnBrk="1" hangingPunct="1">
              <a:lnSpc>
                <a:spcPct val="80000"/>
              </a:lnSpc>
            </a:pPr>
            <a:r>
              <a:rPr lang="en-GB" sz="1800" b="1" dirty="0" smtClean="0">
                <a:solidFill>
                  <a:srgbClr val="333300"/>
                </a:solidFill>
              </a:rPr>
              <a:t>Death</a:t>
            </a:r>
          </a:p>
          <a:p>
            <a:pPr eaLnBrk="1" hangingPunct="1">
              <a:lnSpc>
                <a:spcPct val="80000"/>
              </a:lnSpc>
            </a:pPr>
            <a:endParaRPr lang="en-GB" sz="1800" b="1" dirty="0" smtClean="0">
              <a:solidFill>
                <a:srgbClr val="333300"/>
              </a:solidFill>
            </a:endParaRPr>
          </a:p>
        </p:txBody>
      </p:sp>
      <p:graphicFrame>
        <p:nvGraphicFramePr>
          <p:cNvPr id="44035" name="Object 5"/>
          <p:cNvGraphicFramePr>
            <a:graphicFrameLocks/>
          </p:cNvGraphicFramePr>
          <p:nvPr/>
        </p:nvGraphicFramePr>
        <p:xfrm>
          <a:off x="6146801" y="1725615"/>
          <a:ext cx="904875" cy="1220787"/>
        </p:xfrm>
        <a:graphic>
          <a:graphicData uri="http://schemas.openxmlformats.org/presentationml/2006/ole">
            <mc:AlternateContent xmlns:mc="http://schemas.openxmlformats.org/markup-compatibility/2006">
              <mc:Choice xmlns:v="urn:schemas-microsoft-com:vml" Requires="v">
                <p:oleObj spid="_x0000_s95241" name="ClipArt" r:id="rId6" imgW="904680" imgH="1220760" progId="">
                  <p:embed/>
                </p:oleObj>
              </mc:Choice>
              <mc:Fallback>
                <p:oleObj name="ClipArt" r:id="rId6" imgW="904680" imgH="1220760" progId="">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1" y="1725615"/>
                        <a:ext cx="904875"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6"/>
          <p:cNvGraphicFramePr>
            <a:graphicFrameLocks/>
          </p:cNvGraphicFramePr>
          <p:nvPr/>
        </p:nvGraphicFramePr>
        <p:xfrm>
          <a:off x="7329489" y="1557338"/>
          <a:ext cx="865187" cy="1860550"/>
        </p:xfrm>
        <a:graphic>
          <a:graphicData uri="http://schemas.openxmlformats.org/presentationml/2006/ole">
            <mc:AlternateContent xmlns:mc="http://schemas.openxmlformats.org/markup-compatibility/2006">
              <mc:Choice xmlns:v="urn:schemas-microsoft-com:vml" Requires="v">
                <p:oleObj spid="_x0000_s95242" name="ClipArt" r:id="rId8" imgW="865080" imgH="1860480" progId="">
                  <p:embed/>
                </p:oleObj>
              </mc:Choice>
              <mc:Fallback>
                <p:oleObj name="ClipArt" r:id="rId8" imgW="865080" imgH="1860480" progId="">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9489" y="1557338"/>
                        <a:ext cx="865187"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7"/>
          <p:cNvGraphicFramePr>
            <a:graphicFrameLocks/>
          </p:cNvGraphicFramePr>
          <p:nvPr/>
        </p:nvGraphicFramePr>
        <p:xfrm>
          <a:off x="8855076" y="1600202"/>
          <a:ext cx="773113" cy="2259013"/>
        </p:xfrm>
        <a:graphic>
          <a:graphicData uri="http://schemas.openxmlformats.org/presentationml/2006/ole">
            <mc:AlternateContent xmlns:mc="http://schemas.openxmlformats.org/markup-compatibility/2006">
              <mc:Choice xmlns:v="urn:schemas-microsoft-com:vml" Requires="v">
                <p:oleObj spid="_x0000_s95243" name="ClipArt" r:id="rId10" imgW="772920" imgH="2259000" progId="">
                  <p:embed/>
                </p:oleObj>
              </mc:Choice>
              <mc:Fallback>
                <p:oleObj name="ClipArt" r:id="rId10" imgW="772920" imgH="2259000" progId="">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5076" y="1600202"/>
                        <a:ext cx="773113"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8"/>
          <p:cNvGraphicFramePr>
            <a:graphicFrameLocks noGrp="1"/>
          </p:cNvGraphicFramePr>
          <p:nvPr>
            <p:ph sz="quarter" idx="2"/>
          </p:nvPr>
        </p:nvGraphicFramePr>
        <p:xfrm>
          <a:off x="7935913" y="4049713"/>
          <a:ext cx="527050" cy="989012"/>
        </p:xfrm>
        <a:graphic>
          <a:graphicData uri="http://schemas.openxmlformats.org/presentationml/2006/ole">
            <mc:AlternateContent xmlns:mc="http://schemas.openxmlformats.org/markup-compatibility/2006">
              <mc:Choice xmlns:v="urn:schemas-microsoft-com:vml" Requires="v">
                <p:oleObj spid="_x0000_s95244" name="ClipArt" r:id="rId12" imgW="960120" imgH="1803240" progId="">
                  <p:embed/>
                </p:oleObj>
              </mc:Choice>
              <mc:Fallback>
                <p:oleObj name="ClipArt" r:id="rId12" imgW="960120" imgH="1803240" progId="">
                  <p:embed/>
                  <p:pic>
                    <p:nvPicPr>
                      <p:cNvPr id="0" name="Object 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5913" y="4049713"/>
                        <a:ext cx="52705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9"/>
          <p:cNvGraphicFramePr>
            <a:graphicFrameLocks/>
          </p:cNvGraphicFramePr>
          <p:nvPr/>
        </p:nvGraphicFramePr>
        <p:xfrm>
          <a:off x="5722939" y="5229227"/>
          <a:ext cx="1660525" cy="1408113"/>
        </p:xfrm>
        <a:graphic>
          <a:graphicData uri="http://schemas.openxmlformats.org/presentationml/2006/ole">
            <mc:AlternateContent xmlns:mc="http://schemas.openxmlformats.org/markup-compatibility/2006">
              <mc:Choice xmlns:v="urn:schemas-microsoft-com:vml" Requires="v">
                <p:oleObj spid="_x0000_s95245" name="ClipArt" r:id="rId14" imgW="1660320" imgH="1407960" progId="">
                  <p:embed/>
                </p:oleObj>
              </mc:Choice>
              <mc:Fallback>
                <p:oleObj name="ClipArt" r:id="rId14" imgW="1660320" imgH="1407960" progId="">
                  <p:embed/>
                  <p:pic>
                    <p:nvPicPr>
                      <p:cNvPr id="0" name="Object 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2939" y="5229227"/>
                        <a:ext cx="16605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839097" y="376519"/>
            <a:ext cx="3935140" cy="646331"/>
          </a:xfrm>
          <a:prstGeom prst="rect">
            <a:avLst/>
          </a:prstGeom>
          <a:noFill/>
        </p:spPr>
        <p:txBody>
          <a:bodyPr wrap="square" rtlCol="0">
            <a:spAutoFit/>
          </a:bodyPr>
          <a:lstStyle/>
          <a:p>
            <a:r>
              <a:rPr lang="en-GB" sz="3600" b="1" dirty="0" smtClean="0">
                <a:solidFill>
                  <a:schemeClr val="bg1"/>
                </a:solidFill>
              </a:rPr>
              <a:t>Opportunity</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17514" y="1857559"/>
            <a:ext cx="9348787" cy="3811724"/>
          </a:xfrm>
        </p:spPr>
        <p:txBody>
          <a:bodyPr/>
          <a:lstStyle/>
          <a:p>
            <a:r>
              <a:rPr lang="en-GB" sz="3200" dirty="0" smtClean="0"/>
              <a:t>Using routinely collected health records in support of trials</a:t>
            </a:r>
          </a:p>
          <a:p>
            <a:pPr lvl="1"/>
            <a:r>
              <a:rPr lang="en-GB" sz="2800" dirty="0" smtClean="0"/>
              <a:t>Assessing feasibility/ supporting design</a:t>
            </a:r>
          </a:p>
          <a:p>
            <a:pPr lvl="1"/>
            <a:r>
              <a:rPr lang="en-GB" sz="2800" dirty="0" smtClean="0"/>
              <a:t>Facilitating recruitment</a:t>
            </a:r>
          </a:p>
          <a:p>
            <a:pPr lvl="1"/>
            <a:r>
              <a:rPr lang="en-GB" sz="2800" dirty="0" smtClean="0"/>
              <a:t>Supporting follow-up and data acquisition</a:t>
            </a:r>
          </a:p>
          <a:p>
            <a:pPr lvl="3"/>
            <a:r>
              <a:rPr lang="en-GB" sz="2400" dirty="0" smtClean="0"/>
              <a:t>within and post trial</a:t>
            </a:r>
            <a:endParaRPr lang="en-GB" sz="2400" dirty="0"/>
          </a:p>
        </p:txBody>
      </p:sp>
      <p:sp>
        <p:nvSpPr>
          <p:cNvPr id="4" name="TextBox 3"/>
          <p:cNvSpPr txBox="1"/>
          <p:nvPr/>
        </p:nvSpPr>
        <p:spPr>
          <a:xfrm>
            <a:off x="4689552" y="378822"/>
            <a:ext cx="5262979" cy="892552"/>
          </a:xfrm>
          <a:prstGeom prst="rect">
            <a:avLst/>
          </a:prstGeom>
          <a:noFill/>
        </p:spPr>
        <p:txBody>
          <a:bodyPr wrap="none" rtlCol="0">
            <a:spAutoFit/>
          </a:bodyPr>
          <a:lstStyle/>
          <a:p>
            <a:pPr marL="0" lvl="1"/>
            <a:r>
              <a:rPr lang="en-GB" sz="3600" b="1" dirty="0" smtClean="0">
                <a:solidFill>
                  <a:schemeClr val="bg1"/>
                </a:solidFill>
              </a:rPr>
              <a:t>Scope of the workshop</a:t>
            </a:r>
          </a:p>
          <a:p>
            <a:endParaRPr lang="en-GB"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14" y="1687740"/>
            <a:ext cx="9348787" cy="4821238"/>
          </a:xfrm>
        </p:spPr>
        <p:txBody>
          <a:bodyPr>
            <a:normAutofit/>
          </a:bodyPr>
          <a:lstStyle/>
          <a:p>
            <a:r>
              <a:rPr lang="en-GB" sz="2800" b="1" dirty="0" smtClean="0"/>
              <a:t>Identifying availability of patients</a:t>
            </a:r>
          </a:p>
          <a:p>
            <a:r>
              <a:rPr lang="en-GB" sz="2800" b="1" dirty="0" smtClean="0"/>
              <a:t>Estimating event rates</a:t>
            </a:r>
          </a:p>
          <a:p>
            <a:r>
              <a:rPr lang="en-GB" sz="2800" b="1" dirty="0" smtClean="0">
                <a:solidFill>
                  <a:srgbClr val="FF0000"/>
                </a:solidFill>
              </a:rPr>
              <a:t>Routinely collected data almost always over estimates the availability of patients and the number of events they will have</a:t>
            </a:r>
            <a:endParaRPr lang="en-GB" sz="2800" b="1" dirty="0" smtClean="0"/>
          </a:p>
          <a:p>
            <a:r>
              <a:rPr lang="en-GB" sz="2800" b="1" dirty="0" smtClean="0">
                <a:solidFill>
                  <a:schemeClr val="accent2">
                    <a:lumMod val="75000"/>
                  </a:schemeClr>
                </a:solidFill>
              </a:rPr>
              <a:t>Can we develop better algorithms?</a:t>
            </a:r>
            <a:endParaRPr lang="en-GB" sz="2800" b="1" dirty="0">
              <a:solidFill>
                <a:schemeClr val="accent2">
                  <a:lumMod val="75000"/>
                </a:schemeClr>
              </a:solidFill>
            </a:endParaRPr>
          </a:p>
        </p:txBody>
      </p:sp>
      <p:sp>
        <p:nvSpPr>
          <p:cNvPr id="3" name="Title 2"/>
          <p:cNvSpPr>
            <a:spLocks noGrp="1"/>
          </p:cNvSpPr>
          <p:nvPr>
            <p:ph type="title"/>
          </p:nvPr>
        </p:nvSpPr>
        <p:spPr/>
        <p:txBody>
          <a:bodyPr>
            <a:normAutofit fontScale="90000"/>
          </a:bodyPr>
          <a:lstStyle/>
          <a:p>
            <a:r>
              <a:rPr lang="en-GB" sz="4400" b="1" dirty="0" smtClean="0"/>
              <a:t>Prequel</a:t>
            </a:r>
            <a:endParaRPr lang="en-GB" sz="4400" b="1" dirty="0"/>
          </a:p>
        </p:txBody>
      </p:sp>
      <p:sp>
        <p:nvSpPr>
          <p:cNvPr id="4" name="TextBox 3"/>
          <p:cNvSpPr txBox="1"/>
          <p:nvPr/>
        </p:nvSpPr>
        <p:spPr>
          <a:xfrm>
            <a:off x="5499458" y="209003"/>
            <a:ext cx="4349268" cy="1292662"/>
          </a:xfrm>
          <a:prstGeom prst="rect">
            <a:avLst/>
          </a:prstGeom>
          <a:noFill/>
        </p:spPr>
        <p:txBody>
          <a:bodyPr wrap="none" rtlCol="0">
            <a:spAutoFit/>
          </a:bodyPr>
          <a:lstStyle/>
          <a:p>
            <a:pPr marL="0" lvl="1"/>
            <a:r>
              <a:rPr lang="en-GB" sz="3200" b="1" dirty="0" smtClean="0">
                <a:solidFill>
                  <a:schemeClr val="bg1"/>
                </a:solidFill>
              </a:rPr>
              <a:t>Assessing feasibility/</a:t>
            </a:r>
          </a:p>
          <a:p>
            <a:pPr marL="0" lvl="1"/>
            <a:r>
              <a:rPr lang="en-GB" sz="3200" b="1" dirty="0" smtClean="0">
                <a:solidFill>
                  <a:schemeClr val="bg1"/>
                </a:solidFill>
              </a:rPr>
              <a:t>supporting design</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9" y="1699847"/>
            <a:ext cx="8915400" cy="4374382"/>
          </a:xfrm>
        </p:spPr>
        <p:txBody>
          <a:bodyPr>
            <a:normAutofit/>
          </a:bodyPr>
          <a:lstStyle/>
          <a:p>
            <a:r>
              <a:rPr lang="en-GB" sz="2800" b="1" dirty="0" smtClean="0"/>
              <a:t>Identification of potentially recruits</a:t>
            </a:r>
            <a:r>
              <a:rPr lang="en-GB" dirty="0" smtClean="0"/>
              <a:t> b</a:t>
            </a:r>
            <a:r>
              <a:rPr lang="en-GB" sz="2800" b="1" dirty="0" smtClean="0"/>
              <a:t>ased on key inclusion/ exclusion criteria</a:t>
            </a:r>
          </a:p>
          <a:p>
            <a:r>
              <a:rPr lang="en-GB" sz="2800" b="1" dirty="0" smtClean="0">
                <a:solidFill>
                  <a:srgbClr val="FF0000"/>
                </a:solidFill>
              </a:rPr>
              <a:t>Requires a moderately rich phenotype</a:t>
            </a:r>
          </a:p>
          <a:p>
            <a:r>
              <a:rPr lang="en-GB" dirty="0" smtClean="0">
                <a:solidFill>
                  <a:srgbClr val="FF0000"/>
                </a:solidFill>
              </a:rPr>
              <a:t>Or, focus on one or two key variables</a:t>
            </a:r>
            <a:endParaRPr lang="en-GB" sz="2800" b="1" dirty="0" smtClean="0">
              <a:solidFill>
                <a:srgbClr val="FF0000"/>
              </a:solidFill>
            </a:endParaRPr>
          </a:p>
          <a:p>
            <a:r>
              <a:rPr lang="en-GB" sz="2800" b="1" dirty="0" smtClean="0">
                <a:solidFill>
                  <a:schemeClr val="accent2">
                    <a:lumMod val="75000"/>
                  </a:schemeClr>
                </a:solidFill>
              </a:rPr>
              <a:t>Can we create a UK-wide sampling frame from medical history, lifestyle, demographics, lab and prescribing data?</a:t>
            </a:r>
          </a:p>
          <a:p>
            <a:pPr lvl="1"/>
            <a:r>
              <a:rPr lang="en-GB" sz="2600" b="1" dirty="0" smtClean="0">
                <a:solidFill>
                  <a:schemeClr val="accent2">
                    <a:lumMod val="75000"/>
                  </a:schemeClr>
                </a:solidFill>
              </a:rPr>
              <a:t>Ideally linking primary and secondary care data.</a:t>
            </a:r>
          </a:p>
          <a:p>
            <a:endParaRPr lang="en-GB" sz="2800" b="1" dirty="0"/>
          </a:p>
        </p:txBody>
      </p:sp>
      <p:sp>
        <p:nvSpPr>
          <p:cNvPr id="3" name="Title 2"/>
          <p:cNvSpPr>
            <a:spLocks noGrp="1"/>
          </p:cNvSpPr>
          <p:nvPr>
            <p:ph type="title"/>
          </p:nvPr>
        </p:nvSpPr>
        <p:spPr/>
        <p:txBody>
          <a:bodyPr>
            <a:normAutofit fontScale="90000"/>
          </a:bodyPr>
          <a:lstStyle/>
          <a:p>
            <a:r>
              <a:rPr lang="en-GB" sz="4400" b="1" dirty="0" smtClean="0"/>
              <a:t>Beginning</a:t>
            </a:r>
            <a:endParaRPr lang="en-GB" sz="4400" b="1" dirty="0"/>
          </a:p>
        </p:txBody>
      </p:sp>
      <p:sp>
        <p:nvSpPr>
          <p:cNvPr id="4" name="TextBox 3"/>
          <p:cNvSpPr txBox="1"/>
          <p:nvPr/>
        </p:nvSpPr>
        <p:spPr>
          <a:xfrm>
            <a:off x="4741804" y="444137"/>
            <a:ext cx="4714752" cy="830997"/>
          </a:xfrm>
          <a:prstGeom prst="rect">
            <a:avLst/>
          </a:prstGeom>
          <a:noFill/>
        </p:spPr>
        <p:txBody>
          <a:bodyPr wrap="none" rtlCol="0">
            <a:spAutoFit/>
          </a:bodyPr>
          <a:lstStyle/>
          <a:p>
            <a:r>
              <a:rPr lang="en-GB" sz="3200" b="1" dirty="0" smtClean="0">
                <a:solidFill>
                  <a:schemeClr val="bg1"/>
                </a:solidFill>
              </a:rPr>
              <a:t>Facilitating recruitment</a:t>
            </a:r>
          </a:p>
          <a:p>
            <a:endParaRPr lang="en-GB" sz="1600" dirty="0"/>
          </a:p>
        </p:txBody>
      </p:sp>
    </p:spTree>
  </p:cSld>
  <p:clrMapOvr>
    <a:masterClrMapping/>
  </p:clrMapOvr>
</p:sld>
</file>

<file path=ppt/theme/theme1.xml><?xml version="1.0" encoding="utf-8"?>
<a:theme xmlns:a="http://schemas.openxmlformats.org/drawingml/2006/main" name="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4F795F"/>
      </a:dk2>
      <a:lt2>
        <a:srgbClr val="FCFEB9"/>
      </a:lt2>
      <a:accent1>
        <a:srgbClr val="90B289"/>
      </a:accent1>
      <a:accent2>
        <a:srgbClr val="648D6B"/>
      </a:accent2>
      <a:accent3>
        <a:srgbClr val="B2BEB6"/>
      </a:accent3>
      <a:accent4>
        <a:srgbClr val="DADADA"/>
      </a:accent4>
      <a:accent5>
        <a:srgbClr val="C6D5C4"/>
      </a:accent5>
      <a:accent6>
        <a:srgbClr val="5A7F60"/>
      </a:accent6>
      <a:hlink>
        <a:srgbClr val="B17CA2"/>
      </a:hlink>
      <a:folHlink>
        <a:srgbClr val="331E2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5008"/>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FF5008"/>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HD:Users:margarete:Desktop:templates:FacultyPPTtemps:standardWhite.pot</Template>
  <TotalTime>1274</TotalTime>
  <Words>1267</Words>
  <Application>Microsoft Office PowerPoint</Application>
  <PresentationFormat>A4 Paper (210x297 mm)</PresentationFormat>
  <Paragraphs>313</Paragraphs>
  <Slides>28</Slides>
  <Notes>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standardWhite</vt:lpstr>
      <vt:lpstr>Default Design</vt:lpstr>
      <vt:lpstr>Photo Editor Photo</vt:lpstr>
      <vt:lpstr>ClipArt</vt:lpstr>
      <vt:lpstr>      Overview of use of routinely collected health data in trials and an introduction to the 3 topic areas covered in the workshop   </vt:lpstr>
      <vt:lpstr>Data quality</vt:lpstr>
      <vt:lpstr>       Information transfer: former</vt:lpstr>
      <vt:lpstr>New ways of doing things</vt:lpstr>
      <vt:lpstr>Study Portal</vt:lpstr>
      <vt:lpstr>PowerPoint Presentation</vt:lpstr>
      <vt:lpstr>PowerPoint Presentation</vt:lpstr>
      <vt:lpstr>Prequel</vt:lpstr>
      <vt:lpstr>Beginning</vt:lpstr>
      <vt:lpstr>Middle</vt:lpstr>
      <vt:lpstr>Sequel</vt:lpstr>
      <vt:lpstr>PowerPoint Presentation</vt:lpstr>
      <vt:lpstr>PowerPoint Presentation</vt:lpstr>
      <vt:lpstr>PowerPoint Presentation</vt:lpstr>
      <vt:lpstr>PowerPoint Presentation</vt:lpstr>
      <vt:lpstr>PowerPoint Presentation</vt:lpstr>
      <vt:lpstr>   WOSCOPS: results (adjudicated)</vt:lpstr>
      <vt:lpstr>All cause mortality</vt:lpstr>
      <vt:lpstr>CHD death or CHD event</vt:lpstr>
      <vt:lpstr>Admissions involving PCI/ CABG</vt:lpstr>
      <vt:lpstr>Admissions due to Stroke </vt:lpstr>
      <vt:lpstr>Admissions due to Heart Failure</vt:lpstr>
      <vt:lpstr>COSTS and QALYs</vt:lpstr>
      <vt:lpstr>Benefits over 15 years</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Lynn Bell</dc:creator>
  <cp:lastModifiedBy>oadeogun</cp:lastModifiedBy>
  <cp:revision>152</cp:revision>
  <dcterms:created xsi:type="dcterms:W3CDTF">2010-08-13T14:02:38Z</dcterms:created>
  <dcterms:modified xsi:type="dcterms:W3CDTF">2014-09-09T09:34:31Z</dcterms:modified>
</cp:coreProperties>
</file>