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305" r:id="rId4"/>
    <p:sldId id="280" r:id="rId5"/>
    <p:sldId id="266" r:id="rId6"/>
    <p:sldId id="301" r:id="rId7"/>
    <p:sldId id="283" r:id="rId8"/>
    <p:sldId id="299" r:id="rId9"/>
    <p:sldId id="284" r:id="rId10"/>
    <p:sldId id="291" r:id="rId11"/>
    <p:sldId id="288" r:id="rId12"/>
    <p:sldId id="272" r:id="rId13"/>
    <p:sldId id="303" r:id="rId14"/>
    <p:sldId id="275" r:id="rId15"/>
    <p:sldId id="260" r:id="rId16"/>
    <p:sldId id="306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56" autoAdjust="0"/>
    <p:restoredTop sz="95737" autoAdjust="0"/>
  </p:normalViewPr>
  <p:slideViewPr>
    <p:cSldViewPr>
      <p:cViewPr varScale="1">
        <p:scale>
          <a:sx n="69" d="100"/>
          <a:sy n="69" d="100"/>
        </p:scale>
        <p:origin x="-105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GB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EA131C20-C103-4731-B82F-00F5B70D1DC2}" type="datetimeFigureOut">
              <a:rPr lang="en-GB"/>
              <a:pPr/>
              <a:t>30/06/2014</a:t>
            </a:fld>
            <a:endParaRPr lang="en-GB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GB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79F3BF1B-3E2A-445C-9135-69895AE944A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7205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3BF1B-3E2A-445C-9135-69895AE944A0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3244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3BF1B-3E2A-445C-9135-69895AE944A0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8236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3BF1B-3E2A-445C-9135-69895AE944A0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708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3BF1B-3E2A-445C-9135-69895AE944A0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365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3BF1B-3E2A-445C-9135-69895AE944A0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4949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3BF1B-3E2A-445C-9135-69895AE944A0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473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3BF1B-3E2A-445C-9135-69895AE944A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673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3BF1B-3E2A-445C-9135-69895AE944A0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09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3BF1B-3E2A-445C-9135-69895AE944A0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355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3BF1B-3E2A-445C-9135-69895AE944A0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295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3BF1B-3E2A-445C-9135-69895AE944A0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4736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3BF1B-3E2A-445C-9135-69895AE944A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0260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3BF1B-3E2A-445C-9135-69895AE944A0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865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5F055-3AF1-4C13-BD20-848F307409D2}" type="datetimeFigureOut">
              <a:rPr lang="en-GB"/>
              <a:pPr>
                <a:defRPr/>
              </a:pPr>
              <a:t>30/06/2014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019AE-E806-4273-9A49-AB61E74769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F48D5-F0BC-478E-8D3C-AE86595F31A2}" type="datetimeFigureOut">
              <a:rPr lang="en-GB"/>
              <a:pPr>
                <a:defRPr/>
              </a:pPr>
              <a:t>30/06/2014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2BD59-F165-465E-8D53-1C97D22BF8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FC9E2-B70B-4C8E-939E-2781C2D3FA86}" type="datetimeFigureOut">
              <a:rPr lang="en-GB"/>
              <a:pPr>
                <a:defRPr/>
              </a:pPr>
              <a:t>30/06/2014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2C5AE-BB28-4389-A094-A2E336A89F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68313" y="1412875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6F9C2-F3B0-479D-B792-94166BB07112}" type="datetimeFigureOut">
              <a:rPr lang="en-GB"/>
              <a:pPr>
                <a:defRPr/>
              </a:pPr>
              <a:t>30/06/2014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9AFBB-BB30-45FB-A675-3FDF233177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1B031-E6B7-4B8D-B51D-0610750D8AC3}" type="datetimeFigureOut">
              <a:rPr lang="en-GB"/>
              <a:pPr>
                <a:defRPr/>
              </a:pPr>
              <a:t>30/06/2014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42EB8-0574-451F-AF99-7548AF4BE3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C5576-27BD-477B-B222-2E6822BE856B}" type="datetimeFigureOut">
              <a:rPr lang="en-GB"/>
              <a:pPr>
                <a:defRPr/>
              </a:pPr>
              <a:t>30/06/2014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D2A64-CA43-43CA-BDB1-8712B0399E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0F076-F6AD-4BE8-A8FF-4CD944FE9257}" type="datetimeFigureOut">
              <a:rPr lang="en-GB"/>
              <a:pPr>
                <a:defRPr/>
              </a:pPr>
              <a:t>30/06/2014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71BD3-AE6E-4886-B4A7-665890C3E3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C6CC6-7E28-44B6-A194-B4FA2195228E}" type="datetimeFigureOut">
              <a:rPr lang="en-GB"/>
              <a:pPr>
                <a:defRPr/>
              </a:pPr>
              <a:t>30/06/2014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6313A-4065-448A-9E0E-43BC28128C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90FCD-B9F3-43E9-8DAC-9AF29E65E7B4}" type="datetimeFigureOut">
              <a:rPr lang="en-GB"/>
              <a:pPr>
                <a:defRPr/>
              </a:pPr>
              <a:t>30/06/2014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8DCEB-40B5-493F-AA41-AC94B51D20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8A07F-64AF-43F8-8D3B-052AC5639E84}" type="datetimeFigureOut">
              <a:rPr lang="en-GB"/>
              <a:pPr>
                <a:defRPr/>
              </a:pPr>
              <a:t>30/06/2014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09558-2FCA-4BEF-B82A-BE0B331A98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09F15-E9EE-4A18-8D5A-8CBF9B577A63}" type="datetimeFigureOut">
              <a:rPr lang="en-GB"/>
              <a:pPr>
                <a:defRPr/>
              </a:pPr>
              <a:t>30/06/2014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1ABE0-8FCB-4C3F-95C6-E0BEF4AD5A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A16A6-F9CC-4584-BB28-E0A213595C58}" type="datetimeFigureOut">
              <a:rPr lang="en-GB"/>
              <a:pPr>
                <a:defRPr/>
              </a:pPr>
              <a:t>30/06/2014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48E87-83D7-44BB-8925-45FDA39175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Placeholder 1"/>
          <p:cNvSpPr>
            <a:spLocks noGrp="1"/>
          </p:cNvSpPr>
          <p:nvPr>
            <p:ph type="title"/>
          </p:nvPr>
        </p:nvSpPr>
        <p:spPr bwMode="auto">
          <a:xfrm>
            <a:off x="468313" y="1158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389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8313" y="141287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4CB3A5-D137-46FB-BB58-528C92858A92}" type="datetimeFigureOut">
              <a:rPr lang="en-GB"/>
              <a:pPr>
                <a:defRPr/>
              </a:pPr>
              <a:t>30/06/2014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6B46CA-6729-4C85-A370-3466A65F07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hlink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3600" dirty="0" smtClean="0"/>
              <a:t>Feasibility assessment and recruitment using routine data sources:</a:t>
            </a:r>
            <a:r>
              <a:rPr lang="en-GB" sz="3200" dirty="0" smtClean="0"/>
              <a:t/>
            </a:r>
            <a:br>
              <a:rPr lang="en-GB" sz="3200" dirty="0" smtClean="0"/>
            </a:br>
            <a:r>
              <a:rPr lang="en-GB" sz="3600" dirty="0" smtClean="0"/>
              <a:t>experience from the THRIVE trial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2713" y="4178300"/>
            <a:ext cx="6400800" cy="112871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/>
              <a:t>Chris Bray &amp; </a:t>
            </a:r>
            <a:r>
              <a:rPr lang="en-GB" dirty="0" err="1" smtClean="0"/>
              <a:t>Rejive</a:t>
            </a:r>
            <a:r>
              <a:rPr lang="en-GB" dirty="0" smtClean="0"/>
              <a:t> </a:t>
            </a:r>
            <a:r>
              <a:rPr lang="en-GB" dirty="0" err="1" smtClean="0"/>
              <a:t>Dayanandan</a:t>
            </a:r>
            <a:endParaRPr lang="en-GB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/>
              <a:t>CTSU, University of Oxford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2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4490437"/>
              </p:ext>
            </p:extLst>
          </p:nvPr>
        </p:nvGraphicFramePr>
        <p:xfrm>
          <a:off x="2746307" y="-1035495"/>
          <a:ext cx="4331051" cy="78488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45" name="Visio" r:id="rId4" imgW="4948556" imgH="8044561" progId="Visio.Drawing.11">
                  <p:embed/>
                </p:oleObj>
              </mc:Choice>
              <mc:Fallback>
                <p:oleObj name="Visio" r:id="rId4" imgW="4948556" imgH="8044561" progId="Visio.Drawing.1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07" y="-1035495"/>
                        <a:ext cx="4331051" cy="784887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/>
          <p:cNvSpPr txBox="1">
            <a:spLocks/>
          </p:cNvSpPr>
          <p:nvPr/>
        </p:nvSpPr>
        <p:spPr>
          <a:xfrm>
            <a:off x="468313" y="115888"/>
            <a:ext cx="8229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Calibri" pitchFamily="34" charset="0"/>
              </a:defRPr>
            </a:lvl9pPr>
          </a:lstStyle>
          <a:p>
            <a:r>
              <a:rPr lang="en-GB" dirty="0" smtClean="0"/>
              <a:t>Proceeding to invitations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Invitation: Data requested</a:t>
            </a:r>
          </a:p>
        </p:txBody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000" b="1" dirty="0" smtClean="0"/>
              <a:t>Essential</a:t>
            </a:r>
            <a:r>
              <a:rPr lang="en-GB" sz="2000" dirty="0" smtClean="0"/>
              <a:t> data items:</a:t>
            </a:r>
          </a:p>
          <a:p>
            <a:pPr lvl="1">
              <a:lnSpc>
                <a:spcPct val="80000"/>
              </a:lnSpc>
            </a:pPr>
            <a:r>
              <a:rPr lang="en-GB" sz="1800" dirty="0" smtClean="0"/>
              <a:t>Patient name (surname, forename)</a:t>
            </a:r>
          </a:p>
          <a:p>
            <a:pPr lvl="1">
              <a:lnSpc>
                <a:spcPct val="80000"/>
              </a:lnSpc>
            </a:pPr>
            <a:r>
              <a:rPr lang="en-GB" sz="1800" dirty="0" smtClean="0"/>
              <a:t>Patient address (preferably including postcode)</a:t>
            </a:r>
          </a:p>
          <a:p>
            <a:pPr lvl="1">
              <a:lnSpc>
                <a:spcPct val="80000"/>
              </a:lnSpc>
            </a:pPr>
            <a:r>
              <a:rPr lang="en-GB" sz="1800" dirty="0" smtClean="0"/>
              <a:t>Sex</a:t>
            </a:r>
          </a:p>
          <a:p>
            <a:pPr lvl="1">
              <a:lnSpc>
                <a:spcPct val="80000"/>
              </a:lnSpc>
            </a:pPr>
            <a:r>
              <a:rPr lang="en-GB" sz="1800" dirty="0" smtClean="0"/>
              <a:t>Date of birth</a:t>
            </a:r>
          </a:p>
          <a:p>
            <a:pPr lvl="1">
              <a:lnSpc>
                <a:spcPct val="80000"/>
              </a:lnSpc>
            </a:pPr>
            <a:r>
              <a:rPr lang="en-GB" sz="1800" dirty="0" smtClean="0"/>
              <a:t>Name of consultant clinician (or code with relevant key)</a:t>
            </a:r>
          </a:p>
          <a:p>
            <a:pPr lvl="1">
              <a:lnSpc>
                <a:spcPct val="80000"/>
              </a:lnSpc>
            </a:pPr>
            <a:r>
              <a:rPr lang="en-GB" sz="1800" dirty="0" smtClean="0"/>
              <a:t>National code number of patient’s general practitioner (or name and address if code not available)</a:t>
            </a:r>
          </a:p>
          <a:p>
            <a:pPr lvl="1">
              <a:lnSpc>
                <a:spcPct val="80000"/>
              </a:lnSpc>
            </a:pPr>
            <a:endParaRPr lang="en-GB" sz="1800" dirty="0" smtClean="0"/>
          </a:p>
          <a:p>
            <a:pPr>
              <a:lnSpc>
                <a:spcPct val="80000"/>
              </a:lnSpc>
            </a:pPr>
            <a:r>
              <a:rPr lang="en-GB" sz="2000" b="1" dirty="0" smtClean="0"/>
              <a:t>Desirable</a:t>
            </a:r>
            <a:r>
              <a:rPr lang="en-GB" sz="2000" dirty="0" smtClean="0"/>
              <a:t> data items:</a:t>
            </a:r>
          </a:p>
          <a:p>
            <a:pPr lvl="1">
              <a:lnSpc>
                <a:spcPct val="80000"/>
              </a:lnSpc>
            </a:pPr>
            <a:r>
              <a:rPr lang="en-GB" sz="1800" dirty="0" smtClean="0"/>
              <a:t>Patient’s title</a:t>
            </a:r>
          </a:p>
          <a:p>
            <a:pPr lvl="1">
              <a:lnSpc>
                <a:spcPct val="80000"/>
              </a:lnSpc>
            </a:pPr>
            <a:r>
              <a:rPr lang="en-GB" sz="1800" dirty="0" smtClean="0"/>
              <a:t>NHS number</a:t>
            </a:r>
          </a:p>
          <a:p>
            <a:pPr lvl="1">
              <a:lnSpc>
                <a:spcPct val="80000"/>
              </a:lnSpc>
            </a:pPr>
            <a:r>
              <a:rPr lang="en-GB" sz="1800" dirty="0" smtClean="0"/>
              <a:t>Date of hospital admission</a:t>
            </a:r>
          </a:p>
          <a:p>
            <a:pPr lvl="1">
              <a:lnSpc>
                <a:spcPct val="80000"/>
              </a:lnSpc>
            </a:pPr>
            <a:r>
              <a:rPr lang="en-GB" sz="1800" dirty="0" smtClean="0"/>
              <a:t>Vital status at discharge (alive/dead)</a:t>
            </a:r>
          </a:p>
          <a:p>
            <a:pPr lvl="1">
              <a:lnSpc>
                <a:spcPct val="80000"/>
              </a:lnSpc>
            </a:pPr>
            <a:r>
              <a:rPr lang="en-GB" sz="1800" dirty="0" smtClean="0"/>
              <a:t>All discharge diagnoses (not just those on which the search was carried out)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>
          <a:xfrm>
            <a:off x="468313" y="274638"/>
            <a:ext cx="8229600" cy="922337"/>
          </a:xfrm>
        </p:spPr>
        <p:txBody>
          <a:bodyPr/>
          <a:lstStyle/>
          <a:p>
            <a:r>
              <a:rPr lang="en-GB" smtClean="0"/>
              <a:t>Invitation: Data supply times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13288"/>
          </a:xfrm>
        </p:spPr>
        <p:txBody>
          <a:bodyPr/>
          <a:lstStyle/>
          <a:p>
            <a:r>
              <a:rPr lang="en-GB" sz="2800" dirty="0" smtClean="0"/>
              <a:t>Time taken between sending request for full data and the data being marked as "OK" at the Coordinating Centre:</a:t>
            </a:r>
          </a:p>
          <a:p>
            <a:pPr lvl="1"/>
            <a:r>
              <a:rPr lang="en-GB" sz="2400" dirty="0" smtClean="0"/>
              <a:t>Fastest 10 days</a:t>
            </a:r>
          </a:p>
          <a:p>
            <a:pPr lvl="1"/>
            <a:r>
              <a:rPr lang="en-GB" sz="2400" dirty="0" smtClean="0"/>
              <a:t>Slowest 7.5 months</a:t>
            </a:r>
          </a:p>
          <a:p>
            <a:pPr lvl="1"/>
            <a:r>
              <a:rPr lang="en-GB" sz="2400" dirty="0" smtClean="0"/>
              <a:t>Average 60 days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Pros            &amp;          Cons*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7570902"/>
              </p:ext>
            </p:extLst>
          </p:nvPr>
        </p:nvGraphicFramePr>
        <p:xfrm>
          <a:off x="251517" y="1376184"/>
          <a:ext cx="8640962" cy="270088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20481"/>
                <a:gridCol w="4320481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Minimal site</a:t>
                      </a:r>
                      <a:r>
                        <a:rPr lang="en-GB" sz="2000" baseline="0" dirty="0" smtClean="0"/>
                        <a:t> involvement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Reliance on Trust</a:t>
                      </a:r>
                      <a:r>
                        <a:rPr lang="en-GB" sz="2000" baseline="0" dirty="0" smtClean="0"/>
                        <a:t> systems  and analysts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Can run in parallel with site set-up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Higher</a:t>
                      </a:r>
                      <a:r>
                        <a:rPr lang="en-GB" sz="2000" baseline="0" dirty="0" smtClean="0"/>
                        <a:t> ‘screen failure’ rate</a:t>
                      </a:r>
                      <a:endParaRPr lang="en-GB" sz="2000" dirty="0"/>
                    </a:p>
                  </a:txBody>
                  <a:tcPr/>
                </a:tc>
              </a:tr>
              <a:tr h="719688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Improved</a:t>
                      </a:r>
                      <a:r>
                        <a:rPr lang="en-GB" sz="2000" baseline="0" dirty="0" smtClean="0"/>
                        <a:t> recruitment management: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Vulnerable</a:t>
                      </a:r>
                      <a:r>
                        <a:rPr lang="en-GB" sz="2000" baseline="0" dirty="0" smtClean="0"/>
                        <a:t> to changes in data protection legislation</a:t>
                      </a:r>
                      <a:endParaRPr lang="en-GB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baseline="0" dirty="0" smtClean="0"/>
                        <a:t>keep screening clinics busy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Potential to</a:t>
                      </a:r>
                      <a:r>
                        <a:rPr lang="en-GB" sz="2000" baseline="0" dirty="0" smtClean="0"/>
                        <a:t> upset patients invited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baseline="0" dirty="0" smtClean="0"/>
                        <a:t>reliable predictions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Declining response rate to letters</a:t>
                      </a:r>
                      <a:endParaRPr lang="en-GB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baseline="0" dirty="0" smtClean="0"/>
                        <a:t>targeted recruitment options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Needs</a:t>
                      </a:r>
                      <a:r>
                        <a:rPr lang="en-GB" sz="2000" baseline="0" dirty="0" smtClean="0"/>
                        <a:t> large pool of </a:t>
                      </a:r>
                      <a:r>
                        <a:rPr lang="en-GB" sz="2000" baseline="0" dirty="0" err="1" smtClean="0"/>
                        <a:t>pts</a:t>
                      </a:r>
                      <a:r>
                        <a:rPr lang="en-GB" sz="2000" baseline="0" dirty="0" smtClean="0"/>
                        <a:t> to invite</a:t>
                      </a:r>
                      <a:endParaRPr lang="en-GB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67544" y="4653136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*</a:t>
            </a:r>
            <a:r>
              <a:rPr lang="en-GB" dirty="0" err="1" smtClean="0"/>
              <a:t>vs</a:t>
            </a:r>
            <a:r>
              <a:rPr lang="en-GB" dirty="0" smtClean="0"/>
              <a:t> leaving it to the local investigator and staff to identify and invite patients to attend screening visits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485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346075"/>
            <a:ext cx="8229600" cy="850900"/>
          </a:xfrm>
        </p:spPr>
        <p:txBody>
          <a:bodyPr/>
          <a:lstStyle/>
          <a:p>
            <a:r>
              <a:rPr lang="en-US" altLang="en-US" dirty="0" smtClean="0"/>
              <a:t>Invitation trends</a:t>
            </a:r>
            <a:endParaRPr lang="en-GB" altLang="en-US" dirty="0" smtClean="0"/>
          </a:p>
        </p:txBody>
      </p:sp>
      <p:graphicFrame>
        <p:nvGraphicFramePr>
          <p:cNvPr id="31747" name="Group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84606327"/>
              </p:ext>
            </p:extLst>
          </p:nvPr>
        </p:nvGraphicFramePr>
        <p:xfrm>
          <a:off x="323850" y="1639888"/>
          <a:ext cx="8462964" cy="3513981"/>
        </p:xfrm>
        <a:graphic>
          <a:graphicData uri="http://schemas.openxmlformats.org/drawingml/2006/table">
            <a:tbl>
              <a:tblPr/>
              <a:tblGrid>
                <a:gridCol w="1943894"/>
                <a:gridCol w="1512168"/>
                <a:gridCol w="1872208"/>
                <a:gridCol w="1584176"/>
                <a:gridCol w="1550518"/>
              </a:tblGrid>
              <a:tr h="4929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THRIVE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Recruiting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2007-2010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Invited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230,000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Screened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24,000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Group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6487740"/>
              </p:ext>
            </p:extLst>
          </p:nvPr>
        </p:nvGraphicFramePr>
        <p:xfrm>
          <a:off x="323528" y="1643211"/>
          <a:ext cx="8462964" cy="3513981"/>
        </p:xfrm>
        <a:graphic>
          <a:graphicData uri="http://schemas.openxmlformats.org/drawingml/2006/table">
            <a:tbl>
              <a:tblPr/>
              <a:tblGrid>
                <a:gridCol w="1943894"/>
                <a:gridCol w="1512168"/>
                <a:gridCol w="1872208"/>
                <a:gridCol w="1584176"/>
                <a:gridCol w="1550518"/>
              </a:tblGrid>
              <a:tr h="4929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HPS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SEARCH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Recruiting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1994-1997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1998-2001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Invited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131,000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83,000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Screened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64,000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35,000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49%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42%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Group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1958015"/>
              </p:ext>
            </p:extLst>
          </p:nvPr>
        </p:nvGraphicFramePr>
        <p:xfrm>
          <a:off x="357508" y="1643211"/>
          <a:ext cx="8462964" cy="3513981"/>
        </p:xfrm>
        <a:graphic>
          <a:graphicData uri="http://schemas.openxmlformats.org/drawingml/2006/table">
            <a:tbl>
              <a:tblPr/>
              <a:tblGrid>
                <a:gridCol w="1943894"/>
                <a:gridCol w="1512168"/>
                <a:gridCol w="1872208"/>
                <a:gridCol w="1584176"/>
                <a:gridCol w="1550518"/>
              </a:tblGrid>
              <a:tr h="4929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REVEAL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2011-2013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330,000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19,000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68313" y="1268760"/>
            <a:ext cx="8229600" cy="4525963"/>
          </a:xfrm>
        </p:spPr>
        <p:txBody>
          <a:bodyPr/>
          <a:lstStyle/>
          <a:p>
            <a:r>
              <a:rPr lang="en-GB" sz="2800" dirty="0" smtClean="0"/>
              <a:t>EHR were used (by the Coordinating Centre, on behalf of the local investigator) as part of the site feasibility assessment and subsequently to invite patients to attend screening visits</a:t>
            </a:r>
            <a:endParaRPr lang="en-GB" sz="2800" dirty="0"/>
          </a:p>
          <a:p>
            <a:pPr lvl="1"/>
            <a:r>
              <a:rPr lang="en-GB" sz="2400" dirty="0" smtClean="0"/>
              <a:t>Minimal </a:t>
            </a:r>
            <a:r>
              <a:rPr lang="en-GB" sz="2400" dirty="0"/>
              <a:t>input from site staff; so activities can start before they have been </a:t>
            </a:r>
            <a:r>
              <a:rPr lang="en-GB" sz="2400" dirty="0" smtClean="0"/>
              <a:t>appointed and then continue in parallel</a:t>
            </a:r>
            <a:endParaRPr lang="en-GB" sz="2400" dirty="0"/>
          </a:p>
          <a:p>
            <a:pPr lvl="1"/>
            <a:r>
              <a:rPr lang="en-GB" sz="2400" dirty="0" smtClean="0"/>
              <a:t>Large numbers of patients can be invited</a:t>
            </a:r>
          </a:p>
          <a:p>
            <a:r>
              <a:rPr lang="en-GB" sz="2800" dirty="0" smtClean="0"/>
              <a:t>Challenges for this recruitment model include</a:t>
            </a:r>
          </a:p>
          <a:p>
            <a:pPr lvl="1"/>
            <a:r>
              <a:rPr lang="en-GB" sz="2400" dirty="0"/>
              <a:t>Decreasing response rate</a:t>
            </a:r>
          </a:p>
          <a:p>
            <a:pPr lvl="1"/>
            <a:r>
              <a:rPr lang="en-GB" sz="2400" dirty="0"/>
              <a:t>Public acceptance</a:t>
            </a:r>
          </a:p>
          <a:p>
            <a:pPr lvl="1"/>
            <a:r>
              <a:rPr lang="en-GB" sz="2400" dirty="0"/>
              <a:t>Legal/regulatory issues (Section 251; EU data protection regulation)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Acknowledgement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134076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We would like to thank the administrators, data analysts and clerical staff at the THRIVE Coordinating Centre at CTSU, Oxford, who kept the </a:t>
            </a:r>
            <a:r>
              <a:rPr lang="en-GB" dirty="0"/>
              <a:t>88 THRIVE sites in the </a:t>
            </a:r>
            <a:r>
              <a:rPr lang="en-GB" dirty="0" smtClean="0"/>
              <a:t>UK topped-up with patients to screen until they reached the national target of 8000 randomized participants. </a:t>
            </a:r>
          </a:p>
        </p:txBody>
      </p:sp>
    </p:spTree>
    <p:extLst>
      <p:ext uri="{BB962C8B-B14F-4D97-AF65-F5344CB8AC3E}">
        <p14:creationId xmlns:p14="http://schemas.microsoft.com/office/powerpoint/2010/main" val="2071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THRIVE trial (2007 – 2012)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A </a:t>
            </a:r>
            <a:r>
              <a:rPr lang="en-GB" dirty="0"/>
              <a:t>randomised trial of the long term clinical effects of raising HDL cholesterol with </a:t>
            </a:r>
            <a:r>
              <a:rPr lang="en-GB" dirty="0" smtClean="0"/>
              <a:t>extended release niacin/</a:t>
            </a:r>
            <a:r>
              <a:rPr lang="en-GB" dirty="0" err="1" smtClean="0"/>
              <a:t>laropiprant</a:t>
            </a:r>
            <a:endParaRPr lang="en-GB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Inclusion criteria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/>
              <a:t>Age </a:t>
            </a:r>
            <a:r>
              <a:rPr lang="en-GB" u="sng" dirty="0" smtClean="0"/>
              <a:t>&gt;</a:t>
            </a:r>
            <a:r>
              <a:rPr lang="en-GB" dirty="0" smtClean="0"/>
              <a:t>50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 smtClean="0"/>
              <a:t>Prior history of vascular disease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3100" dirty="0" smtClean="0"/>
              <a:t>25,000 participants randomized in 6 countries between April 2007 – July 2010, of whom 8000 were at 88 sites in the UK</a:t>
            </a:r>
            <a:endParaRPr lang="en-GB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68313" y="332656"/>
            <a:ext cx="8229600" cy="1143000"/>
          </a:xfrm>
        </p:spPr>
        <p:txBody>
          <a:bodyPr/>
          <a:lstStyle/>
          <a:p>
            <a:r>
              <a:rPr lang="en-GB" sz="3200" i="1" dirty="0"/>
              <a:t>“The study design is “streamlined”: extra work for collaborating doctors and hospitals has been kept to a minimum </a:t>
            </a:r>
            <a:r>
              <a:rPr lang="en-GB" sz="3200" i="1" dirty="0" smtClean="0"/>
              <a:t>…”</a:t>
            </a:r>
            <a:endParaRPr lang="en-GB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i="1" dirty="0"/>
              <a:t/>
            </a:r>
            <a:br>
              <a:rPr lang="en-GB" i="1" dirty="0"/>
            </a:br>
            <a:r>
              <a:rPr lang="en-GB" dirty="0"/>
              <a:t>THRIVE recruitment strategy (UK</a:t>
            </a:r>
            <a:r>
              <a:rPr lang="en-GB" dirty="0" smtClean="0"/>
              <a:t>): Coordinating Centre used EHR to identify and invite patients on behalf of local investigators.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dirty="0" smtClean="0"/>
          </a:p>
          <a:p>
            <a:pPr marL="571500" indent="-571500" fontAlgn="auto">
              <a:spcAft>
                <a:spcPts val="0"/>
              </a:spcAft>
              <a:buFont typeface="+mj-lt"/>
              <a:buAutoNum type="romanLcPeriod"/>
              <a:defRPr/>
            </a:pPr>
            <a:r>
              <a:rPr lang="en-GB" sz="2800" dirty="0" smtClean="0"/>
              <a:t>Initial data request </a:t>
            </a:r>
            <a:r>
              <a:rPr lang="en-GB" sz="2800" dirty="0"/>
              <a:t>to confirm feasibility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000" u="sng" dirty="0"/>
              <a:t>Did not</a:t>
            </a:r>
            <a:r>
              <a:rPr lang="en-GB" sz="2000" dirty="0"/>
              <a:t> require patient identifiable </a:t>
            </a:r>
            <a:r>
              <a:rPr lang="en-GB" sz="2000" dirty="0" smtClean="0"/>
              <a:t>records</a:t>
            </a:r>
            <a:endParaRPr lang="en-GB" sz="2000" dirty="0"/>
          </a:p>
          <a:p>
            <a:pPr marL="571500" indent="-571500" fontAlgn="auto">
              <a:spcAft>
                <a:spcPts val="0"/>
              </a:spcAft>
              <a:buFont typeface="+mj-lt"/>
              <a:buAutoNum type="romanLcPeriod"/>
              <a:defRPr/>
            </a:pPr>
            <a:r>
              <a:rPr lang="en-GB" sz="2800" dirty="0" smtClean="0"/>
              <a:t>Follow-up </a:t>
            </a:r>
            <a:r>
              <a:rPr lang="en-GB" sz="2800" dirty="0"/>
              <a:t>request to proceed with invitations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000" u="sng" dirty="0"/>
              <a:t>Did</a:t>
            </a:r>
            <a:r>
              <a:rPr lang="en-GB" sz="2000" dirty="0"/>
              <a:t> require patient identifiable records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i="1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i="1" dirty="0" smtClean="0"/>
          </a:p>
        </p:txBody>
      </p:sp>
    </p:spTree>
    <p:extLst>
      <p:ext uri="{BB962C8B-B14F-4D97-AF65-F5344CB8AC3E}">
        <p14:creationId xmlns:p14="http://schemas.microsoft.com/office/powerpoint/2010/main" val="71923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8800191"/>
              </p:ext>
            </p:extLst>
          </p:nvPr>
        </p:nvGraphicFramePr>
        <p:xfrm>
          <a:off x="755650" y="1412875"/>
          <a:ext cx="7505700" cy="813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" name="Visio" r:id="rId4" imgW="4948556" imgH="8044561" progId="Visio.Drawing.11">
                  <p:embed/>
                </p:oleObj>
              </mc:Choice>
              <mc:Fallback>
                <p:oleObj name="Visio" r:id="rId4" imgW="4948556" imgH="8044561" progId="Visio.Drawing.11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412875"/>
                        <a:ext cx="7505700" cy="81375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r>
              <a:rPr lang="en-GB" dirty="0" smtClean="0"/>
              <a:t>Initial request to confirm feasibility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Feasibility: Requesting initial data</a:t>
            </a:r>
          </a:p>
        </p:txBody>
      </p:sp>
      <p:sp>
        <p:nvSpPr>
          <p:cNvPr id="24578" name="Rectangle 3"/>
          <p:cNvSpPr>
            <a:spLocks noGrp="1"/>
          </p:cNvSpPr>
          <p:nvPr>
            <p:ph type="body" idx="1"/>
          </p:nvPr>
        </p:nvSpPr>
        <p:spPr>
          <a:xfrm>
            <a:off x="457200" y="1341438"/>
            <a:ext cx="8229600" cy="51117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dirty="0" smtClean="0"/>
              <a:t>No local approvals required 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PI identifies appropriate data analyst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Coordinating centre supplies data analyst with the data specification which details: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What codes (ICD/READ/OPCS) to search for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How far back to search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Age limits for eligibility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Data format (usually left to the analyst)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Medium for supply data</a:t>
            </a:r>
          </a:p>
          <a:p>
            <a:r>
              <a:rPr lang="en-GB" dirty="0" smtClean="0"/>
              <a:t>Offer payment to cover costs</a:t>
            </a:r>
            <a:endParaRPr lang="en-GB" dirty="0"/>
          </a:p>
          <a:p>
            <a:pPr>
              <a:lnSpc>
                <a:spcPct val="90000"/>
              </a:lnSpc>
            </a:pPr>
            <a:endParaRPr lang="en-GB" dirty="0" smtClean="0"/>
          </a:p>
          <a:p>
            <a:pPr>
              <a:lnSpc>
                <a:spcPct val="90000"/>
              </a:lnSpc>
            </a:pPr>
            <a:endParaRPr lang="en-GB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>
          <a:xfrm>
            <a:off x="457200" y="131763"/>
            <a:ext cx="8229600" cy="633412"/>
          </a:xfrm>
        </p:spPr>
        <p:txBody>
          <a:bodyPr/>
          <a:lstStyle/>
          <a:p>
            <a:r>
              <a:rPr lang="en-GB" sz="4000" smtClean="0"/>
              <a:t>Feasibility: What is requested</a:t>
            </a:r>
          </a:p>
        </p:txBody>
      </p:sp>
      <p:pic>
        <p:nvPicPr>
          <p:cNvPr id="41988" name="Picture 4" descr="data spe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413" y="838200"/>
            <a:ext cx="4171950" cy="5903913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41990" name="Picture 6" descr="data spec"/>
          <p:cNvPicPr>
            <a:picLocks noChangeAspect="1" noChangeArrowheads="1"/>
          </p:cNvPicPr>
          <p:nvPr/>
        </p:nvPicPr>
        <p:blipFill>
          <a:blip r:embed="rId3"/>
          <a:srcRect l="6337" t="3590" r="8823" b="69566"/>
          <a:stretch>
            <a:fillRect/>
          </a:stretch>
        </p:blipFill>
        <p:spPr bwMode="auto">
          <a:xfrm>
            <a:off x="1116013" y="981075"/>
            <a:ext cx="6553200" cy="293687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5" name="Picture 6" descr="data spec"/>
          <p:cNvPicPr>
            <a:picLocks noChangeAspect="1" noChangeArrowheads="1"/>
          </p:cNvPicPr>
          <p:nvPr/>
        </p:nvPicPr>
        <p:blipFill rotWithShape="1">
          <a:blip r:embed="rId3"/>
          <a:srcRect l="5731" t="62097" r="9430" b="21100"/>
          <a:stretch/>
        </p:blipFill>
        <p:spPr bwMode="auto">
          <a:xfrm>
            <a:off x="1116013" y="4005064"/>
            <a:ext cx="6553200" cy="183832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</p:spTree>
    <p:extLst>
      <p:ext uri="{BB962C8B-B14F-4D97-AF65-F5344CB8AC3E}">
        <p14:creationId xmlns:p14="http://schemas.microsoft.com/office/powerpoint/2010/main" val="215268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Feasibility: Example of analyst output</a:t>
            </a:r>
          </a:p>
        </p:txBody>
      </p:sp>
      <p:graphicFrame>
        <p:nvGraphicFramePr>
          <p:cNvPr id="44256" name="Group 224"/>
          <p:cNvGraphicFramePr>
            <a:graphicFrameLocks noGrp="1"/>
          </p:cNvGraphicFramePr>
          <p:nvPr>
            <p:ph idx="1"/>
          </p:nvPr>
        </p:nvGraphicFramePr>
        <p:xfrm>
          <a:off x="468313" y="1412875"/>
          <a:ext cx="8229600" cy="4525965"/>
        </p:xfrm>
        <a:graphic>
          <a:graphicData uri="http://schemas.openxmlformats.org/drawingml/2006/table">
            <a:tbl>
              <a:tblPr/>
              <a:tblGrid>
                <a:gridCol w="2708275"/>
                <a:gridCol w="1370012"/>
                <a:gridCol w="1192213"/>
                <a:gridCol w="2959100"/>
              </a:tblGrid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Consultant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GMC Code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Count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Main Specialty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Dr. J. Hart  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C3318137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3813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Cardiology                                           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Prof. G. Johnson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C8420855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3006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Cardiology                                           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Dr. L. Baines     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C9766959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2390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Cardiology                                           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Dr. S. Gerrard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C4052208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2173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Gastroenterology                                     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Dr. G. Cahill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C1557035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1701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General Medicine                                     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Prof. P. Jagielka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C1365699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1548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Cardiology                                           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Dr. J. Wilshere  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C2811103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1336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Gastroenterology                                     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Dr. F. Lampard   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C8372529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1327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General Medicine                                     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Dr. D. Sturridge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C5778239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1254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Cardiology                                           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Dr. W. Rooney 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C8816843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1200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General Medicine                                     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Prof. D. Welbeck 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C2120044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1176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General Medicine                                     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Dr. C. Smalling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C5520180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1145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Cardiology                                           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Prof. J. Henderson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C4620701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1013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Gastroenterology                                           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9462149"/>
              </p:ext>
            </p:extLst>
          </p:nvPr>
        </p:nvGraphicFramePr>
        <p:xfrm>
          <a:off x="755576" y="620688"/>
          <a:ext cx="7505737" cy="8136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86" name="Visio" r:id="rId4" imgW="4948556" imgH="8044561" progId="Visio.Drawing.11">
                  <p:embed/>
                </p:oleObj>
              </mc:Choice>
              <mc:Fallback>
                <p:oleObj name="Visio" r:id="rId4" imgW="4948556" imgH="8044561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620688"/>
                        <a:ext cx="7505737" cy="813690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r>
              <a:rPr lang="en-GB" dirty="0" smtClean="0"/>
              <a:t>Initial request to confirm feasibility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91880" y="4869160"/>
            <a:ext cx="4032448" cy="147732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Assessment includes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Analyst response time &amp; </a:t>
            </a:r>
            <a:r>
              <a:rPr lang="en-GB" dirty="0" err="1" smtClean="0"/>
              <a:t>comms</a:t>
            </a:r>
            <a:endParaRPr lang="en-GB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Data quantity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Data quality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Review by local investigator</a:t>
            </a:r>
          </a:p>
        </p:txBody>
      </p:sp>
    </p:spTree>
    <p:extLst>
      <p:ext uri="{BB962C8B-B14F-4D97-AF65-F5344CB8AC3E}">
        <p14:creationId xmlns:p14="http://schemas.microsoft.com/office/powerpoint/2010/main" val="367867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/>
          </p:nvPr>
        </p:nvSpPr>
        <p:spPr>
          <a:xfrm>
            <a:off x="251520" y="333375"/>
            <a:ext cx="8446393" cy="1143000"/>
          </a:xfrm>
        </p:spPr>
        <p:txBody>
          <a:bodyPr/>
          <a:lstStyle/>
          <a:p>
            <a:r>
              <a:rPr lang="en-GB" sz="4000" dirty="0" smtClean="0"/>
              <a:t>Feasibility: Turnaround time for initial data request</a:t>
            </a:r>
          </a:p>
        </p:txBody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>
          <a:xfrm>
            <a:off x="468313" y="1782763"/>
            <a:ext cx="8229600" cy="4525962"/>
          </a:xfrm>
        </p:spPr>
        <p:txBody>
          <a:bodyPr/>
          <a:lstStyle/>
          <a:p>
            <a:pPr marL="457200" lvl="1" indent="0" algn="ctr">
              <a:buNone/>
            </a:pPr>
            <a:endParaRPr lang="en-GB" dirty="0" smtClean="0"/>
          </a:p>
          <a:p>
            <a:pPr marL="457200" lvl="1" indent="0">
              <a:buNone/>
            </a:pPr>
            <a:r>
              <a:rPr lang="en-GB" dirty="0" smtClean="0"/>
              <a:t>Fastest 	15 days</a:t>
            </a:r>
          </a:p>
          <a:p>
            <a:pPr marL="457200" lvl="1" indent="0">
              <a:buNone/>
            </a:pPr>
            <a:r>
              <a:rPr lang="en-GB" dirty="0" smtClean="0"/>
              <a:t>Slowest 	17 months</a:t>
            </a:r>
          </a:p>
          <a:p>
            <a:pPr marL="457200" lvl="1" indent="0">
              <a:buNone/>
            </a:pPr>
            <a:r>
              <a:rPr lang="en-GB" dirty="0" smtClean="0"/>
              <a:t>Average 	100 days</a:t>
            </a:r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1102</TotalTime>
  <Words>705</Words>
  <Application>Microsoft Office PowerPoint</Application>
  <PresentationFormat>On-screen Show (4:3)</PresentationFormat>
  <Paragraphs>181</Paragraphs>
  <Slides>16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Visio</vt:lpstr>
      <vt:lpstr>Feasibility assessment and recruitment using routine data sources: experience from the THRIVE trial</vt:lpstr>
      <vt:lpstr>The THRIVE trial (2007 – 2012)</vt:lpstr>
      <vt:lpstr>“The study design is “streamlined”: extra work for collaborating doctors and hospitals has been kept to a minimum …”</vt:lpstr>
      <vt:lpstr>Initial request to confirm feasibility</vt:lpstr>
      <vt:lpstr>Feasibility: Requesting initial data</vt:lpstr>
      <vt:lpstr>Feasibility: What is requested</vt:lpstr>
      <vt:lpstr>Feasibility: Example of analyst output</vt:lpstr>
      <vt:lpstr>Initial request to confirm feasibility</vt:lpstr>
      <vt:lpstr>Feasibility: Turnaround time for initial data request</vt:lpstr>
      <vt:lpstr>PowerPoint Presentation</vt:lpstr>
      <vt:lpstr>Invitation: Data requested</vt:lpstr>
      <vt:lpstr>Invitation: Data supply times</vt:lpstr>
      <vt:lpstr>Pros            &amp;          Cons*</vt:lpstr>
      <vt:lpstr>Invitation trends</vt:lpstr>
      <vt:lpstr>Summary</vt:lpstr>
      <vt:lpstr>Acknowledgement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Bray</dc:creator>
  <cp:lastModifiedBy>Chris Bray</cp:lastModifiedBy>
  <cp:revision>98</cp:revision>
  <dcterms:created xsi:type="dcterms:W3CDTF">2014-06-15T18:59:19Z</dcterms:created>
  <dcterms:modified xsi:type="dcterms:W3CDTF">2014-06-30T11:18:06Z</dcterms:modified>
</cp:coreProperties>
</file>